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2" d="100"/>
          <a:sy n="72" d="100"/>
        </p:scale>
        <p:origin x="-1242" y="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55D4AE-B540-41FE-ABF5-BEB1BD77275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2BD6C6-F565-4FA0-A4E5-DE6F7B057F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65703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8CB5C0-3225-4DBA-A820-11210C20F6B2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8C244-DB7F-4CC0-82A2-3E85B6EAB455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30569-D9B9-47FB-9035-FED3524C59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8C244-DB7F-4CC0-82A2-3E85B6EAB455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30569-D9B9-47FB-9035-FED3524C59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8C244-DB7F-4CC0-82A2-3E85B6EAB455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30569-D9B9-47FB-9035-FED3524C59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8C244-DB7F-4CC0-82A2-3E85B6EAB455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30569-D9B9-47FB-9035-FED3524C59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8C244-DB7F-4CC0-82A2-3E85B6EAB455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30569-D9B9-47FB-9035-FED3524C59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8C244-DB7F-4CC0-82A2-3E85B6EAB455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30569-D9B9-47FB-9035-FED3524C59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8C244-DB7F-4CC0-82A2-3E85B6EAB455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30569-D9B9-47FB-9035-FED3524C59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8C244-DB7F-4CC0-82A2-3E85B6EAB455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30569-D9B9-47FB-9035-FED3524C59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8C244-DB7F-4CC0-82A2-3E85B6EAB455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30569-D9B9-47FB-9035-FED3524C59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8C244-DB7F-4CC0-82A2-3E85B6EAB455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30569-D9B9-47FB-9035-FED3524C59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8C244-DB7F-4CC0-82A2-3E85B6EAB455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30569-D9B9-47FB-9035-FED3524C59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A8C244-DB7F-4CC0-82A2-3E85B6EAB455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C30569-D9B9-47FB-9035-FED3524C596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edskolaci.cz/?p=2688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mimirady.blog.cz/0911/kratka-basnicka-dest" TargetMode="Externa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adpis 1"/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POČASÍ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VY_32_INOVACE_5A_05 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 smtClean="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dirty="0" smtClean="0"/>
              <a:t>Sada 1</a:t>
            </a:r>
          </a:p>
          <a:p>
            <a:pPr>
              <a:defRPr/>
            </a:pPr>
            <a:r>
              <a:rPr lang="cs-CZ" dirty="0" smtClean="0"/>
              <a:t>Člověk a jeho svět</a:t>
            </a:r>
          </a:p>
          <a:p>
            <a:pPr>
              <a:defRPr/>
            </a:pPr>
            <a:r>
              <a:rPr lang="cs-CZ" sz="2000" dirty="0" smtClean="0"/>
              <a:t>Mateřská škola, Základní škola a Praktická škola Trhové </a:t>
            </a:r>
            <a:r>
              <a:rPr lang="cs-CZ" sz="2000" dirty="0" err="1" smtClean="0"/>
              <a:t>Sviny</a:t>
            </a:r>
            <a:endParaRPr lang="cs-CZ" sz="2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5454911"/>
              </p:ext>
            </p:extLst>
          </p:nvPr>
        </p:nvGraphicFramePr>
        <p:xfrm>
          <a:off x="539750" y="1052513"/>
          <a:ext cx="8280920" cy="4573203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si zopakují základní údaje o počasí. Naučí se básničku, kterou doprovází deklamací a hrou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na tělo. Připomenou si základní typy počasí. Obrázky spočítají a správnou číslici zapíší. Do kapek zapíší číslice 1-10. Další úkol je interaktivní. Žáci vypočítají příklady a kliknutím na dané číslo zkontrolují. K piktogramům přiřazují správná slova pomocí </a:t>
                      </a:r>
                      <a:r>
                        <a:rPr lang="cs-CZ" sz="1400" b="0" baseline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rukopisných poznámek.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Bc.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Pavla Koutníková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Září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2011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jeho svět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829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616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Inovace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Hypertextové odkazy, rukopisné poznámky v rámci nového softwaru Microsoft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Základní škola speciální – 1. stupeň, 1. období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82296" marR="82296" marT="41148" marB="41148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1. – 3. ročník 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82296" marR="82296" marT="41148" marB="41148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gradFill flip="none" rotWithShape="1">
            <a:gsLst>
              <a:gs pos="0">
                <a:srgbClr val="5E9EFF">
                  <a:alpha val="65000"/>
                </a:srgbClr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18900000" scaled="1"/>
            <a:tileRect/>
          </a:gradFill>
        </p:spPr>
        <p:txBody>
          <a:bodyPr>
            <a:normAutofit/>
          </a:bodyPr>
          <a:lstStyle/>
          <a:p>
            <a:r>
              <a:rPr lang="cs-CZ" sz="4800" b="1" dirty="0" smtClean="0"/>
              <a:t>POČASÍ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916832"/>
            <a:ext cx="8712968" cy="46805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Každý den máme jiné počasí. </a:t>
            </a:r>
          </a:p>
          <a:p>
            <a:pPr>
              <a:buNone/>
            </a:pPr>
            <a:r>
              <a:rPr lang="cs-CZ" dirty="0" smtClean="0"/>
              <a:t>Počasí je momentální stav ovzduší na určitém</a:t>
            </a:r>
          </a:p>
          <a:p>
            <a:pPr>
              <a:buNone/>
            </a:pPr>
            <a:r>
              <a:rPr lang="cs-CZ" dirty="0" smtClean="0"/>
              <a:t>místě. </a:t>
            </a:r>
          </a:p>
          <a:p>
            <a:pPr>
              <a:buNone/>
            </a:pPr>
            <a:r>
              <a:rPr lang="cs-CZ" dirty="0" smtClean="0"/>
              <a:t>Počasí se může velmi rychle měnit a člověk ho nijak</a:t>
            </a:r>
          </a:p>
          <a:p>
            <a:pPr>
              <a:buNone/>
            </a:pPr>
            <a:r>
              <a:rPr lang="cs-CZ" dirty="0" smtClean="0"/>
              <a:t>neovlivní. </a:t>
            </a:r>
          </a:p>
          <a:p>
            <a:pPr>
              <a:buNone/>
            </a:pPr>
            <a:r>
              <a:rPr lang="cs-CZ" dirty="0" smtClean="0"/>
              <a:t>Změny počasí jsou způsobeny zemskou rotací. </a:t>
            </a:r>
          </a:p>
          <a:p>
            <a:pPr>
              <a:buNone/>
            </a:pPr>
            <a:r>
              <a:rPr lang="cs-CZ" dirty="0" smtClean="0"/>
              <a:t>Počasím se zabývá vědní obor meteorologie.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266" name="Picture 2" descr="pole,kv&amp;ecaron;tiny,rostoucí,louky,p&amp;rcaron;íroda,rostliny,ro&amp;ccaron;ní období,léto,slunce,slune&amp;ccaron;nice,slune&amp;ccaron;n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3068960"/>
            <a:ext cx="3599681" cy="3599681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712968" cy="6336704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sz="7700" b="1" dirty="0" smtClean="0">
                <a:hlinkClick r:id="rId3"/>
              </a:rPr>
              <a:t>Básnička</a:t>
            </a:r>
            <a:endParaRPr lang="cs-CZ" sz="7700" b="1" dirty="0" smtClean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r>
              <a:rPr lang="cs-CZ" sz="5700" dirty="0" smtClean="0"/>
              <a:t>Na louce to krásně voní,</a:t>
            </a:r>
          </a:p>
          <a:p>
            <a:pPr>
              <a:buNone/>
            </a:pPr>
            <a:r>
              <a:rPr lang="cs-CZ" sz="5700" dirty="0" smtClean="0"/>
              <a:t>kytičky tam hlavy kloní.</a:t>
            </a:r>
          </a:p>
          <a:p>
            <a:pPr>
              <a:buNone/>
            </a:pPr>
            <a:r>
              <a:rPr lang="cs-CZ" sz="5700" dirty="0" smtClean="0"/>
              <a:t>Sluníčko je ohřálo,</a:t>
            </a:r>
          </a:p>
          <a:p>
            <a:pPr>
              <a:buNone/>
            </a:pPr>
            <a:r>
              <a:rPr lang="cs-CZ" sz="5700" dirty="0" smtClean="0"/>
              <a:t>vodičku jim nedalo.</a:t>
            </a:r>
          </a:p>
          <a:p>
            <a:pPr>
              <a:buNone/>
            </a:pPr>
            <a:r>
              <a:rPr lang="cs-CZ" sz="5700" dirty="0" smtClean="0"/>
              <a:t>A tak prosí deštíček,</a:t>
            </a:r>
          </a:p>
          <a:p>
            <a:pPr>
              <a:buNone/>
            </a:pPr>
            <a:r>
              <a:rPr lang="cs-CZ" sz="5700" dirty="0" smtClean="0"/>
              <a:t>dej nám trochu kapiček.</a:t>
            </a:r>
          </a:p>
          <a:p>
            <a:pPr>
              <a:buNone/>
            </a:pP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endParaRPr lang="cs-CZ" sz="35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Tlačítko akce: Vlastní 5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lunce 6"/>
          <p:cNvSpPr/>
          <p:nvPr/>
        </p:nvSpPr>
        <p:spPr>
          <a:xfrm>
            <a:off x="683568" y="1052736"/>
            <a:ext cx="1584176" cy="1368152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8"/>
          <p:cNvGrpSpPr/>
          <p:nvPr/>
        </p:nvGrpSpPr>
        <p:grpSpPr>
          <a:xfrm>
            <a:off x="3131840" y="836712"/>
            <a:ext cx="2160240" cy="1944216"/>
            <a:chOff x="4427984" y="980728"/>
            <a:chExt cx="2160240" cy="1944216"/>
          </a:xfrm>
        </p:grpSpPr>
        <p:sp>
          <p:nvSpPr>
            <p:cNvPr id="8" name="Slunce 7"/>
            <p:cNvSpPr/>
            <p:nvPr/>
          </p:nvSpPr>
          <p:spPr>
            <a:xfrm>
              <a:off x="4427984" y="980728"/>
              <a:ext cx="1584176" cy="1368152"/>
            </a:xfrm>
            <a:prstGeom prst="sun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Mrak 5"/>
            <p:cNvSpPr/>
            <p:nvPr/>
          </p:nvSpPr>
          <p:spPr>
            <a:xfrm>
              <a:off x="4716016" y="1772816"/>
              <a:ext cx="1872208" cy="1152128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" name="Skupina 10"/>
          <p:cNvGrpSpPr/>
          <p:nvPr/>
        </p:nvGrpSpPr>
        <p:grpSpPr>
          <a:xfrm>
            <a:off x="6372200" y="980728"/>
            <a:ext cx="2376264" cy="1728192"/>
            <a:chOff x="1907704" y="2924944"/>
            <a:chExt cx="2376264" cy="1728192"/>
          </a:xfrm>
        </p:grpSpPr>
        <p:sp>
          <p:nvSpPr>
            <p:cNvPr id="10" name="Mrak 9"/>
            <p:cNvSpPr/>
            <p:nvPr/>
          </p:nvSpPr>
          <p:spPr>
            <a:xfrm>
              <a:off x="2411760" y="2924944"/>
              <a:ext cx="1872208" cy="1152128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Mrak 3"/>
            <p:cNvSpPr/>
            <p:nvPr/>
          </p:nvSpPr>
          <p:spPr>
            <a:xfrm>
              <a:off x="1907704" y="3501008"/>
              <a:ext cx="1872208" cy="1152128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" name="Skupina 49"/>
          <p:cNvGrpSpPr/>
          <p:nvPr/>
        </p:nvGrpSpPr>
        <p:grpSpPr>
          <a:xfrm>
            <a:off x="3491880" y="3717032"/>
            <a:ext cx="1872208" cy="1780317"/>
            <a:chOff x="4397953" y="4436180"/>
            <a:chExt cx="1872208" cy="1780317"/>
          </a:xfrm>
        </p:grpSpPr>
        <p:sp>
          <p:nvSpPr>
            <p:cNvPr id="21" name="Blesk 20"/>
            <p:cNvSpPr/>
            <p:nvPr/>
          </p:nvSpPr>
          <p:spPr>
            <a:xfrm rot="4107454">
              <a:off x="4573370" y="5100373"/>
              <a:ext cx="1152128" cy="1080120"/>
            </a:xfrm>
            <a:prstGeom prst="lightningBolt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Mrak 11"/>
            <p:cNvSpPr/>
            <p:nvPr/>
          </p:nvSpPr>
          <p:spPr>
            <a:xfrm rot="267700">
              <a:off x="4397953" y="4436180"/>
              <a:ext cx="1872208" cy="1152128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" name="Skupina 37"/>
          <p:cNvGrpSpPr/>
          <p:nvPr/>
        </p:nvGrpSpPr>
        <p:grpSpPr>
          <a:xfrm>
            <a:off x="683568" y="3789040"/>
            <a:ext cx="1944216" cy="2016224"/>
            <a:chOff x="1331640" y="3356992"/>
            <a:chExt cx="1944216" cy="2016224"/>
          </a:xfrm>
        </p:grpSpPr>
        <p:sp>
          <p:nvSpPr>
            <p:cNvPr id="13" name="Mrak 12"/>
            <p:cNvSpPr/>
            <p:nvPr/>
          </p:nvSpPr>
          <p:spPr>
            <a:xfrm>
              <a:off x="1403648" y="3356992"/>
              <a:ext cx="1872208" cy="1152128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4" name="Přímá spojovací čára 23"/>
            <p:cNvCxnSpPr/>
            <p:nvPr/>
          </p:nvCxnSpPr>
          <p:spPr>
            <a:xfrm flipH="1">
              <a:off x="1475656" y="4509120"/>
              <a:ext cx="216024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ovací čára 25"/>
            <p:cNvCxnSpPr/>
            <p:nvPr/>
          </p:nvCxnSpPr>
          <p:spPr>
            <a:xfrm flipH="1">
              <a:off x="1331640" y="4797152"/>
              <a:ext cx="216024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ovací čára 26"/>
            <p:cNvCxnSpPr/>
            <p:nvPr/>
          </p:nvCxnSpPr>
          <p:spPr>
            <a:xfrm flipH="1">
              <a:off x="1907704" y="4581128"/>
              <a:ext cx="216024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ovací čára 27"/>
            <p:cNvCxnSpPr/>
            <p:nvPr/>
          </p:nvCxnSpPr>
          <p:spPr>
            <a:xfrm flipH="1">
              <a:off x="2195736" y="4653136"/>
              <a:ext cx="216024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ovací čára 28"/>
            <p:cNvCxnSpPr/>
            <p:nvPr/>
          </p:nvCxnSpPr>
          <p:spPr>
            <a:xfrm flipH="1">
              <a:off x="2555776" y="4509120"/>
              <a:ext cx="216024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ovací čára 29"/>
            <p:cNvCxnSpPr/>
            <p:nvPr/>
          </p:nvCxnSpPr>
          <p:spPr>
            <a:xfrm flipH="1">
              <a:off x="2267744" y="4869160"/>
              <a:ext cx="216024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ovací čára 30"/>
            <p:cNvCxnSpPr/>
            <p:nvPr/>
          </p:nvCxnSpPr>
          <p:spPr>
            <a:xfrm flipH="1">
              <a:off x="1835696" y="4869160"/>
              <a:ext cx="216024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ovací čára 31"/>
            <p:cNvCxnSpPr/>
            <p:nvPr/>
          </p:nvCxnSpPr>
          <p:spPr>
            <a:xfrm flipH="1">
              <a:off x="1547664" y="4941168"/>
              <a:ext cx="216024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ovací čára 32"/>
            <p:cNvCxnSpPr/>
            <p:nvPr/>
          </p:nvCxnSpPr>
          <p:spPr>
            <a:xfrm flipH="1">
              <a:off x="1628056" y="4661520"/>
              <a:ext cx="216024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ovací čára 33"/>
            <p:cNvCxnSpPr/>
            <p:nvPr/>
          </p:nvCxnSpPr>
          <p:spPr>
            <a:xfrm flipH="1">
              <a:off x="1907704" y="5085184"/>
              <a:ext cx="216024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ovací čára 34"/>
            <p:cNvCxnSpPr/>
            <p:nvPr/>
          </p:nvCxnSpPr>
          <p:spPr>
            <a:xfrm flipH="1">
              <a:off x="2195736" y="5157192"/>
              <a:ext cx="216024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ovací čára 35"/>
            <p:cNvCxnSpPr/>
            <p:nvPr/>
          </p:nvCxnSpPr>
          <p:spPr>
            <a:xfrm flipH="1">
              <a:off x="2555776" y="4797152"/>
              <a:ext cx="216024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ovací čára 36"/>
            <p:cNvCxnSpPr/>
            <p:nvPr/>
          </p:nvCxnSpPr>
          <p:spPr>
            <a:xfrm flipH="1">
              <a:off x="2843808" y="4437112"/>
              <a:ext cx="216024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Skupina 47"/>
          <p:cNvGrpSpPr/>
          <p:nvPr/>
        </p:nvGrpSpPr>
        <p:grpSpPr>
          <a:xfrm>
            <a:off x="6660232" y="3645024"/>
            <a:ext cx="1872208" cy="2304256"/>
            <a:chOff x="6660232" y="3068960"/>
            <a:chExt cx="1872208" cy="2304256"/>
          </a:xfrm>
        </p:grpSpPr>
        <p:sp>
          <p:nvSpPr>
            <p:cNvPr id="25" name="Mrak 24"/>
            <p:cNvSpPr/>
            <p:nvPr/>
          </p:nvSpPr>
          <p:spPr>
            <a:xfrm>
              <a:off x="6660232" y="3068960"/>
              <a:ext cx="1872208" cy="1152128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7cípá hvězda 38"/>
            <p:cNvSpPr/>
            <p:nvPr/>
          </p:nvSpPr>
          <p:spPr>
            <a:xfrm>
              <a:off x="7164288" y="4365104"/>
              <a:ext cx="216024" cy="216024"/>
            </a:xfrm>
            <a:prstGeom prst="star7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7cípá hvězda 39"/>
            <p:cNvSpPr/>
            <p:nvPr/>
          </p:nvSpPr>
          <p:spPr>
            <a:xfrm>
              <a:off x="8028384" y="4509120"/>
              <a:ext cx="216024" cy="216024"/>
            </a:xfrm>
            <a:prstGeom prst="star7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7cípá hvězda 40"/>
            <p:cNvSpPr/>
            <p:nvPr/>
          </p:nvSpPr>
          <p:spPr>
            <a:xfrm>
              <a:off x="7452320" y="4725144"/>
              <a:ext cx="216024" cy="216024"/>
            </a:xfrm>
            <a:prstGeom prst="star7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7cípá hvězda 41"/>
            <p:cNvSpPr/>
            <p:nvPr/>
          </p:nvSpPr>
          <p:spPr>
            <a:xfrm>
              <a:off x="7596336" y="4437112"/>
              <a:ext cx="216024" cy="216024"/>
            </a:xfrm>
            <a:prstGeom prst="star7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7cípá hvězda 42"/>
            <p:cNvSpPr/>
            <p:nvPr/>
          </p:nvSpPr>
          <p:spPr>
            <a:xfrm>
              <a:off x="6876256" y="4221088"/>
              <a:ext cx="216024" cy="216024"/>
            </a:xfrm>
            <a:prstGeom prst="star7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7cípá hvězda 43"/>
            <p:cNvSpPr/>
            <p:nvPr/>
          </p:nvSpPr>
          <p:spPr>
            <a:xfrm>
              <a:off x="7884368" y="4221088"/>
              <a:ext cx="216024" cy="216024"/>
            </a:xfrm>
            <a:prstGeom prst="star7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7cípá hvězda 44"/>
            <p:cNvSpPr/>
            <p:nvPr/>
          </p:nvSpPr>
          <p:spPr>
            <a:xfrm>
              <a:off x="7092280" y="4725144"/>
              <a:ext cx="216024" cy="216024"/>
            </a:xfrm>
            <a:prstGeom prst="star7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7cípá hvězda 45"/>
            <p:cNvSpPr/>
            <p:nvPr/>
          </p:nvSpPr>
          <p:spPr>
            <a:xfrm>
              <a:off x="7812360" y="4869160"/>
              <a:ext cx="216024" cy="216024"/>
            </a:xfrm>
            <a:prstGeom prst="star7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7cípá hvězda 46"/>
            <p:cNvSpPr/>
            <p:nvPr/>
          </p:nvSpPr>
          <p:spPr>
            <a:xfrm>
              <a:off x="7236296" y="5157192"/>
              <a:ext cx="216024" cy="216024"/>
            </a:xfrm>
            <a:prstGeom prst="star7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aphicFrame>
        <p:nvGraphicFramePr>
          <p:cNvPr id="49" name="Tabulka 48"/>
          <p:cNvGraphicFramePr>
            <a:graphicFrameLocks noGrp="1"/>
          </p:cNvGraphicFramePr>
          <p:nvPr/>
        </p:nvGraphicFramePr>
        <p:xfrm>
          <a:off x="611560" y="2924944"/>
          <a:ext cx="1944216" cy="4572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44216"/>
              </a:tblGrid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+mn-lt"/>
                        </a:rPr>
                        <a:t>JASNO</a:t>
                      </a:r>
                      <a:endParaRPr lang="cs-CZ" sz="2400" b="0" dirty="0">
                        <a:latin typeface="Arial Narrow" pitchFamily="34" charset="0"/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1" name="Tabulka 50"/>
          <p:cNvGraphicFramePr>
            <a:graphicFrameLocks noGrp="1"/>
          </p:cNvGraphicFramePr>
          <p:nvPr/>
        </p:nvGraphicFramePr>
        <p:xfrm>
          <a:off x="3347864" y="2924944"/>
          <a:ext cx="1944216" cy="4572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44216"/>
              </a:tblGrid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+mn-lt"/>
                        </a:rPr>
                        <a:t>POLOJASNO</a:t>
                      </a:r>
                      <a:endParaRPr lang="cs-CZ" sz="2400" b="0" dirty="0">
                        <a:latin typeface="Arial Narrow" pitchFamily="34" charset="0"/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2" name="Tabulka 51"/>
          <p:cNvGraphicFramePr>
            <a:graphicFrameLocks noGrp="1"/>
          </p:cNvGraphicFramePr>
          <p:nvPr/>
        </p:nvGraphicFramePr>
        <p:xfrm>
          <a:off x="6588224" y="2924944"/>
          <a:ext cx="1944216" cy="4572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44216"/>
              </a:tblGrid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+mn-lt"/>
                        </a:rPr>
                        <a:t>ZATAŽENO</a:t>
                      </a:r>
                      <a:endParaRPr lang="cs-CZ" sz="2400" b="0" dirty="0">
                        <a:latin typeface="Arial Narrow" pitchFamily="34" charset="0"/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3" name="Tabulka 52"/>
          <p:cNvGraphicFramePr>
            <a:graphicFrameLocks noGrp="1"/>
          </p:cNvGraphicFramePr>
          <p:nvPr/>
        </p:nvGraphicFramePr>
        <p:xfrm>
          <a:off x="683568" y="6021288"/>
          <a:ext cx="1944216" cy="4572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44216"/>
              </a:tblGrid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+mn-lt"/>
                        </a:rPr>
                        <a:t>DÉŠŤ</a:t>
                      </a:r>
                      <a:endParaRPr lang="cs-CZ" sz="2400" b="0" dirty="0">
                        <a:latin typeface="Arial Narrow" pitchFamily="34" charset="0"/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4" name="Tabulka 53"/>
          <p:cNvGraphicFramePr>
            <a:graphicFrameLocks noGrp="1"/>
          </p:cNvGraphicFramePr>
          <p:nvPr/>
        </p:nvGraphicFramePr>
        <p:xfrm>
          <a:off x="3491880" y="6021288"/>
          <a:ext cx="1944216" cy="4572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44216"/>
              </a:tblGrid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+mn-lt"/>
                        </a:rPr>
                        <a:t>BOUŘKA</a:t>
                      </a:r>
                      <a:endParaRPr lang="cs-CZ" sz="2400" b="0" dirty="0">
                        <a:latin typeface="Arial Narrow" pitchFamily="34" charset="0"/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5" name="Tabulka 54"/>
          <p:cNvGraphicFramePr>
            <a:graphicFrameLocks noGrp="1"/>
          </p:cNvGraphicFramePr>
          <p:nvPr/>
        </p:nvGraphicFramePr>
        <p:xfrm>
          <a:off x="6588224" y="6021288"/>
          <a:ext cx="1944216" cy="4572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44216"/>
              </a:tblGrid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+mn-lt"/>
                        </a:rPr>
                        <a:t>SNÍH</a:t>
                      </a:r>
                      <a:endParaRPr lang="cs-CZ" sz="2400" b="0" dirty="0">
                        <a:latin typeface="Arial Narrow" pitchFamily="34" charset="0"/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sp>
        <p:nvSpPr>
          <p:cNvPr id="5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ZNAKY POČASÍ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9"/>
          <p:cNvGrpSpPr/>
          <p:nvPr/>
        </p:nvGrpSpPr>
        <p:grpSpPr>
          <a:xfrm>
            <a:off x="-1620688" y="260350"/>
            <a:ext cx="10081120" cy="9433346"/>
            <a:chOff x="-1620688" y="260350"/>
            <a:chExt cx="10081120" cy="9433346"/>
          </a:xfrm>
        </p:grpSpPr>
        <p:pic>
          <p:nvPicPr>
            <p:cNvPr id="6150" name="Picture 6" descr="animace WWW,oceány,ostrovy,palmy,tropy,úsvity,vlny,západy slunce"/>
            <p:cNvPicPr>
              <a:picLocks noChangeAspect="1" noChangeArrowheads="1" noCrop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-1620688" y="1196752"/>
              <a:ext cx="8496944" cy="8496944"/>
            </a:xfrm>
            <a:prstGeom prst="rect">
              <a:avLst/>
            </a:prstGeom>
            <a:noFill/>
          </p:spPr>
        </p:pic>
        <p:sp>
          <p:nvSpPr>
            <p:cNvPr id="4" name="AutoShape 8"/>
            <p:cNvSpPr>
              <a:spLocks noChangeArrowheads="1"/>
            </p:cNvSpPr>
            <p:nvPr/>
          </p:nvSpPr>
          <p:spPr bwMode="auto">
            <a:xfrm>
              <a:off x="3059113" y="260350"/>
              <a:ext cx="3168650" cy="1008063"/>
            </a:xfrm>
            <a:prstGeom prst="roundRect">
              <a:avLst>
                <a:gd name="adj" fmla="val 16667"/>
              </a:avLst>
            </a:prstGeom>
            <a:solidFill>
              <a:schemeClr val="accent1">
                <a:lumMod val="20000"/>
                <a:lumOff val="80000"/>
              </a:schemeClr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cs-CZ" sz="4000" b="1" dirty="0" smtClean="0"/>
                <a:t>JASNO</a:t>
              </a:r>
              <a:endParaRPr lang="cs-CZ" sz="4000" b="1" dirty="0"/>
            </a:p>
          </p:txBody>
        </p:sp>
        <p:sp>
          <p:nvSpPr>
            <p:cNvPr id="5" name="Slunce 4"/>
            <p:cNvSpPr/>
            <p:nvPr/>
          </p:nvSpPr>
          <p:spPr>
            <a:xfrm>
              <a:off x="755576" y="1052736"/>
              <a:ext cx="2160240" cy="2088232"/>
            </a:xfrm>
            <a:prstGeom prst="sun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146" name="Picture 2" descr="deštníky,dovolená,fotografie,mo&amp;rcaron;e,mu&amp;zcaron;i,oceány,opalování,opalující se lidé,osoby,písky,plá&amp;zcaron;e,plá&amp;zcaron;ová k&amp;rcaron;esla,po&amp;ccaron;así,p&amp;rcaron;íroda,relaxující,slune&amp;ccaron;ný,volný &amp;ccaron;as,&amp;zcaron;eny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572000" y="1412058"/>
              <a:ext cx="3888432" cy="3888432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8"/>
          <p:cNvGrpSpPr/>
          <p:nvPr/>
        </p:nvGrpSpPr>
        <p:grpSpPr>
          <a:xfrm>
            <a:off x="-684584" y="260350"/>
            <a:ext cx="9289032" cy="8209210"/>
            <a:chOff x="-684584" y="260350"/>
            <a:chExt cx="9289032" cy="8209210"/>
          </a:xfrm>
        </p:grpSpPr>
        <p:pic>
          <p:nvPicPr>
            <p:cNvPr id="5124" name="Picture 4" descr="animace WWW,místa,mraky,obla&amp;ccaron;no,plá&amp;zcaron;e,po&amp;ccaron;así,prvky WWW"/>
            <p:cNvPicPr>
              <a:picLocks noChangeAspect="1" noChangeArrowheads="1" noCrop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-684584" y="1916832"/>
              <a:ext cx="6552728" cy="6552728"/>
            </a:xfrm>
            <a:prstGeom prst="rect">
              <a:avLst/>
            </a:prstGeom>
            <a:noFill/>
          </p:spPr>
        </p:pic>
        <p:sp>
          <p:nvSpPr>
            <p:cNvPr id="4" name="AutoShape 8"/>
            <p:cNvSpPr>
              <a:spLocks noChangeArrowheads="1"/>
            </p:cNvSpPr>
            <p:nvPr/>
          </p:nvSpPr>
          <p:spPr bwMode="auto">
            <a:xfrm>
              <a:off x="3059113" y="260350"/>
              <a:ext cx="3168650" cy="1008063"/>
            </a:xfrm>
            <a:prstGeom prst="roundRect">
              <a:avLst>
                <a:gd name="adj" fmla="val 16667"/>
              </a:avLst>
            </a:prstGeom>
            <a:solidFill>
              <a:schemeClr val="accent1">
                <a:lumMod val="20000"/>
                <a:lumOff val="80000"/>
              </a:schemeClr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cs-CZ" sz="4000" b="1" dirty="0" smtClean="0"/>
                <a:t>POLOJASNO</a:t>
              </a:r>
              <a:endParaRPr lang="cs-CZ" sz="4000" b="1" dirty="0"/>
            </a:p>
          </p:txBody>
        </p:sp>
        <p:grpSp>
          <p:nvGrpSpPr>
            <p:cNvPr id="3" name="Skupina 5"/>
            <p:cNvGrpSpPr/>
            <p:nvPr/>
          </p:nvGrpSpPr>
          <p:grpSpPr>
            <a:xfrm>
              <a:off x="611560" y="476672"/>
              <a:ext cx="2808312" cy="2592288"/>
              <a:chOff x="4427984" y="980728"/>
              <a:chExt cx="2160240" cy="1944216"/>
            </a:xfrm>
          </p:grpSpPr>
          <p:sp>
            <p:nvSpPr>
              <p:cNvPr id="7" name="Slunce 6"/>
              <p:cNvSpPr/>
              <p:nvPr/>
            </p:nvSpPr>
            <p:spPr>
              <a:xfrm>
                <a:off x="4427984" y="980728"/>
                <a:ext cx="1584176" cy="1368152"/>
              </a:xfrm>
              <a:prstGeom prst="sun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Mrak 7"/>
              <p:cNvSpPr/>
              <p:nvPr/>
            </p:nvSpPr>
            <p:spPr>
              <a:xfrm>
                <a:off x="4716016" y="1772816"/>
                <a:ext cx="1872208" cy="1152128"/>
              </a:xfrm>
              <a:prstGeom prst="cloud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pic>
          <p:nvPicPr>
            <p:cNvPr id="5122" name="Picture 2" descr="iStockphoto,mraky,nebe,paprsky,po&amp;ccaron;así,p&amp;rcaron;íroda,slune&amp;ccaron;ní paprsky,slune&amp;ccaron;ní sv&amp;ecaron;tlo,zamra&amp;ccaron;ený"/>
            <p:cNvPicPr>
              <a:picLocks noChangeAspect="1" noChangeArrowheads="1"/>
            </p:cNvPicPr>
            <p:nvPr/>
          </p:nvPicPr>
          <p:blipFill>
            <a:blip r:embed="rId3" cstate="print"/>
            <a:srcRect t="11631" b="13933"/>
            <a:stretch>
              <a:fillRect/>
            </a:stretch>
          </p:blipFill>
          <p:spPr bwMode="auto">
            <a:xfrm>
              <a:off x="4427984" y="1700808"/>
              <a:ext cx="4176464" cy="3108788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AutoShape 8"/>
          <p:cNvSpPr>
            <a:spLocks noChangeArrowheads="1"/>
          </p:cNvSpPr>
          <p:nvPr/>
        </p:nvSpPr>
        <p:spPr bwMode="auto">
          <a:xfrm>
            <a:off x="3059113" y="260350"/>
            <a:ext cx="3168650" cy="1008063"/>
          </a:xfrm>
          <a:prstGeom prst="roundRect">
            <a:avLst>
              <a:gd name="adj" fmla="val 16667"/>
            </a:avLst>
          </a:prstGeom>
          <a:solidFill>
            <a:schemeClr val="accent1">
              <a:lumMod val="20000"/>
              <a:lumOff val="80000"/>
            </a:schemeClr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4000" b="1" dirty="0" smtClean="0"/>
              <a:t>ZATAŽENO</a:t>
            </a:r>
            <a:endParaRPr lang="cs-CZ" sz="4000" b="1" dirty="0"/>
          </a:p>
        </p:txBody>
      </p:sp>
      <p:grpSp>
        <p:nvGrpSpPr>
          <p:cNvPr id="2" name="Skupina 5"/>
          <p:cNvGrpSpPr/>
          <p:nvPr/>
        </p:nvGrpSpPr>
        <p:grpSpPr>
          <a:xfrm>
            <a:off x="395536" y="1268760"/>
            <a:ext cx="2843808" cy="2160240"/>
            <a:chOff x="1907704" y="2924944"/>
            <a:chExt cx="2376264" cy="1728192"/>
          </a:xfrm>
        </p:grpSpPr>
        <p:sp>
          <p:nvSpPr>
            <p:cNvPr id="9" name="Mrak 8"/>
            <p:cNvSpPr/>
            <p:nvPr/>
          </p:nvSpPr>
          <p:spPr>
            <a:xfrm>
              <a:off x="2411760" y="2924944"/>
              <a:ext cx="1872208" cy="1152128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Mrak 9"/>
            <p:cNvSpPr/>
            <p:nvPr/>
          </p:nvSpPr>
          <p:spPr>
            <a:xfrm>
              <a:off x="1907704" y="3501008"/>
              <a:ext cx="1872208" cy="1152128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4098" name="Picture 2" descr="fotografie,jezera,jezero Bajkal,krajiny,mod&amp;rcaron;íny,mraky,mys Burchan,obloha,Olchon,ostrov Olchon,p&amp;rcaron;íroda,Rusko,Sibi&amp;rcaron;,siluety,stromy,ve&amp;ccaron;ery,voda,západy slunce,zata&amp;zcaron;eno"/>
          <p:cNvPicPr>
            <a:picLocks noChangeAspect="1" noChangeArrowheads="1"/>
          </p:cNvPicPr>
          <p:nvPr/>
        </p:nvPicPr>
        <p:blipFill>
          <a:blip r:embed="rId2" cstate="print"/>
          <a:srcRect t="11631" b="13933"/>
          <a:stretch>
            <a:fillRect/>
          </a:stretch>
        </p:blipFill>
        <p:spPr bwMode="auto">
          <a:xfrm>
            <a:off x="4283968" y="1556792"/>
            <a:ext cx="4546699" cy="3384376"/>
          </a:xfrm>
          <a:prstGeom prst="rect">
            <a:avLst/>
          </a:prstGeom>
          <a:noFill/>
        </p:spPr>
      </p:pic>
      <p:pic>
        <p:nvPicPr>
          <p:cNvPr id="4100" name="Picture 4" descr="bou&amp;rcaron;e,bou&amp;rcaron;kové mraky,dálnice,fotografie,krajiny,mraky,obloha,po&amp;ccaron;así,poušt&amp;ecaron;,p&amp;rcaron;eprava,p&amp;rcaron;íroda,silnice,zata&amp;zcaron;ené nebe"/>
          <p:cNvPicPr>
            <a:picLocks noChangeAspect="1" noChangeArrowheads="1"/>
          </p:cNvPicPr>
          <p:nvPr/>
        </p:nvPicPr>
        <p:blipFill>
          <a:blip r:embed="rId3" cstate="print"/>
          <a:srcRect t="13957" b="16260"/>
          <a:stretch>
            <a:fillRect/>
          </a:stretch>
        </p:blipFill>
        <p:spPr bwMode="auto">
          <a:xfrm>
            <a:off x="251520" y="3717032"/>
            <a:ext cx="3923928" cy="27382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lačítko akce: Vlastní 2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24"/>
          <p:cNvGrpSpPr/>
          <p:nvPr/>
        </p:nvGrpSpPr>
        <p:grpSpPr>
          <a:xfrm>
            <a:off x="-468559" y="260350"/>
            <a:ext cx="9433047" cy="8742603"/>
            <a:chOff x="-468559" y="260350"/>
            <a:chExt cx="9433047" cy="8742603"/>
          </a:xfrm>
        </p:grpSpPr>
        <p:pic>
          <p:nvPicPr>
            <p:cNvPr id="3076" name="Picture 4" descr="animace WWW,déš&amp;tcaron;,deštivo,lidé,liják,po&amp;ccaron;así"/>
            <p:cNvPicPr>
              <a:picLocks noChangeAspect="1" noChangeArrowheads="1" noCrop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-468559" y="1988841"/>
              <a:ext cx="7014112" cy="7014112"/>
            </a:xfrm>
            <a:prstGeom prst="rect">
              <a:avLst/>
            </a:prstGeom>
            <a:noFill/>
          </p:spPr>
        </p:pic>
        <p:sp>
          <p:nvSpPr>
            <p:cNvPr id="4" name="AutoShape 8"/>
            <p:cNvSpPr>
              <a:spLocks noChangeArrowheads="1"/>
            </p:cNvSpPr>
            <p:nvPr/>
          </p:nvSpPr>
          <p:spPr bwMode="auto">
            <a:xfrm>
              <a:off x="3059112" y="260350"/>
              <a:ext cx="3286007" cy="1044065"/>
            </a:xfrm>
            <a:prstGeom prst="roundRect">
              <a:avLst>
                <a:gd name="adj" fmla="val 16667"/>
              </a:avLst>
            </a:prstGeom>
            <a:solidFill>
              <a:schemeClr val="accent1">
                <a:lumMod val="20000"/>
                <a:lumOff val="80000"/>
              </a:schemeClr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cs-CZ" sz="4000" b="1" dirty="0" smtClean="0"/>
                <a:t>DÉŠŤ</a:t>
              </a:r>
              <a:endParaRPr lang="cs-CZ" sz="4000" b="1" dirty="0"/>
            </a:p>
          </p:txBody>
        </p:sp>
        <p:grpSp>
          <p:nvGrpSpPr>
            <p:cNvPr id="3" name="Skupina 5"/>
            <p:cNvGrpSpPr/>
            <p:nvPr/>
          </p:nvGrpSpPr>
          <p:grpSpPr>
            <a:xfrm>
              <a:off x="755576" y="1484784"/>
              <a:ext cx="2592288" cy="2448272"/>
              <a:chOff x="1331640" y="3356992"/>
              <a:chExt cx="1944216" cy="2016224"/>
            </a:xfrm>
          </p:grpSpPr>
          <p:sp>
            <p:nvSpPr>
              <p:cNvPr id="7" name="Mrak 6"/>
              <p:cNvSpPr/>
              <p:nvPr/>
            </p:nvSpPr>
            <p:spPr>
              <a:xfrm>
                <a:off x="1403648" y="3356992"/>
                <a:ext cx="1872208" cy="1152128"/>
              </a:xfrm>
              <a:prstGeom prst="cloud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8" name="Přímá spojovací čára 7"/>
              <p:cNvCxnSpPr/>
              <p:nvPr/>
            </p:nvCxnSpPr>
            <p:spPr>
              <a:xfrm flipH="1">
                <a:off x="1475656" y="4509120"/>
                <a:ext cx="216024" cy="216024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ovací čára 10"/>
              <p:cNvCxnSpPr/>
              <p:nvPr/>
            </p:nvCxnSpPr>
            <p:spPr>
              <a:xfrm flipH="1">
                <a:off x="1331640" y="4797152"/>
                <a:ext cx="216024" cy="216024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ovací čára 11"/>
              <p:cNvCxnSpPr/>
              <p:nvPr/>
            </p:nvCxnSpPr>
            <p:spPr>
              <a:xfrm flipH="1">
                <a:off x="1907704" y="4581128"/>
                <a:ext cx="216024" cy="216024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ovací čára 12"/>
              <p:cNvCxnSpPr/>
              <p:nvPr/>
            </p:nvCxnSpPr>
            <p:spPr>
              <a:xfrm flipH="1">
                <a:off x="2195736" y="4653136"/>
                <a:ext cx="216024" cy="216024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ovací čára 13"/>
              <p:cNvCxnSpPr/>
              <p:nvPr/>
            </p:nvCxnSpPr>
            <p:spPr>
              <a:xfrm flipH="1">
                <a:off x="2555776" y="4509120"/>
                <a:ext cx="216024" cy="216024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ovací čára 14"/>
              <p:cNvCxnSpPr/>
              <p:nvPr/>
            </p:nvCxnSpPr>
            <p:spPr>
              <a:xfrm flipH="1">
                <a:off x="2267744" y="4869160"/>
                <a:ext cx="216024" cy="216024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ovací čára 15"/>
              <p:cNvCxnSpPr/>
              <p:nvPr/>
            </p:nvCxnSpPr>
            <p:spPr>
              <a:xfrm flipH="1">
                <a:off x="1835696" y="4869160"/>
                <a:ext cx="216024" cy="216024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ovací čára 16"/>
              <p:cNvCxnSpPr/>
              <p:nvPr/>
            </p:nvCxnSpPr>
            <p:spPr>
              <a:xfrm flipH="1">
                <a:off x="1547664" y="4941168"/>
                <a:ext cx="216024" cy="216024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ovací čára 17"/>
              <p:cNvCxnSpPr/>
              <p:nvPr/>
            </p:nvCxnSpPr>
            <p:spPr>
              <a:xfrm flipH="1">
                <a:off x="1628056" y="4661520"/>
                <a:ext cx="216024" cy="216024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ovací čára 18"/>
              <p:cNvCxnSpPr/>
              <p:nvPr/>
            </p:nvCxnSpPr>
            <p:spPr>
              <a:xfrm flipH="1">
                <a:off x="1907704" y="5085184"/>
                <a:ext cx="216024" cy="216024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ovací čára 19"/>
              <p:cNvCxnSpPr/>
              <p:nvPr/>
            </p:nvCxnSpPr>
            <p:spPr>
              <a:xfrm flipH="1">
                <a:off x="2195736" y="5157192"/>
                <a:ext cx="216024" cy="216024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ovací čára 20"/>
              <p:cNvCxnSpPr/>
              <p:nvPr/>
            </p:nvCxnSpPr>
            <p:spPr>
              <a:xfrm flipH="1">
                <a:off x="2555776" y="4797152"/>
                <a:ext cx="216024" cy="216024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ovací čára 21"/>
              <p:cNvCxnSpPr/>
              <p:nvPr/>
            </p:nvCxnSpPr>
            <p:spPr>
              <a:xfrm flipH="1">
                <a:off x="2843808" y="4437112"/>
                <a:ext cx="216024" cy="216024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pic>
          <p:nvPicPr>
            <p:cNvPr id="3074" name="Picture 2" descr="Img Image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932040" y="2079738"/>
              <a:ext cx="4032448" cy="3024336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26"/>
          <p:cNvGrpSpPr/>
          <p:nvPr/>
        </p:nvGrpSpPr>
        <p:grpSpPr>
          <a:xfrm>
            <a:off x="-900608" y="260350"/>
            <a:ext cx="9649072" cy="8929290"/>
            <a:chOff x="-900608" y="260350"/>
            <a:chExt cx="9649072" cy="8929290"/>
          </a:xfrm>
        </p:grpSpPr>
        <p:pic>
          <p:nvPicPr>
            <p:cNvPr id="2056" name="Picture 8" descr="blesk,bou&amp;rcaron;e,po&amp;ccaron;así,webové animace,webové prvky"/>
            <p:cNvPicPr>
              <a:picLocks noChangeAspect="1" noChangeArrowheads="1" noCrop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-900608" y="1700808"/>
              <a:ext cx="7488832" cy="7488832"/>
            </a:xfrm>
            <a:prstGeom prst="rect">
              <a:avLst/>
            </a:prstGeom>
            <a:noFill/>
          </p:spPr>
        </p:pic>
        <p:grpSp>
          <p:nvGrpSpPr>
            <p:cNvPr id="3" name="Skupina 25"/>
            <p:cNvGrpSpPr/>
            <p:nvPr/>
          </p:nvGrpSpPr>
          <p:grpSpPr>
            <a:xfrm>
              <a:off x="539552" y="260350"/>
              <a:ext cx="8208912" cy="4896842"/>
              <a:chOff x="539552" y="260350"/>
              <a:chExt cx="8208912" cy="4896842"/>
            </a:xfrm>
          </p:grpSpPr>
          <p:sp>
            <p:nvSpPr>
              <p:cNvPr id="4" name="AutoShape 8"/>
              <p:cNvSpPr>
                <a:spLocks noChangeArrowheads="1"/>
              </p:cNvSpPr>
              <p:nvPr/>
            </p:nvSpPr>
            <p:spPr bwMode="auto">
              <a:xfrm>
                <a:off x="3059113" y="260350"/>
                <a:ext cx="3168650" cy="1008063"/>
              </a:xfrm>
              <a:prstGeom prst="roundRect">
                <a:avLst>
                  <a:gd name="adj" fmla="val 16667"/>
                </a:avLst>
              </a:prstGeom>
              <a:solidFill>
                <a:schemeClr val="accent1">
                  <a:lumMod val="20000"/>
                  <a:lumOff val="80000"/>
                </a:schemeClr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algn="ctr"/>
                <a:r>
                  <a:rPr lang="cs-CZ" sz="4000" b="1" dirty="0" smtClean="0"/>
                  <a:t>BOUŘKA</a:t>
                </a:r>
                <a:endParaRPr lang="cs-CZ" sz="4000" b="1" dirty="0"/>
              </a:p>
            </p:txBody>
          </p:sp>
          <p:grpSp>
            <p:nvGrpSpPr>
              <p:cNvPr id="5" name="Skupina 22"/>
              <p:cNvGrpSpPr/>
              <p:nvPr/>
            </p:nvGrpSpPr>
            <p:grpSpPr>
              <a:xfrm>
                <a:off x="539552" y="1196752"/>
                <a:ext cx="2520280" cy="2304256"/>
                <a:chOff x="4397953" y="4436180"/>
                <a:chExt cx="1872208" cy="1780317"/>
              </a:xfrm>
            </p:grpSpPr>
            <p:sp>
              <p:nvSpPr>
                <p:cNvPr id="24" name="Blesk 23"/>
                <p:cNvSpPr/>
                <p:nvPr/>
              </p:nvSpPr>
              <p:spPr>
                <a:xfrm rot="4107454">
                  <a:off x="4573370" y="5100373"/>
                  <a:ext cx="1152128" cy="1080120"/>
                </a:xfrm>
                <a:prstGeom prst="lightningBolt">
                  <a:avLst/>
                </a:prstGeom>
                <a:solidFill>
                  <a:srgbClr val="FFC0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5" name="Mrak 24"/>
                <p:cNvSpPr/>
                <p:nvPr/>
              </p:nvSpPr>
              <p:spPr>
                <a:xfrm rot="267700">
                  <a:off x="4397953" y="4436180"/>
                  <a:ext cx="1872208" cy="1152128"/>
                </a:xfrm>
                <a:prstGeom prst="cloud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pic>
            <p:nvPicPr>
              <p:cNvPr id="2052" name="Picture 4" descr="http://officeimg.vo.msecnd.net/en-us/images/MH900401429.jpg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5004048" y="1412776"/>
                <a:ext cx="3744416" cy="3744416"/>
              </a:xfrm>
              <a:prstGeom prst="rect">
                <a:avLst/>
              </a:prstGeom>
              <a:noFill/>
            </p:spPr>
          </p:pic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lačítko akce: Vlastní 1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9"/>
          <p:cNvGrpSpPr/>
          <p:nvPr/>
        </p:nvGrpSpPr>
        <p:grpSpPr>
          <a:xfrm>
            <a:off x="0" y="260350"/>
            <a:ext cx="8626818" cy="7812658"/>
            <a:chOff x="0" y="260350"/>
            <a:chExt cx="8626818" cy="7812658"/>
          </a:xfrm>
        </p:grpSpPr>
        <p:pic>
          <p:nvPicPr>
            <p:cNvPr id="1026" name="Picture 2" descr="krajiny,po&amp;ccaron;así,p&amp;rcaron;íroda,ro&amp;ccaron;ní období,rostliny,sn&amp;ecaron;&amp;zcaron;ení,sníh,stromy,webové animace,webové prvky,zima"/>
            <p:cNvPicPr>
              <a:picLocks noChangeAspect="1" noChangeArrowheads="1" noCrop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2636912"/>
              <a:ext cx="5436096" cy="5436096"/>
            </a:xfrm>
            <a:prstGeom prst="rect">
              <a:avLst/>
            </a:prstGeom>
            <a:noFill/>
          </p:spPr>
        </p:pic>
        <p:sp>
          <p:nvSpPr>
            <p:cNvPr id="4" name="AutoShape 8"/>
            <p:cNvSpPr>
              <a:spLocks noChangeArrowheads="1"/>
            </p:cNvSpPr>
            <p:nvPr/>
          </p:nvSpPr>
          <p:spPr bwMode="auto">
            <a:xfrm>
              <a:off x="3059113" y="260350"/>
              <a:ext cx="3168650" cy="1008063"/>
            </a:xfrm>
            <a:prstGeom prst="roundRect">
              <a:avLst>
                <a:gd name="adj" fmla="val 16667"/>
              </a:avLst>
            </a:prstGeom>
            <a:solidFill>
              <a:schemeClr val="accent1">
                <a:lumMod val="20000"/>
                <a:lumOff val="80000"/>
              </a:schemeClr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cs-CZ" sz="4000" b="1" dirty="0" smtClean="0"/>
                <a:t>SNÍH</a:t>
              </a:r>
              <a:endParaRPr lang="cs-CZ" sz="4000" b="1" dirty="0"/>
            </a:p>
          </p:txBody>
        </p:sp>
        <p:grpSp>
          <p:nvGrpSpPr>
            <p:cNvPr id="3" name="Skupina 5"/>
            <p:cNvGrpSpPr/>
            <p:nvPr/>
          </p:nvGrpSpPr>
          <p:grpSpPr>
            <a:xfrm>
              <a:off x="827584" y="1268760"/>
              <a:ext cx="2016224" cy="2304256"/>
              <a:chOff x="6660232" y="3068960"/>
              <a:chExt cx="2016224" cy="2304256"/>
            </a:xfrm>
          </p:grpSpPr>
          <p:sp>
            <p:nvSpPr>
              <p:cNvPr id="7" name="Mrak 6"/>
              <p:cNvSpPr/>
              <p:nvPr/>
            </p:nvSpPr>
            <p:spPr>
              <a:xfrm>
                <a:off x="6660232" y="3068960"/>
                <a:ext cx="2016224" cy="1224136"/>
              </a:xfrm>
              <a:prstGeom prst="cloud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7cípá hvězda 7"/>
              <p:cNvSpPr/>
              <p:nvPr/>
            </p:nvSpPr>
            <p:spPr>
              <a:xfrm>
                <a:off x="7164288" y="4365104"/>
                <a:ext cx="216024" cy="216024"/>
              </a:xfrm>
              <a:prstGeom prst="star7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>
                <a:solidFill>
                  <a:schemeClr val="accent1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7cípá hvězda 8"/>
              <p:cNvSpPr/>
              <p:nvPr/>
            </p:nvSpPr>
            <p:spPr>
              <a:xfrm>
                <a:off x="8028384" y="4509120"/>
                <a:ext cx="216024" cy="216024"/>
              </a:xfrm>
              <a:prstGeom prst="star7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>
                <a:solidFill>
                  <a:schemeClr val="accent1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7cípá hvězda 9"/>
              <p:cNvSpPr/>
              <p:nvPr/>
            </p:nvSpPr>
            <p:spPr>
              <a:xfrm>
                <a:off x="7452320" y="4725144"/>
                <a:ext cx="216024" cy="216024"/>
              </a:xfrm>
              <a:prstGeom prst="star7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>
                <a:solidFill>
                  <a:schemeClr val="accent1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7cípá hvězda 10"/>
              <p:cNvSpPr/>
              <p:nvPr/>
            </p:nvSpPr>
            <p:spPr>
              <a:xfrm>
                <a:off x="7596336" y="4437112"/>
                <a:ext cx="216024" cy="216024"/>
              </a:xfrm>
              <a:prstGeom prst="star7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>
                <a:solidFill>
                  <a:schemeClr val="accent1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" name="7cípá hvězda 11"/>
              <p:cNvSpPr/>
              <p:nvPr/>
            </p:nvSpPr>
            <p:spPr>
              <a:xfrm>
                <a:off x="6876256" y="4221088"/>
                <a:ext cx="216024" cy="216024"/>
              </a:xfrm>
              <a:prstGeom prst="star7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>
                <a:solidFill>
                  <a:schemeClr val="accent1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" name="7cípá hvězda 12"/>
              <p:cNvSpPr/>
              <p:nvPr/>
            </p:nvSpPr>
            <p:spPr>
              <a:xfrm>
                <a:off x="7884368" y="4221088"/>
                <a:ext cx="216024" cy="216024"/>
              </a:xfrm>
              <a:prstGeom prst="star7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>
                <a:solidFill>
                  <a:schemeClr val="accent1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7cípá hvězda 13"/>
              <p:cNvSpPr/>
              <p:nvPr/>
            </p:nvSpPr>
            <p:spPr>
              <a:xfrm>
                <a:off x="7092280" y="4725144"/>
                <a:ext cx="216024" cy="216024"/>
              </a:xfrm>
              <a:prstGeom prst="star7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>
                <a:solidFill>
                  <a:schemeClr val="accent1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7cípá hvězda 14"/>
              <p:cNvSpPr/>
              <p:nvPr/>
            </p:nvSpPr>
            <p:spPr>
              <a:xfrm>
                <a:off x="7812360" y="4869160"/>
                <a:ext cx="216024" cy="216024"/>
              </a:xfrm>
              <a:prstGeom prst="star7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>
                <a:solidFill>
                  <a:schemeClr val="accent1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7cípá hvězda 15"/>
              <p:cNvSpPr/>
              <p:nvPr/>
            </p:nvSpPr>
            <p:spPr>
              <a:xfrm>
                <a:off x="7236296" y="5157192"/>
                <a:ext cx="216024" cy="216024"/>
              </a:xfrm>
              <a:prstGeom prst="star7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>
                <a:solidFill>
                  <a:schemeClr val="accent1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pic>
          <p:nvPicPr>
            <p:cNvPr id="1030" name="Picture 6" descr="http://officeimg.vo.msecnd.net/en-us/images/MH900434074.jpg"/>
            <p:cNvPicPr>
              <a:picLocks noChangeAspect="1" noChangeArrowheads="1"/>
            </p:cNvPicPr>
            <p:nvPr/>
          </p:nvPicPr>
          <p:blipFill>
            <a:blip r:embed="rId3" cstate="print"/>
            <a:srcRect t="13957" b="13933"/>
            <a:stretch>
              <a:fillRect/>
            </a:stretch>
          </p:blipFill>
          <p:spPr bwMode="auto">
            <a:xfrm>
              <a:off x="4932040" y="1628800"/>
              <a:ext cx="3694778" cy="2664296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Tlačítko akce: Vlastní 3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27"/>
          <p:cNvGrpSpPr/>
          <p:nvPr/>
        </p:nvGrpSpPr>
        <p:grpSpPr>
          <a:xfrm>
            <a:off x="251520" y="1052736"/>
            <a:ext cx="8640960" cy="4824536"/>
            <a:chOff x="323528" y="188640"/>
            <a:chExt cx="8640960" cy="4824536"/>
          </a:xfrm>
        </p:grpSpPr>
        <p:sp>
          <p:nvSpPr>
            <p:cNvPr id="8" name="Obdélník 7"/>
            <p:cNvSpPr/>
            <p:nvPr/>
          </p:nvSpPr>
          <p:spPr>
            <a:xfrm>
              <a:off x="323528" y="188640"/>
              <a:ext cx="2232248" cy="345638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 descr="Slunc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67544" y="260648"/>
              <a:ext cx="1036712" cy="1036712"/>
            </a:xfrm>
            <a:prstGeom prst="rect">
              <a:avLst/>
            </a:prstGeom>
            <a:noFill/>
          </p:spPr>
        </p:pic>
        <p:sp>
          <p:nvSpPr>
            <p:cNvPr id="11" name="Obdélník 10"/>
            <p:cNvSpPr/>
            <p:nvPr/>
          </p:nvSpPr>
          <p:spPr>
            <a:xfrm>
              <a:off x="6732240" y="188640"/>
              <a:ext cx="2232248" cy="345638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4716016" y="188640"/>
              <a:ext cx="2160240" cy="345638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2555776" y="188640"/>
              <a:ext cx="2160240" cy="345638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4" name="Picture 2" descr="Slunc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331640" y="1340768"/>
              <a:ext cx="1036712" cy="1036712"/>
            </a:xfrm>
            <a:prstGeom prst="rect">
              <a:avLst/>
            </a:prstGeom>
            <a:noFill/>
          </p:spPr>
        </p:pic>
        <p:pic>
          <p:nvPicPr>
            <p:cNvPr id="15" name="Picture 2" descr="Slunc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39552" y="2348880"/>
              <a:ext cx="1036712" cy="1036712"/>
            </a:xfrm>
            <a:prstGeom prst="rect">
              <a:avLst/>
            </a:prstGeom>
            <a:noFill/>
          </p:spPr>
        </p:pic>
        <p:pic>
          <p:nvPicPr>
            <p:cNvPr id="1028" name="Picture 4" descr="Blesk a déš&amp;tcaron; z mraku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059832" y="404664"/>
              <a:ext cx="1368152" cy="1368152"/>
            </a:xfrm>
            <a:prstGeom prst="rect">
              <a:avLst/>
            </a:prstGeom>
            <a:noFill/>
          </p:spPr>
        </p:pic>
        <p:pic>
          <p:nvPicPr>
            <p:cNvPr id="17" name="Picture 4" descr="Blesk a déš&amp;tcaron; z mraku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059832" y="1916832"/>
              <a:ext cx="1368152" cy="1368152"/>
            </a:xfrm>
            <a:prstGeom prst="rect">
              <a:avLst/>
            </a:prstGeom>
            <a:noFill/>
          </p:spPr>
        </p:pic>
        <p:pic>
          <p:nvPicPr>
            <p:cNvPr id="1030" name="Picture 6" descr="Duha a mraky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076056" y="980728"/>
              <a:ext cx="1368152" cy="1368152"/>
            </a:xfrm>
            <a:prstGeom prst="rect">
              <a:avLst/>
            </a:prstGeom>
            <a:noFill/>
          </p:spPr>
        </p:pic>
        <p:sp>
          <p:nvSpPr>
            <p:cNvPr id="20" name="Mrak 19"/>
            <p:cNvSpPr/>
            <p:nvPr/>
          </p:nvSpPr>
          <p:spPr>
            <a:xfrm>
              <a:off x="7740352" y="404664"/>
              <a:ext cx="1152128" cy="648072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Mrak 20"/>
            <p:cNvSpPr/>
            <p:nvPr/>
          </p:nvSpPr>
          <p:spPr>
            <a:xfrm>
              <a:off x="7596336" y="1916832"/>
              <a:ext cx="1152128" cy="648072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Mrak 21"/>
            <p:cNvSpPr/>
            <p:nvPr/>
          </p:nvSpPr>
          <p:spPr>
            <a:xfrm>
              <a:off x="7092280" y="2852936"/>
              <a:ext cx="1152128" cy="648072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Mrak 22"/>
            <p:cNvSpPr/>
            <p:nvPr/>
          </p:nvSpPr>
          <p:spPr>
            <a:xfrm>
              <a:off x="6948264" y="1124744"/>
              <a:ext cx="1152128" cy="648072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611560" y="3789040"/>
              <a:ext cx="1512168" cy="1224136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27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2843808" y="3789040"/>
              <a:ext cx="1512168" cy="1224136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27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5148064" y="3789040"/>
              <a:ext cx="1512168" cy="1224136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27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7236296" y="3789040"/>
              <a:ext cx="1512168" cy="1224136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27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9" name="Zástupný symbol pro obsah 2"/>
          <p:cNvSpPr txBox="1">
            <a:spLocks/>
          </p:cNvSpPr>
          <p:nvPr/>
        </p:nvSpPr>
        <p:spPr>
          <a:xfrm>
            <a:off x="1403648" y="188640"/>
            <a:ext cx="7344816" cy="504056"/>
          </a:xfrm>
          <a:prstGeom prst="rect">
            <a:avLst/>
          </a:prstGeom>
        </p:spPr>
        <p:txBody>
          <a:bodyPr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pl-PL" sz="2800" b="1" noProof="0" dirty="0" smtClean="0"/>
              <a:t>Do okének pod obrázky napiš správný počet.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0" name="Šipka doprava 29"/>
          <p:cNvSpPr/>
          <p:nvPr/>
        </p:nvSpPr>
        <p:spPr>
          <a:xfrm>
            <a:off x="323528" y="260648"/>
            <a:ext cx="792088" cy="360040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lačítko akce: Vlastní 1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lza 6"/>
          <p:cNvSpPr/>
          <p:nvPr/>
        </p:nvSpPr>
        <p:spPr>
          <a:xfrm rot="18864053">
            <a:off x="7612040" y="2941577"/>
            <a:ext cx="1122250" cy="1120421"/>
          </a:xfrm>
          <a:prstGeom prst="teardrop">
            <a:avLst/>
          </a:prstGeom>
          <a:gradFill flip="none" rotWithShape="1">
            <a:gsLst>
              <a:gs pos="0">
                <a:schemeClr val="accent1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1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1">
                  <a:lumMod val="20000"/>
                  <a:lumOff val="80000"/>
                  <a:shade val="100000"/>
                  <a:satMod val="115000"/>
                </a:schemeClr>
              </a:gs>
            </a:gsLst>
            <a:lin ang="2700000" scaled="1"/>
            <a:tileRect/>
          </a:gra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lza 14"/>
          <p:cNvSpPr/>
          <p:nvPr/>
        </p:nvSpPr>
        <p:spPr>
          <a:xfrm rot="18864053">
            <a:off x="7612042" y="4669770"/>
            <a:ext cx="1122250" cy="1120421"/>
          </a:xfrm>
          <a:prstGeom prst="teardrop">
            <a:avLst/>
          </a:prstGeom>
          <a:gradFill flip="none" rotWithShape="1">
            <a:gsLst>
              <a:gs pos="0">
                <a:schemeClr val="accent1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1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1">
                  <a:lumMod val="20000"/>
                  <a:lumOff val="80000"/>
                  <a:shade val="100000"/>
                  <a:satMod val="115000"/>
                </a:schemeClr>
              </a:gs>
            </a:gsLst>
            <a:lin ang="2700000" scaled="1"/>
            <a:tileRect/>
          </a:gra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" name="Skupina 17"/>
          <p:cNvGrpSpPr/>
          <p:nvPr/>
        </p:nvGrpSpPr>
        <p:grpSpPr>
          <a:xfrm>
            <a:off x="0" y="0"/>
            <a:ext cx="8748464" cy="6597352"/>
            <a:chOff x="0" y="0"/>
            <a:chExt cx="8748464" cy="6597352"/>
          </a:xfrm>
        </p:grpSpPr>
        <p:sp>
          <p:nvSpPr>
            <p:cNvPr id="2" name="Slza 1"/>
            <p:cNvSpPr/>
            <p:nvPr/>
          </p:nvSpPr>
          <p:spPr>
            <a:xfrm rot="18864053">
              <a:off x="483249" y="3013585"/>
              <a:ext cx="1122250" cy="1120421"/>
            </a:xfrm>
            <a:prstGeom prst="teardrop">
              <a:avLst/>
            </a:prstGeom>
            <a:gradFill flip="none" rotWithShape="1">
              <a:gsLst>
                <a:gs pos="0">
                  <a:schemeClr val="accent1">
                    <a:lumMod val="20000"/>
                    <a:lumOff val="80000"/>
                    <a:shade val="30000"/>
                    <a:satMod val="115000"/>
                  </a:schemeClr>
                </a:gs>
                <a:gs pos="50000">
                  <a:schemeClr val="accent1">
                    <a:lumMod val="20000"/>
                    <a:lumOff val="80000"/>
                    <a:shade val="67500"/>
                    <a:satMod val="115000"/>
                  </a:schemeClr>
                </a:gs>
                <a:gs pos="100000">
                  <a:schemeClr val="accent1">
                    <a:lumMod val="20000"/>
                    <a:lumOff val="80000"/>
                    <a:shade val="100000"/>
                    <a:satMod val="115000"/>
                  </a:schemeClr>
                </a:gs>
              </a:gsLst>
              <a:lin ang="2700000" scaled="1"/>
              <a:tileRect/>
            </a:gra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9698" name="Picture 2" descr="deštníky,domácnost,po&amp;ccaron;así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0"/>
              <a:ext cx="2627784" cy="2627784"/>
            </a:xfrm>
            <a:prstGeom prst="rect">
              <a:avLst/>
            </a:prstGeom>
            <a:noFill/>
          </p:spPr>
        </p:pic>
        <p:sp>
          <p:nvSpPr>
            <p:cNvPr id="4" name="Zástupný symbol pro obsah 2"/>
            <p:cNvSpPr txBox="1">
              <a:spLocks/>
            </p:cNvSpPr>
            <p:nvPr/>
          </p:nvSpPr>
          <p:spPr>
            <a:xfrm>
              <a:off x="1619672" y="6093296"/>
              <a:ext cx="6192688" cy="504056"/>
            </a:xfrm>
            <a:prstGeom prst="rect">
              <a:avLst/>
            </a:prstGeom>
          </p:spPr>
          <p:txBody>
            <a:bodyPr>
              <a:noAutofit/>
            </a:bodyPr>
            <a:lstStyle/>
            <a:p>
              <a:pPr marL="342900" marR="0" lvl="0" indent="-342900" algn="l" defTabSz="914400" rtl="0" eaLnBrk="1" fontAlgn="auto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ts val="0"/>
                </a:spcAft>
                <a:buClrTx/>
                <a:buSzTx/>
                <a:buFont typeface="Arial" pitchFamily="34" charset="0"/>
                <a:buNone/>
                <a:tabLst/>
                <a:defRPr/>
              </a:pPr>
              <a:r>
                <a:rPr lang="pl-PL" sz="2800" b="1" noProof="0" dirty="0" smtClean="0"/>
                <a:t>Do kapek napište čísla od 1 do 10.</a:t>
              </a:r>
              <a:endParaRPr kumimoji="0" lang="cs-CZ" sz="28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5" name="Slza 4"/>
            <p:cNvSpPr/>
            <p:nvPr/>
          </p:nvSpPr>
          <p:spPr>
            <a:xfrm rot="18864053">
              <a:off x="2211441" y="3013584"/>
              <a:ext cx="1122250" cy="1120421"/>
            </a:xfrm>
            <a:prstGeom prst="teardrop">
              <a:avLst/>
            </a:prstGeom>
            <a:gradFill flip="none" rotWithShape="1">
              <a:gsLst>
                <a:gs pos="0">
                  <a:schemeClr val="accent1">
                    <a:lumMod val="20000"/>
                    <a:lumOff val="80000"/>
                    <a:shade val="30000"/>
                    <a:satMod val="115000"/>
                  </a:schemeClr>
                </a:gs>
                <a:gs pos="50000">
                  <a:schemeClr val="accent1">
                    <a:lumMod val="20000"/>
                    <a:lumOff val="80000"/>
                    <a:shade val="67500"/>
                    <a:satMod val="115000"/>
                  </a:schemeClr>
                </a:gs>
                <a:gs pos="100000">
                  <a:schemeClr val="accent1">
                    <a:lumMod val="20000"/>
                    <a:lumOff val="80000"/>
                    <a:shade val="100000"/>
                    <a:satMod val="115000"/>
                  </a:schemeClr>
                </a:gs>
              </a:gsLst>
              <a:lin ang="2700000" scaled="1"/>
              <a:tileRect/>
            </a:gra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Slza 5"/>
            <p:cNvSpPr/>
            <p:nvPr/>
          </p:nvSpPr>
          <p:spPr>
            <a:xfrm rot="18864053">
              <a:off x="4083649" y="3013585"/>
              <a:ext cx="1122250" cy="1120421"/>
            </a:xfrm>
            <a:prstGeom prst="teardrop">
              <a:avLst/>
            </a:prstGeom>
            <a:gradFill flip="none" rotWithShape="1">
              <a:gsLst>
                <a:gs pos="0">
                  <a:schemeClr val="accent1">
                    <a:lumMod val="20000"/>
                    <a:lumOff val="80000"/>
                    <a:shade val="30000"/>
                    <a:satMod val="115000"/>
                  </a:schemeClr>
                </a:gs>
                <a:gs pos="50000">
                  <a:schemeClr val="accent1">
                    <a:lumMod val="20000"/>
                    <a:lumOff val="80000"/>
                    <a:shade val="67500"/>
                    <a:satMod val="115000"/>
                  </a:schemeClr>
                </a:gs>
                <a:gs pos="100000">
                  <a:schemeClr val="accent1">
                    <a:lumMod val="20000"/>
                    <a:lumOff val="80000"/>
                    <a:shade val="100000"/>
                    <a:satMod val="115000"/>
                  </a:schemeClr>
                </a:gs>
              </a:gsLst>
              <a:lin ang="2700000" scaled="1"/>
              <a:tileRect/>
            </a:gra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Slza 7"/>
            <p:cNvSpPr/>
            <p:nvPr/>
          </p:nvSpPr>
          <p:spPr>
            <a:xfrm rot="18864053">
              <a:off x="5955857" y="3013585"/>
              <a:ext cx="1122250" cy="1120421"/>
            </a:xfrm>
            <a:prstGeom prst="teardrop">
              <a:avLst/>
            </a:prstGeom>
            <a:gradFill flip="none" rotWithShape="1">
              <a:gsLst>
                <a:gs pos="0">
                  <a:schemeClr val="accent1">
                    <a:lumMod val="20000"/>
                    <a:lumOff val="80000"/>
                    <a:shade val="30000"/>
                    <a:satMod val="115000"/>
                  </a:schemeClr>
                </a:gs>
                <a:gs pos="50000">
                  <a:schemeClr val="accent1">
                    <a:lumMod val="20000"/>
                    <a:lumOff val="80000"/>
                    <a:shade val="67500"/>
                    <a:satMod val="115000"/>
                  </a:schemeClr>
                </a:gs>
                <a:gs pos="100000">
                  <a:schemeClr val="accent1">
                    <a:lumMod val="20000"/>
                    <a:lumOff val="80000"/>
                    <a:shade val="100000"/>
                    <a:satMod val="115000"/>
                  </a:schemeClr>
                </a:gs>
              </a:gsLst>
              <a:lin ang="2700000" scaled="1"/>
              <a:tileRect/>
            </a:gra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Slza 8"/>
            <p:cNvSpPr/>
            <p:nvPr/>
          </p:nvSpPr>
          <p:spPr>
            <a:xfrm rot="18864053">
              <a:off x="483248" y="4669768"/>
              <a:ext cx="1122250" cy="1120421"/>
            </a:xfrm>
            <a:prstGeom prst="teardrop">
              <a:avLst/>
            </a:prstGeom>
            <a:gradFill flip="none" rotWithShape="1">
              <a:gsLst>
                <a:gs pos="0">
                  <a:schemeClr val="accent1">
                    <a:lumMod val="20000"/>
                    <a:lumOff val="80000"/>
                    <a:shade val="30000"/>
                    <a:satMod val="115000"/>
                  </a:schemeClr>
                </a:gs>
                <a:gs pos="50000">
                  <a:schemeClr val="accent1">
                    <a:lumMod val="20000"/>
                    <a:lumOff val="80000"/>
                    <a:shade val="67500"/>
                    <a:satMod val="115000"/>
                  </a:schemeClr>
                </a:gs>
                <a:gs pos="100000">
                  <a:schemeClr val="accent1">
                    <a:lumMod val="20000"/>
                    <a:lumOff val="80000"/>
                    <a:shade val="100000"/>
                    <a:satMod val="115000"/>
                  </a:schemeClr>
                </a:gs>
              </a:gsLst>
              <a:lin ang="2700000" scaled="1"/>
              <a:tileRect/>
            </a:gra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Slza 11"/>
            <p:cNvSpPr/>
            <p:nvPr/>
          </p:nvSpPr>
          <p:spPr>
            <a:xfrm rot="18864053">
              <a:off x="2283449" y="4669768"/>
              <a:ext cx="1122250" cy="1120421"/>
            </a:xfrm>
            <a:prstGeom prst="teardrop">
              <a:avLst/>
            </a:prstGeom>
            <a:gradFill flip="none" rotWithShape="1">
              <a:gsLst>
                <a:gs pos="0">
                  <a:schemeClr val="accent1">
                    <a:lumMod val="20000"/>
                    <a:lumOff val="80000"/>
                    <a:shade val="30000"/>
                    <a:satMod val="115000"/>
                  </a:schemeClr>
                </a:gs>
                <a:gs pos="50000">
                  <a:schemeClr val="accent1">
                    <a:lumMod val="20000"/>
                    <a:lumOff val="80000"/>
                    <a:shade val="67500"/>
                    <a:satMod val="115000"/>
                  </a:schemeClr>
                </a:gs>
                <a:gs pos="100000">
                  <a:schemeClr val="accent1">
                    <a:lumMod val="20000"/>
                    <a:lumOff val="80000"/>
                    <a:shade val="100000"/>
                    <a:satMod val="115000"/>
                  </a:schemeClr>
                </a:gs>
              </a:gsLst>
              <a:lin ang="2700000" scaled="1"/>
              <a:tileRect/>
            </a:gra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Slza 12"/>
            <p:cNvSpPr/>
            <p:nvPr/>
          </p:nvSpPr>
          <p:spPr>
            <a:xfrm rot="18864053">
              <a:off x="4155657" y="4669769"/>
              <a:ext cx="1122250" cy="1120421"/>
            </a:xfrm>
            <a:prstGeom prst="teardrop">
              <a:avLst/>
            </a:prstGeom>
            <a:gradFill flip="none" rotWithShape="1">
              <a:gsLst>
                <a:gs pos="0">
                  <a:schemeClr val="accent1">
                    <a:lumMod val="20000"/>
                    <a:lumOff val="80000"/>
                    <a:shade val="30000"/>
                    <a:satMod val="115000"/>
                  </a:schemeClr>
                </a:gs>
                <a:gs pos="50000">
                  <a:schemeClr val="accent1">
                    <a:lumMod val="20000"/>
                    <a:lumOff val="80000"/>
                    <a:shade val="67500"/>
                    <a:satMod val="115000"/>
                  </a:schemeClr>
                </a:gs>
                <a:gs pos="100000">
                  <a:schemeClr val="accent1">
                    <a:lumMod val="20000"/>
                    <a:lumOff val="80000"/>
                    <a:shade val="100000"/>
                    <a:satMod val="115000"/>
                  </a:schemeClr>
                </a:gs>
              </a:gsLst>
              <a:lin ang="2700000" scaled="1"/>
              <a:tileRect/>
            </a:gra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Slza 13"/>
            <p:cNvSpPr/>
            <p:nvPr/>
          </p:nvSpPr>
          <p:spPr>
            <a:xfrm rot="18864053">
              <a:off x="5955857" y="4741777"/>
              <a:ext cx="1122250" cy="1120421"/>
            </a:xfrm>
            <a:prstGeom prst="teardrop">
              <a:avLst/>
            </a:prstGeom>
            <a:gradFill flip="none" rotWithShape="1">
              <a:gsLst>
                <a:gs pos="0">
                  <a:schemeClr val="accent1">
                    <a:lumMod val="20000"/>
                    <a:lumOff val="80000"/>
                    <a:shade val="30000"/>
                    <a:satMod val="115000"/>
                  </a:schemeClr>
                </a:gs>
                <a:gs pos="50000">
                  <a:schemeClr val="accent1">
                    <a:lumMod val="20000"/>
                    <a:lumOff val="80000"/>
                    <a:shade val="67500"/>
                    <a:satMod val="115000"/>
                  </a:schemeClr>
                </a:gs>
                <a:gs pos="100000">
                  <a:schemeClr val="accent1">
                    <a:lumMod val="20000"/>
                    <a:lumOff val="80000"/>
                    <a:shade val="100000"/>
                    <a:satMod val="115000"/>
                  </a:schemeClr>
                </a:gs>
              </a:gsLst>
              <a:lin ang="2700000" scaled="1"/>
              <a:tileRect/>
            </a:gra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5508104" y="260648"/>
              <a:ext cx="3240360" cy="255454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3200" b="1" dirty="0" smtClean="0">
                  <a:hlinkClick r:id="rId3"/>
                </a:rPr>
                <a:t>Básnička</a:t>
              </a:r>
              <a:endParaRPr lang="cs-CZ" sz="3200" b="1" dirty="0" smtClean="0"/>
            </a:p>
            <a:p>
              <a:r>
                <a:rPr lang="cs-CZ" sz="3200" dirty="0" smtClean="0"/>
                <a:t>Dešťové kapičky</a:t>
              </a:r>
              <a:br>
                <a:rPr lang="cs-CZ" sz="3200" dirty="0" smtClean="0"/>
              </a:br>
              <a:r>
                <a:rPr lang="cs-CZ" sz="3200" dirty="0" smtClean="0"/>
                <a:t>dostaly nožičky,</a:t>
              </a:r>
              <a:br>
                <a:rPr lang="cs-CZ" sz="3200" dirty="0" smtClean="0"/>
              </a:br>
              <a:r>
                <a:rPr lang="cs-CZ" sz="3200" dirty="0" smtClean="0"/>
                <a:t>běžely po plechu,</a:t>
              </a:r>
              <a:br>
                <a:rPr lang="cs-CZ" sz="3200" dirty="0" smtClean="0"/>
              </a:br>
              <a:r>
                <a:rPr lang="cs-CZ" sz="3200" dirty="0" smtClean="0"/>
                <a:t>dělaly neplechu.</a:t>
              </a:r>
              <a:endParaRPr lang="cs-CZ" sz="3200" dirty="0"/>
            </a:p>
          </p:txBody>
        </p:sp>
        <p:sp>
          <p:nvSpPr>
            <p:cNvPr id="16" name="Šipka doprava 15"/>
            <p:cNvSpPr/>
            <p:nvPr/>
          </p:nvSpPr>
          <p:spPr>
            <a:xfrm>
              <a:off x="467544" y="6165304"/>
              <a:ext cx="792088" cy="360040"/>
            </a:xfrm>
            <a:prstGeom prst="rightArrow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lačítko akce: Vlastní 2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obsah 2"/>
          <p:cNvSpPr txBox="1">
            <a:spLocks/>
          </p:cNvSpPr>
          <p:nvPr/>
        </p:nvSpPr>
        <p:spPr>
          <a:xfrm>
            <a:off x="1547664" y="188640"/>
            <a:ext cx="3888432" cy="504056"/>
          </a:xfrm>
          <a:prstGeom prst="rect">
            <a:avLst/>
          </a:prstGeom>
        </p:spPr>
        <p:txBody>
          <a:bodyPr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pl-PL" sz="2800" b="1" noProof="0" dirty="0" smtClean="0"/>
              <a:t>Vypočítejte příklady.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Mrak 2"/>
          <p:cNvSpPr/>
          <p:nvPr/>
        </p:nvSpPr>
        <p:spPr>
          <a:xfrm>
            <a:off x="395536" y="1196752"/>
            <a:ext cx="1440160" cy="936104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5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39752" y="1196752"/>
            <a:ext cx="7200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+</a:t>
            </a:r>
            <a:endParaRPr lang="cs-CZ" sz="6000" dirty="0"/>
          </a:p>
        </p:txBody>
      </p:sp>
      <p:sp>
        <p:nvSpPr>
          <p:cNvPr id="5" name="Mrak 4"/>
          <p:cNvSpPr/>
          <p:nvPr/>
        </p:nvSpPr>
        <p:spPr>
          <a:xfrm>
            <a:off x="3419872" y="1196752"/>
            <a:ext cx="1440160" cy="936104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7" name="Mrak 6"/>
          <p:cNvSpPr/>
          <p:nvPr/>
        </p:nvSpPr>
        <p:spPr>
          <a:xfrm>
            <a:off x="395536" y="2636912"/>
            <a:ext cx="1440160" cy="936104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6</a:t>
            </a:r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11" name="Mrak 10"/>
          <p:cNvSpPr/>
          <p:nvPr/>
        </p:nvSpPr>
        <p:spPr>
          <a:xfrm>
            <a:off x="3419872" y="2564904"/>
            <a:ext cx="1440160" cy="936104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12" name="Mrak 11"/>
          <p:cNvSpPr/>
          <p:nvPr/>
        </p:nvSpPr>
        <p:spPr>
          <a:xfrm>
            <a:off x="467544" y="3933056"/>
            <a:ext cx="1440160" cy="936104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14" name="Mrak 13"/>
          <p:cNvSpPr/>
          <p:nvPr/>
        </p:nvSpPr>
        <p:spPr>
          <a:xfrm>
            <a:off x="3419872" y="4005064"/>
            <a:ext cx="1440160" cy="936104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0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2267744" y="3861048"/>
            <a:ext cx="7200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+</a:t>
            </a:r>
            <a:endParaRPr lang="cs-CZ" sz="6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411760" y="2420888"/>
            <a:ext cx="7200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-</a:t>
            </a:r>
            <a:endParaRPr lang="cs-CZ" sz="6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220072" y="1052736"/>
            <a:ext cx="7200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=</a:t>
            </a:r>
            <a:endParaRPr lang="cs-CZ" sz="6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292080" y="2492896"/>
            <a:ext cx="7200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=</a:t>
            </a:r>
            <a:endParaRPr lang="cs-CZ" sz="6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292080" y="3717032"/>
            <a:ext cx="7200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=</a:t>
            </a:r>
            <a:endParaRPr lang="cs-CZ" sz="6000" dirty="0"/>
          </a:p>
        </p:txBody>
      </p:sp>
      <p:sp>
        <p:nvSpPr>
          <p:cNvPr id="24" name="Mrak 23"/>
          <p:cNvSpPr/>
          <p:nvPr/>
        </p:nvSpPr>
        <p:spPr>
          <a:xfrm>
            <a:off x="6156176" y="5589240"/>
            <a:ext cx="1440160" cy="936104"/>
          </a:xfrm>
          <a:prstGeom prst="cloud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25" name="Mrak 24"/>
          <p:cNvSpPr/>
          <p:nvPr/>
        </p:nvSpPr>
        <p:spPr>
          <a:xfrm>
            <a:off x="1043608" y="5661248"/>
            <a:ext cx="1440160" cy="936104"/>
          </a:xfrm>
          <a:prstGeom prst="cloud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26" name="Mrak 25"/>
          <p:cNvSpPr/>
          <p:nvPr/>
        </p:nvSpPr>
        <p:spPr>
          <a:xfrm>
            <a:off x="3779912" y="5589240"/>
            <a:ext cx="1440160" cy="936104"/>
          </a:xfrm>
          <a:prstGeom prst="cloud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18" name="Šipka doprava 17"/>
          <p:cNvSpPr/>
          <p:nvPr/>
        </p:nvSpPr>
        <p:spPr>
          <a:xfrm>
            <a:off x="539552" y="260648"/>
            <a:ext cx="792088" cy="360040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3.21924E-6 L 0.5434 -0.4562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200" y="-22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4.92137E-6 L 0.24427 -0.2462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200" y="-12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1.83164E-6 L -0.00798 -0.6267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0" y="-31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2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Tlačítko akce: Vlastní 5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21"/>
          <p:cNvGrpSpPr/>
          <p:nvPr/>
        </p:nvGrpSpPr>
        <p:grpSpPr>
          <a:xfrm>
            <a:off x="5580112" y="692696"/>
            <a:ext cx="2952328" cy="5904656"/>
            <a:chOff x="2627784" y="764704"/>
            <a:chExt cx="2808312" cy="5796644"/>
          </a:xfrm>
        </p:grpSpPr>
        <p:sp>
          <p:nvSpPr>
            <p:cNvPr id="13" name="Obdélník 12"/>
            <p:cNvSpPr/>
            <p:nvPr/>
          </p:nvSpPr>
          <p:spPr>
            <a:xfrm>
              <a:off x="2627784" y="5085184"/>
              <a:ext cx="2808312" cy="147616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b="1" dirty="0" smtClean="0">
                  <a:solidFill>
                    <a:schemeClr val="tx1"/>
                  </a:solidFill>
                </a:rPr>
                <a:t>SNÍH</a:t>
              </a: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2627784" y="764704"/>
              <a:ext cx="2808312" cy="147616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b="1" dirty="0" smtClean="0">
                  <a:solidFill>
                    <a:schemeClr val="tx1"/>
                  </a:solidFill>
                </a:rPr>
                <a:t>JASNO</a:t>
              </a: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2627784" y="2204864"/>
              <a:ext cx="2808312" cy="147616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b="1" dirty="0" smtClean="0">
                  <a:solidFill>
                    <a:schemeClr val="tx1"/>
                  </a:solidFill>
                </a:rPr>
                <a:t>ZATAŽENO</a:t>
              </a:r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2627784" y="3645024"/>
              <a:ext cx="2808312" cy="147616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b="1" dirty="0" smtClean="0">
                  <a:solidFill>
                    <a:prstClr val="black"/>
                  </a:solidFill>
                </a:rPr>
                <a:t>DÉŠŤ</a:t>
              </a:r>
              <a:endParaRPr lang="cs-CZ" dirty="0"/>
            </a:p>
          </p:txBody>
        </p:sp>
      </p:grpSp>
      <p:grpSp>
        <p:nvGrpSpPr>
          <p:cNvPr id="3" name="Skupina 17"/>
          <p:cNvGrpSpPr/>
          <p:nvPr/>
        </p:nvGrpSpPr>
        <p:grpSpPr>
          <a:xfrm>
            <a:off x="323528" y="692696"/>
            <a:ext cx="2160240" cy="5904656"/>
            <a:chOff x="323528" y="260648"/>
            <a:chExt cx="1872208" cy="6336704"/>
          </a:xfrm>
        </p:grpSpPr>
        <p:sp>
          <p:nvSpPr>
            <p:cNvPr id="10" name="Obdélník 9"/>
            <p:cNvSpPr/>
            <p:nvPr/>
          </p:nvSpPr>
          <p:spPr>
            <a:xfrm>
              <a:off x="323528" y="3429000"/>
              <a:ext cx="1872208" cy="158417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323528" y="260648"/>
              <a:ext cx="1872208" cy="158417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323528" y="5013176"/>
              <a:ext cx="1872208" cy="158417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323528" y="1844824"/>
              <a:ext cx="1872208" cy="158417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0" name="Zástupný symbol pro obsah 2"/>
          <p:cNvSpPr txBox="1">
            <a:spLocks/>
          </p:cNvSpPr>
          <p:nvPr/>
        </p:nvSpPr>
        <p:spPr>
          <a:xfrm>
            <a:off x="1259632" y="188640"/>
            <a:ext cx="7704856" cy="432048"/>
          </a:xfrm>
          <a:prstGeom prst="rect">
            <a:avLst/>
          </a:prstGeom>
        </p:spPr>
        <p:txBody>
          <a:bodyPr>
            <a:noAutofit/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pl-PL" sz="2400" b="1" dirty="0" smtClean="0"/>
              <a:t>Spojte čarou obrázky se slovy a utvořte správné dvojice.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4" name="Skupina 23"/>
          <p:cNvGrpSpPr/>
          <p:nvPr/>
        </p:nvGrpSpPr>
        <p:grpSpPr>
          <a:xfrm>
            <a:off x="971600" y="836712"/>
            <a:ext cx="1080120" cy="1296144"/>
            <a:chOff x="6660232" y="3068960"/>
            <a:chExt cx="1872208" cy="2304256"/>
          </a:xfrm>
        </p:grpSpPr>
        <p:sp>
          <p:nvSpPr>
            <p:cNvPr id="25" name="Mrak 24"/>
            <p:cNvSpPr/>
            <p:nvPr/>
          </p:nvSpPr>
          <p:spPr>
            <a:xfrm>
              <a:off x="6660232" y="3068960"/>
              <a:ext cx="1872208" cy="1152128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7cípá hvězda 25"/>
            <p:cNvSpPr/>
            <p:nvPr/>
          </p:nvSpPr>
          <p:spPr>
            <a:xfrm>
              <a:off x="7164288" y="4365104"/>
              <a:ext cx="216024" cy="216024"/>
            </a:xfrm>
            <a:prstGeom prst="star7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7cípá hvězda 26"/>
            <p:cNvSpPr/>
            <p:nvPr/>
          </p:nvSpPr>
          <p:spPr>
            <a:xfrm>
              <a:off x="8028384" y="4509120"/>
              <a:ext cx="216024" cy="216024"/>
            </a:xfrm>
            <a:prstGeom prst="star7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7cípá hvězda 27"/>
            <p:cNvSpPr/>
            <p:nvPr/>
          </p:nvSpPr>
          <p:spPr>
            <a:xfrm>
              <a:off x="7452320" y="4725144"/>
              <a:ext cx="216024" cy="216024"/>
            </a:xfrm>
            <a:prstGeom prst="star7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7cípá hvězda 28"/>
            <p:cNvSpPr/>
            <p:nvPr/>
          </p:nvSpPr>
          <p:spPr>
            <a:xfrm>
              <a:off x="7596336" y="4437112"/>
              <a:ext cx="216024" cy="216024"/>
            </a:xfrm>
            <a:prstGeom prst="star7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7cípá hvězda 29"/>
            <p:cNvSpPr/>
            <p:nvPr/>
          </p:nvSpPr>
          <p:spPr>
            <a:xfrm>
              <a:off x="6876256" y="4221088"/>
              <a:ext cx="216024" cy="216024"/>
            </a:xfrm>
            <a:prstGeom prst="star7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7cípá hvězda 30"/>
            <p:cNvSpPr/>
            <p:nvPr/>
          </p:nvSpPr>
          <p:spPr>
            <a:xfrm>
              <a:off x="7884368" y="4221088"/>
              <a:ext cx="216024" cy="216024"/>
            </a:xfrm>
            <a:prstGeom prst="star7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7cípá hvězda 31"/>
            <p:cNvSpPr/>
            <p:nvPr/>
          </p:nvSpPr>
          <p:spPr>
            <a:xfrm>
              <a:off x="7092280" y="4725144"/>
              <a:ext cx="216024" cy="216024"/>
            </a:xfrm>
            <a:prstGeom prst="star7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7cípá hvězda 32"/>
            <p:cNvSpPr/>
            <p:nvPr/>
          </p:nvSpPr>
          <p:spPr>
            <a:xfrm>
              <a:off x="7812360" y="4869160"/>
              <a:ext cx="216024" cy="216024"/>
            </a:xfrm>
            <a:prstGeom prst="star7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7cípá hvězda 33"/>
            <p:cNvSpPr/>
            <p:nvPr/>
          </p:nvSpPr>
          <p:spPr>
            <a:xfrm>
              <a:off x="7236296" y="5157192"/>
              <a:ext cx="216024" cy="216024"/>
            </a:xfrm>
            <a:prstGeom prst="star7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" name="Skupina 34"/>
          <p:cNvGrpSpPr/>
          <p:nvPr/>
        </p:nvGrpSpPr>
        <p:grpSpPr>
          <a:xfrm>
            <a:off x="755576" y="3861048"/>
            <a:ext cx="1440160" cy="1008112"/>
            <a:chOff x="1907704" y="2924944"/>
            <a:chExt cx="2376264" cy="1728192"/>
          </a:xfrm>
        </p:grpSpPr>
        <p:sp>
          <p:nvSpPr>
            <p:cNvPr id="36" name="Mrak 35"/>
            <p:cNvSpPr/>
            <p:nvPr/>
          </p:nvSpPr>
          <p:spPr>
            <a:xfrm>
              <a:off x="2411760" y="2924944"/>
              <a:ext cx="1872208" cy="1152128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Mrak 36"/>
            <p:cNvSpPr/>
            <p:nvPr/>
          </p:nvSpPr>
          <p:spPr>
            <a:xfrm>
              <a:off x="1907704" y="3501008"/>
              <a:ext cx="1872208" cy="1152128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8" name="Slunce 37"/>
          <p:cNvSpPr/>
          <p:nvPr/>
        </p:nvSpPr>
        <p:spPr>
          <a:xfrm>
            <a:off x="755576" y="2348880"/>
            <a:ext cx="1368152" cy="1080120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" name="Skupina 38"/>
          <p:cNvGrpSpPr/>
          <p:nvPr/>
        </p:nvGrpSpPr>
        <p:grpSpPr>
          <a:xfrm>
            <a:off x="827584" y="5157192"/>
            <a:ext cx="1296144" cy="1296144"/>
            <a:chOff x="1331640" y="3356992"/>
            <a:chExt cx="1944216" cy="2016224"/>
          </a:xfrm>
        </p:grpSpPr>
        <p:sp>
          <p:nvSpPr>
            <p:cNvPr id="40" name="Mrak 39"/>
            <p:cNvSpPr/>
            <p:nvPr/>
          </p:nvSpPr>
          <p:spPr>
            <a:xfrm>
              <a:off x="1403648" y="3356992"/>
              <a:ext cx="1872208" cy="1152128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1" name="Přímá spojovací čára 40"/>
            <p:cNvCxnSpPr/>
            <p:nvPr/>
          </p:nvCxnSpPr>
          <p:spPr>
            <a:xfrm flipH="1">
              <a:off x="1475656" y="4509120"/>
              <a:ext cx="216024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ovací čára 41"/>
            <p:cNvCxnSpPr/>
            <p:nvPr/>
          </p:nvCxnSpPr>
          <p:spPr>
            <a:xfrm flipH="1">
              <a:off x="1331640" y="4797152"/>
              <a:ext cx="216024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ovací čára 42"/>
            <p:cNvCxnSpPr/>
            <p:nvPr/>
          </p:nvCxnSpPr>
          <p:spPr>
            <a:xfrm flipH="1">
              <a:off x="1907704" y="4581128"/>
              <a:ext cx="216024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ovací čára 43"/>
            <p:cNvCxnSpPr/>
            <p:nvPr/>
          </p:nvCxnSpPr>
          <p:spPr>
            <a:xfrm flipH="1">
              <a:off x="2195736" y="4653136"/>
              <a:ext cx="216024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ovací čára 44"/>
            <p:cNvCxnSpPr/>
            <p:nvPr/>
          </p:nvCxnSpPr>
          <p:spPr>
            <a:xfrm flipH="1">
              <a:off x="2555776" y="4509120"/>
              <a:ext cx="216024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ovací čára 45"/>
            <p:cNvCxnSpPr/>
            <p:nvPr/>
          </p:nvCxnSpPr>
          <p:spPr>
            <a:xfrm flipH="1">
              <a:off x="2267744" y="4869160"/>
              <a:ext cx="216024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ovací čára 46"/>
            <p:cNvCxnSpPr/>
            <p:nvPr/>
          </p:nvCxnSpPr>
          <p:spPr>
            <a:xfrm flipH="1">
              <a:off x="1835696" y="4869160"/>
              <a:ext cx="216024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Přímá spojovací čára 47"/>
            <p:cNvCxnSpPr/>
            <p:nvPr/>
          </p:nvCxnSpPr>
          <p:spPr>
            <a:xfrm flipH="1">
              <a:off x="1547664" y="4941168"/>
              <a:ext cx="216024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ovací čára 48"/>
            <p:cNvCxnSpPr/>
            <p:nvPr/>
          </p:nvCxnSpPr>
          <p:spPr>
            <a:xfrm flipH="1">
              <a:off x="1628056" y="4661520"/>
              <a:ext cx="216024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ovací čára 49"/>
            <p:cNvCxnSpPr/>
            <p:nvPr/>
          </p:nvCxnSpPr>
          <p:spPr>
            <a:xfrm flipH="1">
              <a:off x="1907704" y="5085184"/>
              <a:ext cx="216024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Přímá spojovací čára 50"/>
            <p:cNvCxnSpPr/>
            <p:nvPr/>
          </p:nvCxnSpPr>
          <p:spPr>
            <a:xfrm flipH="1">
              <a:off x="2195736" y="5157192"/>
              <a:ext cx="216024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Přímá spojovací čára 51"/>
            <p:cNvCxnSpPr/>
            <p:nvPr/>
          </p:nvCxnSpPr>
          <p:spPr>
            <a:xfrm flipH="1">
              <a:off x="2555776" y="4797152"/>
              <a:ext cx="216024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ovací čára 52"/>
            <p:cNvCxnSpPr/>
            <p:nvPr/>
          </p:nvCxnSpPr>
          <p:spPr>
            <a:xfrm flipH="1">
              <a:off x="2843808" y="4437112"/>
              <a:ext cx="216024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4" name="Šipka doprava 53"/>
          <p:cNvSpPr/>
          <p:nvPr/>
        </p:nvSpPr>
        <p:spPr>
          <a:xfrm>
            <a:off x="323528" y="188640"/>
            <a:ext cx="792088" cy="360040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507288" cy="48965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AUTOR, Neuveden. </a:t>
            </a:r>
            <a:r>
              <a:rPr lang="cs-CZ" sz="2000" i="1" dirty="0" smtClean="0"/>
              <a:t>Office.</a:t>
            </a:r>
            <a:r>
              <a:rPr lang="cs-CZ" sz="2000" i="1" dirty="0" err="1" smtClean="0"/>
              <a:t>com</a:t>
            </a:r>
            <a:r>
              <a:rPr lang="cs-CZ" sz="2000" dirty="0" smtClean="0"/>
              <a:t>: Kliparty, fotografie a animace [online]. [cit.</a:t>
            </a:r>
          </a:p>
          <a:p>
            <a:pPr>
              <a:buNone/>
            </a:pPr>
            <a:r>
              <a:rPr lang="cs-CZ" sz="2000" dirty="0" smtClean="0"/>
              <a:t>15.9.2011]. Dostupný na WWW: http://office.</a:t>
            </a:r>
            <a:r>
              <a:rPr lang="cs-CZ" sz="2000" dirty="0" err="1" smtClean="0"/>
              <a:t>microsoft.com</a:t>
            </a:r>
            <a:r>
              <a:rPr lang="cs-CZ" sz="2000" dirty="0" smtClean="0"/>
              <a:t>/</a:t>
            </a:r>
            <a:r>
              <a:rPr lang="cs-CZ" sz="2000" dirty="0" err="1" smtClean="0"/>
              <a:t>cs</a:t>
            </a:r>
            <a:r>
              <a:rPr lang="cs-CZ" sz="2000" dirty="0" smtClean="0"/>
              <a:t>-cz/</a:t>
            </a:r>
            <a:r>
              <a:rPr lang="cs-CZ" sz="2000" dirty="0" err="1" smtClean="0"/>
              <a:t>images</a:t>
            </a:r>
            <a:r>
              <a:rPr lang="cs-CZ" sz="2000" dirty="0" smtClean="0"/>
              <a:t>/??</a:t>
            </a:r>
            <a:r>
              <a:rPr lang="cs-CZ" sz="2000" dirty="0" err="1" smtClean="0"/>
              <a:t>Origin</a:t>
            </a:r>
            <a:r>
              <a:rPr lang="cs-CZ" sz="2000" dirty="0" smtClean="0"/>
              <a:t>=EC790014051029&amp;CTT=6&amp;</a:t>
            </a:r>
            <a:r>
              <a:rPr lang="cs-CZ" sz="2000" dirty="0" err="1" smtClean="0"/>
              <a:t>ver</a:t>
            </a:r>
            <a:r>
              <a:rPr lang="cs-CZ" sz="2000" dirty="0" smtClean="0"/>
              <a:t>=12&amp;</a:t>
            </a:r>
            <a:r>
              <a:rPr lang="cs-CZ" sz="2000" dirty="0" err="1" smtClean="0"/>
              <a:t>app</a:t>
            </a:r>
            <a:r>
              <a:rPr lang="cs-CZ" sz="2000" dirty="0" smtClean="0"/>
              <a:t>=</a:t>
            </a:r>
            <a:r>
              <a:rPr lang="cs-CZ" sz="2000" dirty="0" err="1" smtClean="0"/>
              <a:t>powerpnt.exe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AUTOR, Neuveden. </a:t>
            </a:r>
            <a:r>
              <a:rPr lang="cs-CZ" sz="2000" i="1" dirty="0" err="1" smtClean="0"/>
              <a:t>Clker.com</a:t>
            </a:r>
            <a:r>
              <a:rPr lang="cs-CZ" sz="2000" dirty="0" smtClean="0"/>
              <a:t> [online]. [cit. 15.9.2011]. Dostupný na WWW:</a:t>
            </a:r>
          </a:p>
          <a:p>
            <a:pPr>
              <a:buNone/>
            </a:pPr>
            <a:r>
              <a:rPr lang="cs-CZ" sz="2000" dirty="0" err="1" smtClean="0"/>
              <a:t>clker.com</a:t>
            </a:r>
            <a:endParaRPr lang="cs-CZ" sz="2000" dirty="0" smtClean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95536" y="33265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ZDROJE</a:t>
            </a:r>
            <a:endParaRPr lang="cs-CZ" sz="4400" dirty="0"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2555776" y="1628800"/>
            <a:ext cx="3672408" cy="4032448"/>
          </a:xfrm>
          <a:prstGeom prst="smileyFace">
            <a:avLst>
              <a:gd name="adj" fmla="val -4653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57150">
              <a:bevelT h="25400" prst="softRound"/>
            </a:sp3d>
          </a:bodyPr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glow rad="139700">
                  <a:schemeClr val="accent2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27784" y="764704"/>
            <a:ext cx="40324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Zkus to ještě jednou</a:t>
            </a:r>
            <a:endParaRPr lang="cs-CZ" sz="3600" dirty="0"/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7524328" y="5661248"/>
            <a:ext cx="864096" cy="720080"/>
          </a:xfrm>
          <a:prstGeom prst="actionButtonBackPrevious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0340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361</Words>
  <Application>Microsoft Office PowerPoint</Application>
  <PresentationFormat>Předvádění na obrazovce (4:3)</PresentationFormat>
  <Paragraphs>89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POČASÍ  VY_32_INOVACE_5A_05  Číslo projektu: CZ.1.07/1.4.00/21.1101</vt:lpstr>
      <vt:lpstr>Prezentace aplikace PowerPoint</vt:lpstr>
      <vt:lpstr>POČASÍ</vt:lpstr>
      <vt:lpstr>Prezentace aplikace PowerPoint</vt:lpstr>
      <vt:lpstr>ZNAKY POČASÍ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VY_32_INOVACE_5A_05_POCASI Číslo projektu: CZ.1.07/1.5.00/34.1056</dc:title>
  <dc:creator>Pavla</dc:creator>
  <cp:lastModifiedBy>uzivatel</cp:lastModifiedBy>
  <cp:revision>4</cp:revision>
  <dcterms:created xsi:type="dcterms:W3CDTF">2011-09-15T15:42:54Z</dcterms:created>
  <dcterms:modified xsi:type="dcterms:W3CDTF">2013-01-21T20:18:31Z</dcterms:modified>
</cp:coreProperties>
</file>