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56" r:id="rId4"/>
    <p:sldId id="261" r:id="rId5"/>
    <p:sldId id="257" r:id="rId6"/>
    <p:sldId id="262" r:id="rId7"/>
    <p:sldId id="263" r:id="rId8"/>
    <p:sldId id="264" r:id="rId9"/>
    <p:sldId id="266" r:id="rId10"/>
    <p:sldId id="265" r:id="rId11"/>
    <p:sldId id="267" r:id="rId12"/>
    <p:sldId id="270" r:id="rId13"/>
    <p:sldId id="271" r:id="rId14"/>
    <p:sldId id="269" r:id="rId15"/>
    <p:sldId id="272" r:id="rId16"/>
    <p:sldId id="260" r:id="rId17"/>
    <p:sldId id="273" r:id="rId18"/>
    <p:sldId id="274" r:id="rId19"/>
    <p:sldId id="275" r:id="rId20"/>
    <p:sldId id="277" r:id="rId21"/>
    <p:sldId id="278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49BC-14E6-4915-8863-6207D5DD2AD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FC764-6234-484E-BC77-D9A28820EE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49BC-14E6-4915-8863-6207D5DD2AD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FC764-6234-484E-BC77-D9A28820EE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49BC-14E6-4915-8863-6207D5DD2AD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FC764-6234-484E-BC77-D9A28820EE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49BC-14E6-4915-8863-6207D5DD2AD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FC764-6234-484E-BC77-D9A28820EE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49BC-14E6-4915-8863-6207D5DD2AD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FC764-6234-484E-BC77-D9A28820EE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49BC-14E6-4915-8863-6207D5DD2AD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FC764-6234-484E-BC77-D9A28820EE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49BC-14E6-4915-8863-6207D5DD2AD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FC764-6234-484E-BC77-D9A28820EE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49BC-14E6-4915-8863-6207D5DD2AD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FC764-6234-484E-BC77-D9A28820EE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49BC-14E6-4915-8863-6207D5DD2AD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FC764-6234-484E-BC77-D9A28820EE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49BC-14E6-4915-8863-6207D5DD2AD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FC764-6234-484E-BC77-D9A28820EE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49BC-14E6-4915-8863-6207D5DD2AD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BFC764-6234-484E-BC77-D9A28820EE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blinds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5149BC-14E6-4915-8863-6207D5DD2AD3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BFC764-6234-484E-BC77-D9A28820EE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blinds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sis.science.upjs.sk/fyzika/ulohy/kvalitativne/teoria/zdroje.htm" TargetMode="External"/><Relationship Id="rId2" Type="http://schemas.openxmlformats.org/officeDocument/2006/relationships/hyperlink" Target="http://www.novinky.cz/internet-a-pc/mobil/169224-nejnovejsi-baterie-se-dobiji-vzduchem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Alessandro_Volta" TargetMode="External"/><Relationship Id="rId4" Type="http://schemas.openxmlformats.org/officeDocument/2006/relationships/hyperlink" Target="http://www.ekostrazce.cz/texty/vedeli-jste-ze-bateri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8364"/>
                <a:gridCol w="5062476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F8 - 14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4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Fyzika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Elektrické jevy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Zdroje elektrického napětí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seznamuje žáky s prvním zdrojem elektrického napětí, se suchým článkem, knoflíkovou baterií a akumulátory - jejich výhodami a nevýhodami</a:t>
            </a:r>
            <a:endParaRPr lang="cs-CZ" dirty="0"/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29"/>
            <a:ext cx="7772400" cy="1928825"/>
          </a:xfrm>
        </p:spPr>
        <p:txBody>
          <a:bodyPr>
            <a:normAutofit/>
          </a:bodyPr>
          <a:lstStyle/>
          <a:p>
            <a:r>
              <a:rPr lang="cs-CZ" sz="8000" u="sng" dirty="0" smtClean="0">
                <a:latin typeface="Comic Sans MS" pitchFamily="66" charset="0"/>
              </a:rPr>
              <a:t>Zdroje napětí</a:t>
            </a:r>
            <a:endParaRPr lang="cs-CZ" sz="8000" u="sng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2285992"/>
            <a:ext cx="7786742" cy="43605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Elektrický článek, baterie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11" name="Zástupný symbol pro obsah 10"/>
          <p:cNvPicPr>
            <a:picLocks noGrp="1"/>
          </p:cNvPicPr>
          <p:nvPr>
            <p:ph idx="1"/>
          </p:nvPr>
        </p:nvPicPr>
        <p:blipFill>
          <a:blip r:embed="rId2"/>
          <a:srcRect l="10880" t="10293" r="67604" b="51139"/>
          <a:stretch>
            <a:fillRect/>
          </a:stretch>
        </p:blipFill>
        <p:spPr>
          <a:xfrm rot="10800000">
            <a:off x="5929322" y="3071810"/>
            <a:ext cx="3000364" cy="31432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Zástupný symbol pro obsah 10"/>
          <p:cNvPicPr>
            <a:picLocks/>
          </p:cNvPicPr>
          <p:nvPr/>
        </p:nvPicPr>
        <p:blipFill>
          <a:blip r:embed="rId2"/>
          <a:srcRect l="43153" t="23441" r="48309" b="44127"/>
          <a:stretch>
            <a:fillRect/>
          </a:stretch>
        </p:blipFill>
        <p:spPr>
          <a:xfrm rot="5400000">
            <a:off x="2214562" y="785778"/>
            <a:ext cx="1428728" cy="2857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Zástupný symbol pro obsah 10"/>
          <p:cNvPicPr>
            <a:picLocks/>
          </p:cNvPicPr>
          <p:nvPr/>
        </p:nvPicPr>
        <p:blipFill>
          <a:blip r:embed="rId2"/>
          <a:srcRect l="61509" t="23441" r="23549" b="44127"/>
          <a:stretch>
            <a:fillRect/>
          </a:stretch>
        </p:blipFill>
        <p:spPr>
          <a:xfrm rot="10800000">
            <a:off x="357158" y="3071810"/>
            <a:ext cx="3071834" cy="3143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Zástupný symbol pro obsah 10"/>
          <p:cNvPicPr>
            <a:picLocks/>
          </p:cNvPicPr>
          <p:nvPr/>
        </p:nvPicPr>
        <p:blipFill>
          <a:blip r:embed="rId2"/>
          <a:srcRect l="52602" t="23441" r="38860" b="52127"/>
          <a:stretch>
            <a:fillRect/>
          </a:stretch>
        </p:blipFill>
        <p:spPr>
          <a:xfrm rot="10800000">
            <a:off x="3643306" y="3357562"/>
            <a:ext cx="2071702" cy="27956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Zástupný symbol pro obsah 10"/>
          <p:cNvPicPr>
            <a:picLocks/>
          </p:cNvPicPr>
          <p:nvPr/>
        </p:nvPicPr>
        <p:blipFill>
          <a:blip r:embed="rId2"/>
          <a:srcRect l="34001" t="23558" r="56334" b="44127"/>
          <a:stretch>
            <a:fillRect/>
          </a:stretch>
        </p:blipFill>
        <p:spPr>
          <a:xfrm rot="16200000">
            <a:off x="5572132" y="642918"/>
            <a:ext cx="1428760" cy="3143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latin typeface="Comic Sans MS" pitchFamily="66" charset="0"/>
              </a:rPr>
              <a:t>První zdroj elektrického napětí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Alessandro </a:t>
            </a:r>
            <a:r>
              <a:rPr lang="cs-CZ" sz="3200" dirty="0" smtClean="0">
                <a:latin typeface="Comic Sans MS" pitchFamily="66" charset="0"/>
              </a:rPr>
              <a:t>Volta</a:t>
            </a:r>
            <a:endParaRPr lang="cs-CZ" sz="3200" dirty="0" smtClean="0">
              <a:latin typeface="Comic Sans MS" pitchFamily="66" charset="0"/>
            </a:endParaRPr>
          </a:p>
          <a:p>
            <a:r>
              <a:rPr lang="cs-CZ" sz="3200" dirty="0">
                <a:latin typeface="Comic Sans MS" pitchFamily="66" charset="0"/>
              </a:rPr>
              <a:t>(</a:t>
            </a:r>
            <a:r>
              <a:rPr lang="cs-CZ" sz="3200" dirty="0" smtClean="0">
                <a:latin typeface="Comic Sans MS" pitchFamily="66" charset="0"/>
              </a:rPr>
              <a:t>1745-1827)</a:t>
            </a:r>
          </a:p>
          <a:p>
            <a:r>
              <a:rPr lang="cs-CZ" sz="3200" dirty="0">
                <a:latin typeface="Comic Sans MS" pitchFamily="66" charset="0"/>
              </a:rPr>
              <a:t>i</a:t>
            </a:r>
            <a:r>
              <a:rPr lang="cs-CZ" sz="3200" dirty="0" smtClean="0">
                <a:latin typeface="Comic Sans MS" pitchFamily="66" charset="0"/>
              </a:rPr>
              <a:t>talský fyzik</a:t>
            </a:r>
          </a:p>
          <a:p>
            <a:r>
              <a:rPr lang="cs-CZ" sz="3200" b="1" dirty="0" err="1" smtClean="0">
                <a:latin typeface="Comic Sans MS" pitchFamily="66" charset="0"/>
              </a:rPr>
              <a:t>Voltův</a:t>
            </a:r>
            <a:r>
              <a:rPr lang="cs-CZ" sz="3200" b="1" dirty="0" smtClean="0">
                <a:latin typeface="Comic Sans MS" pitchFamily="66" charset="0"/>
              </a:rPr>
              <a:t> článek</a:t>
            </a:r>
          </a:p>
          <a:p>
            <a:pPr>
              <a:buNone/>
            </a:pPr>
            <a:endParaRPr lang="cs-CZ" sz="3200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17321" y="1600200"/>
            <a:ext cx="4097852" cy="50435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>
                <a:latin typeface="Comic Sans MS" pitchFamily="66" charset="0"/>
              </a:rPr>
              <a:t>Voltův</a:t>
            </a:r>
            <a:r>
              <a:rPr lang="cs-CZ" b="1" u="sng" dirty="0" smtClean="0">
                <a:latin typeface="Comic Sans MS" pitchFamily="66" charset="0"/>
              </a:rPr>
              <a:t> článek</a:t>
            </a:r>
            <a:endParaRPr lang="cs-CZ" b="1" u="sng" dirty="0">
              <a:latin typeface="Comic Sans MS" pitchFamily="66" charset="0"/>
            </a:endParaRPr>
          </a:p>
        </p:txBody>
      </p:sp>
      <p:pic>
        <p:nvPicPr>
          <p:cNvPr id="7" name="Zástupný symbol pro obsah 6"/>
          <p:cNvPicPr>
            <a:picLocks noGrp="1"/>
          </p:cNvPicPr>
          <p:nvPr>
            <p:ph idx="1"/>
          </p:nvPr>
        </p:nvPicPr>
        <p:blipFill>
          <a:blip r:embed="rId2"/>
          <a:srcRect l="14148" t="15973" r="12262" b="5031"/>
          <a:stretch>
            <a:fillRect/>
          </a:stretch>
        </p:blipFill>
        <p:spPr>
          <a:xfrm rot="10800000">
            <a:off x="1714480" y="1714488"/>
            <a:ext cx="5857916" cy="42862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Obdélník 8"/>
          <p:cNvSpPr/>
          <p:nvPr/>
        </p:nvSpPr>
        <p:spPr>
          <a:xfrm>
            <a:off x="285721" y="4721662"/>
            <a:ext cx="1643073" cy="954107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roztok H</a:t>
            </a:r>
            <a:r>
              <a:rPr kumimoji="0" lang="cs-CZ" sz="28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SO</a:t>
            </a:r>
            <a:r>
              <a:rPr kumimoji="0" lang="cs-CZ" sz="2800" b="1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4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>
                <a:latin typeface="Comic Sans MS" pitchFamily="66" charset="0"/>
              </a:rPr>
              <a:t>Voltův</a:t>
            </a:r>
            <a:r>
              <a:rPr lang="cs-CZ" b="1" u="sng" dirty="0" smtClean="0">
                <a:latin typeface="Comic Sans MS" pitchFamily="66" charset="0"/>
              </a:rPr>
              <a:t> článek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atin typeface="Comic Sans MS" pitchFamily="66" charset="0"/>
              </a:rPr>
              <a:t>Napětí 1 V</a:t>
            </a:r>
          </a:p>
          <a:p>
            <a:r>
              <a:rPr lang="cs-CZ" dirty="0" smtClean="0">
                <a:latin typeface="Comic Sans MS" pitchFamily="66" charset="0"/>
              </a:rPr>
              <a:t>Elektrické napětí vzniká reakcí kyseliny sírové s kovovými deskami</a:t>
            </a:r>
          </a:p>
          <a:p>
            <a:r>
              <a:rPr lang="cs-CZ" dirty="0" smtClean="0">
                <a:latin typeface="Comic Sans MS" pitchFamily="66" charset="0"/>
              </a:rPr>
              <a:t>Desky = </a:t>
            </a:r>
            <a:r>
              <a:rPr lang="cs-CZ" b="1" dirty="0" smtClean="0">
                <a:latin typeface="Comic Sans MS" pitchFamily="66" charset="0"/>
              </a:rPr>
              <a:t>elektrody</a:t>
            </a:r>
          </a:p>
          <a:p>
            <a:r>
              <a:rPr lang="cs-CZ" dirty="0" smtClean="0">
                <a:latin typeface="Comic Sans MS" pitchFamily="66" charset="0"/>
              </a:rPr>
              <a:t>Roztok kyseliny sírové = </a:t>
            </a:r>
            <a:r>
              <a:rPr lang="cs-CZ" b="1" dirty="0" smtClean="0">
                <a:latin typeface="Comic Sans MS" pitchFamily="66" charset="0"/>
              </a:rPr>
              <a:t>elektrolyt</a:t>
            </a:r>
          </a:p>
          <a:p>
            <a:r>
              <a:rPr lang="cs-CZ" b="1" dirty="0" smtClean="0">
                <a:latin typeface="Comic Sans MS" pitchFamily="66" charset="0"/>
              </a:rPr>
              <a:t>Kladný pól – </a:t>
            </a:r>
            <a:r>
              <a:rPr lang="cs-CZ" dirty="0" smtClean="0">
                <a:latin typeface="Comic Sans MS" pitchFamily="66" charset="0"/>
              </a:rPr>
              <a:t>měděná elektroda</a:t>
            </a:r>
          </a:p>
          <a:p>
            <a:r>
              <a:rPr lang="cs-CZ" b="1" dirty="0" smtClean="0">
                <a:latin typeface="Comic Sans MS" pitchFamily="66" charset="0"/>
              </a:rPr>
              <a:t>Záporný pól – </a:t>
            </a:r>
            <a:r>
              <a:rPr lang="cs-CZ" dirty="0" smtClean="0">
                <a:latin typeface="Comic Sans MS" pitchFamily="66" charset="0"/>
              </a:rPr>
              <a:t>zinková elektroda</a:t>
            </a:r>
          </a:p>
          <a:p>
            <a:r>
              <a:rPr lang="cs-CZ" dirty="0" smtClean="0">
                <a:latin typeface="Comic Sans MS" pitchFamily="66" charset="0"/>
              </a:rPr>
              <a:t>Dnes se nepoužívá – není stálé napětí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72547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latin typeface="Comic Sans MS" pitchFamily="66" charset="0"/>
              </a:rPr>
              <a:t>Suchý článek</a:t>
            </a:r>
            <a:endParaRPr lang="cs-CZ" b="1" u="sng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rcRect l="8454" t="14551" r="53184" b="9199"/>
          <a:stretch>
            <a:fillRect/>
          </a:stretch>
        </p:blipFill>
        <p:spPr>
          <a:xfrm>
            <a:off x="642910" y="1071546"/>
            <a:ext cx="3571900" cy="57864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4143372" y="1214422"/>
            <a:ext cx="2643206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kovová čepička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4143372" y="1785926"/>
            <a:ext cx="3714776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zalévací látka z izolantu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15363" name="Rectangle 3"/>
          <p:cNvSpPr>
            <a:spLocks noChangeArrowheads="1"/>
          </p:cNvSpPr>
          <p:nvPr/>
        </p:nvSpPr>
        <p:spPr bwMode="auto">
          <a:xfrm>
            <a:off x="4143372" y="3286124"/>
            <a:ext cx="2500330" cy="46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uhlíková tyčka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4143372" y="3929066"/>
            <a:ext cx="4500594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oxid manganičitý s práškovým uhlíkem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4143372" y="5143512"/>
            <a:ext cx="1428760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salmiak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143372" y="5929330"/>
            <a:ext cx="232627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zinková nádoba</a:t>
            </a:r>
            <a:endParaRPr lang="cs-CZ" sz="2400" dirty="0">
              <a:latin typeface="Comic Sans MS" pitchFamily="66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Knoflíkové baterie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Kalkulačky, budíky, náramkové hodinky,…</a:t>
            </a:r>
          </a:p>
          <a:p>
            <a:r>
              <a:rPr lang="cs-CZ" dirty="0" smtClean="0">
                <a:latin typeface="Comic Sans MS" pitchFamily="66" charset="0"/>
              </a:rPr>
              <a:t>Jiné složení než monočlánky</a:t>
            </a:r>
          </a:p>
          <a:p>
            <a:r>
              <a:rPr lang="cs-CZ" dirty="0" err="1" smtClean="0">
                <a:latin typeface="Comic Sans MS" pitchFamily="66" charset="0"/>
              </a:rPr>
              <a:t>Stříbrozinkové</a:t>
            </a:r>
            <a:r>
              <a:rPr lang="cs-CZ" dirty="0" smtClean="0">
                <a:latin typeface="Comic Sans MS" pitchFamily="66" charset="0"/>
              </a:rPr>
              <a:t> – elektrolyt je hydroxid draselný</a:t>
            </a:r>
          </a:p>
          <a:p>
            <a:r>
              <a:rPr lang="cs-CZ" dirty="0" smtClean="0">
                <a:latin typeface="Comic Sans MS" pitchFamily="66" charset="0"/>
              </a:rPr>
              <a:t>Malé rozměry</a:t>
            </a:r>
          </a:p>
          <a:p>
            <a:r>
              <a:rPr lang="cs-CZ" dirty="0" smtClean="0">
                <a:latin typeface="Comic Sans MS" pitchFamily="66" charset="0"/>
              </a:rPr>
              <a:t>Tvar podobný knoflíku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" name="Zástupný symbol pro obsah 10"/>
          <p:cNvPicPr>
            <a:picLocks/>
          </p:cNvPicPr>
          <p:nvPr/>
        </p:nvPicPr>
        <p:blipFill>
          <a:blip r:embed="rId2"/>
          <a:srcRect l="12774" t="10293" r="75317" b="72614"/>
          <a:stretch>
            <a:fillRect/>
          </a:stretch>
        </p:blipFill>
        <p:spPr>
          <a:xfrm rot="10800000">
            <a:off x="5286380" y="3429000"/>
            <a:ext cx="3571900" cy="27860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Knoflíkové baterie</a:t>
            </a:r>
            <a:endParaRPr lang="cs-CZ" b="1" u="sng" dirty="0">
              <a:latin typeface="Comic Sans MS" pitchFamily="66" charset="0"/>
            </a:endParaRPr>
          </a:p>
        </p:txBody>
      </p:sp>
      <p:pic>
        <p:nvPicPr>
          <p:cNvPr id="6" name="Zástupný symbol pro obsah 5" descr="bathodinka.gif"/>
          <p:cNvPicPr>
            <a:picLocks noGrp="1" noChangeAspect="1"/>
          </p:cNvPicPr>
          <p:nvPr>
            <p:ph idx="1"/>
          </p:nvPr>
        </p:nvPicPr>
        <p:blipFill>
          <a:blip r:embed="rId2"/>
          <a:srcRect l="19982" r="22925" b="8163"/>
          <a:stretch>
            <a:fillRect/>
          </a:stretch>
        </p:blipFill>
        <p:spPr>
          <a:xfrm>
            <a:off x="2071670" y="2214554"/>
            <a:ext cx="4286280" cy="3214710"/>
          </a:xfrm>
        </p:spPr>
      </p:pic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285720" y="3447092"/>
            <a:ext cx="1643074" cy="95410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práškový zinek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 flipH="1">
            <a:off x="500034" y="4714885"/>
            <a:ext cx="1643074" cy="954107"/>
          </a:xfrm>
          <a:prstGeom prst="rect">
            <a:avLst/>
          </a:prstGeom>
          <a:solidFill>
            <a:srgbClr val="996633"/>
          </a:solidFill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oxid rtuťnatý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483" name="Rectangle 3"/>
          <p:cNvSpPr>
            <a:spLocks noChangeArrowheads="1"/>
          </p:cNvSpPr>
          <p:nvPr/>
        </p:nvSpPr>
        <p:spPr bwMode="auto">
          <a:xfrm>
            <a:off x="6357950" y="2431433"/>
            <a:ext cx="1857388" cy="954107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záporná elektroda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6357950" y="3929066"/>
            <a:ext cx="2143140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elektrolyt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 rot="10800000" flipH="1" flipV="1">
            <a:off x="3500430" y="5386084"/>
            <a:ext cx="2071702" cy="954107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kladná elektroda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latin typeface="Comic Sans MS" pitchFamily="66" charset="0"/>
              </a:rPr>
              <a:t>Suchý článek</a:t>
            </a:r>
            <a:endParaRPr lang="cs-CZ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>
                <a:latin typeface="Comic Sans MS" pitchFamily="66" charset="0"/>
              </a:rPr>
              <a:t>Nevýhoda:</a:t>
            </a:r>
          </a:p>
          <a:p>
            <a:r>
              <a:rPr lang="cs-CZ" dirty="0" smtClean="0">
                <a:latin typeface="Comic Sans MS" pitchFamily="66" charset="0"/>
              </a:rPr>
              <a:t>Používáním nebo dlouhým nevhodným skladováním elektrické </a:t>
            </a:r>
            <a:r>
              <a:rPr lang="cs-CZ" b="1" dirty="0" smtClean="0">
                <a:latin typeface="Comic Sans MS" pitchFamily="66" charset="0"/>
              </a:rPr>
              <a:t>napětí klesá a nadá se obnovit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/>
          <p:nvPr/>
        </p:nvPicPr>
        <p:blipFill>
          <a:blip r:embed="rId2"/>
          <a:srcRect l="10330" t="63949" r="19008" b="2789"/>
          <a:stretch>
            <a:fillRect/>
          </a:stretch>
        </p:blipFill>
        <p:spPr>
          <a:xfrm rot="10800000">
            <a:off x="3500430" y="3357562"/>
            <a:ext cx="5429288" cy="33575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Akumulátor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Elektrický článek, jehož </a:t>
            </a:r>
            <a:r>
              <a:rPr lang="cs-CZ" b="1" dirty="0" smtClean="0">
                <a:latin typeface="Comic Sans MS" pitchFamily="66" charset="0"/>
              </a:rPr>
              <a:t>napětí se dá obnovit</a:t>
            </a:r>
          </a:p>
          <a:p>
            <a:r>
              <a:rPr lang="cs-CZ" dirty="0" smtClean="0">
                <a:latin typeface="Comic Sans MS" pitchFamily="66" charset="0"/>
              </a:rPr>
              <a:t>Nejčastěji používaný je „</a:t>
            </a:r>
            <a:r>
              <a:rPr lang="cs-CZ" b="1" dirty="0" smtClean="0">
                <a:latin typeface="Comic Sans MS" pitchFamily="66" charset="0"/>
              </a:rPr>
              <a:t>olověný akumulátor“</a:t>
            </a:r>
          </a:p>
          <a:p>
            <a:r>
              <a:rPr lang="cs-CZ" dirty="0" smtClean="0">
                <a:latin typeface="Comic Sans MS" pitchFamily="66" charset="0"/>
              </a:rPr>
              <a:t>Obě elektrody jsou z olova</a:t>
            </a:r>
          </a:p>
          <a:p>
            <a:r>
              <a:rPr lang="cs-CZ" dirty="0" smtClean="0">
                <a:latin typeface="Comic Sans MS" pitchFamily="66" charset="0"/>
              </a:rPr>
              <a:t>Elektrolytem je kyselina sírová</a:t>
            </a:r>
          </a:p>
          <a:p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Akumulátor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85720" y="1600200"/>
            <a:ext cx="8501122" cy="4525963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Při nabíjení se připojuje ke zdroji stejnosměrného napětí</a:t>
            </a:r>
          </a:p>
          <a:p>
            <a:r>
              <a:rPr lang="cs-CZ" dirty="0" smtClean="0">
                <a:latin typeface="Comic Sans MS" pitchFamily="66" charset="0"/>
              </a:rPr>
              <a:t>Akumulátor se stane zdrojem napětí</a:t>
            </a:r>
          </a:p>
          <a:p>
            <a:r>
              <a:rPr lang="cs-CZ" dirty="0" smtClean="0">
                <a:latin typeface="Comic Sans MS" pitchFamily="66" charset="0"/>
              </a:rPr>
              <a:t>Elektrické napětí jednoho článku je 2,4 V</a:t>
            </a:r>
          </a:p>
          <a:p>
            <a:r>
              <a:rPr lang="cs-CZ" dirty="0" smtClean="0">
                <a:latin typeface="Comic Sans MS" pitchFamily="66" charset="0"/>
              </a:rPr>
              <a:t>Napětí článku při zatížení klesá</a:t>
            </a:r>
          </a:p>
          <a:p>
            <a:r>
              <a:rPr lang="cs-CZ" b="1" dirty="0" smtClean="0">
                <a:latin typeface="Comic Sans MS" pitchFamily="66" charset="0"/>
              </a:rPr>
              <a:t>Akumulátor se vybíjí</a:t>
            </a:r>
          </a:p>
          <a:p>
            <a:r>
              <a:rPr lang="cs-CZ" dirty="0" smtClean="0">
                <a:latin typeface="Comic Sans MS" pitchFamily="66" charset="0"/>
              </a:rPr>
              <a:t>Novým nabíjením se může napětí zvětšit na původní hodnotu</a:t>
            </a:r>
          </a:p>
          <a:p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Baterie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Zdroj většího napětí</a:t>
            </a:r>
          </a:p>
          <a:p>
            <a:r>
              <a:rPr lang="cs-CZ" b="1" dirty="0" smtClean="0">
                <a:latin typeface="Comic Sans MS" pitchFamily="66" charset="0"/>
              </a:rPr>
              <a:t>Spojení několika článků za sebou</a:t>
            </a:r>
          </a:p>
          <a:p>
            <a:r>
              <a:rPr lang="cs-CZ" dirty="0" smtClean="0">
                <a:latin typeface="Comic Sans MS" pitchFamily="66" charset="0"/>
              </a:rPr>
              <a:t>Baterie olověných akumulátorů je zdrojem napětí v automobilech i jiných dopravních prostředcích</a:t>
            </a:r>
          </a:p>
          <a:p>
            <a:r>
              <a:rPr lang="cs-CZ" b="1" dirty="0" smtClean="0">
                <a:latin typeface="Comic Sans MS" pitchFamily="66" charset="0"/>
              </a:rPr>
              <a:t>Autobaterie má obvykle 6 článků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akumulator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034" y="857232"/>
            <a:ext cx="8215370" cy="5844602"/>
          </a:xfrm>
        </p:spPr>
      </p:pic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4214810" y="928671"/>
            <a:ext cx="1857388" cy="95410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záporná elektroda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7000892" y="1000108"/>
            <a:ext cx="1857388" cy="95410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kladná elektroda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4286248" y="3929066"/>
            <a:ext cx="1500198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článek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3571868" y="5286388"/>
            <a:ext cx="1571636" cy="954107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kyselina sírová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1928794" y="5929331"/>
            <a:ext cx="1428760" cy="95410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ea typeface="Calibri" pitchFamily="34" charset="0"/>
                <a:cs typeface="Times New Roman" pitchFamily="18" charset="0"/>
              </a:rPr>
              <a:t>olověné desky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/>
          <p:nvPr/>
        </p:nvPicPr>
        <p:blipFill>
          <a:blip r:embed="rId2"/>
          <a:srcRect l="27222" t="39357" r="51270" b="44694"/>
          <a:stretch>
            <a:fillRect/>
          </a:stretch>
        </p:blipFill>
        <p:spPr>
          <a:xfrm rot="10800000">
            <a:off x="5786446" y="1428736"/>
            <a:ext cx="2928926" cy="22145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/>
          <p:nvPr/>
        </p:nvPicPr>
        <p:blipFill>
          <a:blip r:embed="rId2"/>
          <a:srcRect l="47476" t="32832" r="19008" b="40344"/>
          <a:stretch>
            <a:fillRect/>
          </a:stretch>
        </p:blipFill>
        <p:spPr>
          <a:xfrm rot="10800000">
            <a:off x="5429256" y="3857628"/>
            <a:ext cx="3562376" cy="26432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Akumulátor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4972056" cy="4525963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 malých rozměrech se vyrábějí akumulátory např. </a:t>
            </a:r>
            <a:r>
              <a:rPr lang="cs-CZ" dirty="0" err="1" smtClean="0">
                <a:latin typeface="Comic Sans MS" pitchFamily="66" charset="0"/>
              </a:rPr>
              <a:t>niklokadmiové</a:t>
            </a:r>
            <a:r>
              <a:rPr lang="cs-CZ" dirty="0" smtClean="0">
                <a:latin typeface="Comic Sans MS" pitchFamily="66" charset="0"/>
              </a:rPr>
              <a:t> </a:t>
            </a:r>
          </a:p>
          <a:p>
            <a:r>
              <a:rPr lang="cs-CZ" dirty="0" smtClean="0">
                <a:latin typeface="Comic Sans MS" pitchFamily="66" charset="0"/>
              </a:rPr>
              <a:t>Používají se  v malém přenosném radiopřijímači, walkmanu, blesku na fotografování, mobilu,…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Akumulátor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>
                <a:latin typeface="Comic Sans MS" pitchFamily="66" charset="0"/>
              </a:rPr>
              <a:t>Zásady, aby dlouho vydržel:</a:t>
            </a:r>
          </a:p>
          <a:p>
            <a:r>
              <a:rPr lang="cs-CZ" dirty="0" smtClean="0">
                <a:latin typeface="Comic Sans MS" pitchFamily="66" charset="0"/>
              </a:rPr>
              <a:t>Akumulátorové články nenabíjíme po každém použití, ale po jejich vybití (autíčko se téměř nepohybuje, </a:t>
            </a:r>
            <a:r>
              <a:rPr lang="cs-CZ" dirty="0" err="1" smtClean="0">
                <a:latin typeface="Comic Sans MS" pitchFamily="66" charset="0"/>
              </a:rPr>
              <a:t>fotoblesk</a:t>
            </a:r>
            <a:r>
              <a:rPr lang="cs-CZ" dirty="0" smtClean="0">
                <a:latin typeface="Comic Sans MS" pitchFamily="66" charset="0"/>
              </a:rPr>
              <a:t> se dlouho nabíjí)</a:t>
            </a:r>
          </a:p>
          <a:p>
            <a:r>
              <a:rPr lang="cs-CZ" dirty="0" smtClean="0">
                <a:latin typeface="Comic Sans MS" pitchFamily="66" charset="0"/>
              </a:rPr>
              <a:t>Pokud používáme několik akumulátorových článků za sebou, nesmíme je nechat úplně vybít (mohl by se zničit)</a:t>
            </a:r>
          </a:p>
          <a:p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latin typeface="Comic Sans MS" pitchFamily="66" charset="0"/>
              </a:rPr>
              <a:t>Suchá baterie nebo akumulátor?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Akumulátor je dražší, ale dá se až 1000 krát dobíjet </a:t>
            </a:r>
          </a:p>
          <a:p>
            <a:r>
              <a:rPr lang="cs-CZ" dirty="0" smtClean="0">
                <a:latin typeface="Comic Sans MS" pitchFamily="66" charset="0"/>
              </a:rPr>
              <a:t>Provoz akumulátoru je tedy levnější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/>
          <a:srcRect l="56611" t="17163" r="21560" b="33404"/>
          <a:stretch>
            <a:fillRect/>
          </a:stretch>
        </p:blipFill>
        <p:spPr>
          <a:xfrm rot="10800000">
            <a:off x="1214414" y="3286124"/>
            <a:ext cx="2714644" cy="34290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/>
          <p:nvPr/>
        </p:nvPicPr>
        <p:blipFill>
          <a:blip r:embed="rId2"/>
          <a:srcRect l="23140" t="17163" r="40909" b="22388"/>
          <a:stretch>
            <a:fillRect/>
          </a:stretch>
        </p:blipFill>
        <p:spPr>
          <a:xfrm rot="10800000">
            <a:off x="5072066" y="3428999"/>
            <a:ext cx="3714776" cy="30003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omic Sans MS" pitchFamily="66" charset="0"/>
              </a:rPr>
              <a:t>Zdroje napětí</a:t>
            </a:r>
            <a:endParaRPr lang="cs-CZ" b="1" u="sng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u="sng" dirty="0" err="1" smtClean="0">
                <a:latin typeface="Comic Sans MS" pitchFamily="66" charset="0"/>
              </a:rPr>
              <a:t>Voltův</a:t>
            </a:r>
            <a:r>
              <a:rPr lang="cs-CZ" sz="2800" b="1" u="sng" dirty="0" smtClean="0">
                <a:latin typeface="Comic Sans MS" pitchFamily="66" charset="0"/>
              </a:rPr>
              <a:t> článek</a:t>
            </a:r>
            <a:r>
              <a:rPr lang="cs-CZ" sz="2800" dirty="0" smtClean="0">
                <a:latin typeface="Comic Sans MS" pitchFamily="66" charset="0"/>
              </a:rPr>
              <a:t> - první zdroj napětí</a:t>
            </a:r>
          </a:p>
          <a:p>
            <a:r>
              <a:rPr lang="cs-CZ" sz="2800" b="1" u="sng" dirty="0" smtClean="0">
                <a:latin typeface="Comic Sans MS" pitchFamily="66" charset="0"/>
              </a:rPr>
              <a:t>Suchý článek</a:t>
            </a:r>
            <a:r>
              <a:rPr lang="cs-CZ" sz="2800" dirty="0" smtClean="0">
                <a:latin typeface="Comic Sans MS" pitchFamily="66" charset="0"/>
              </a:rPr>
              <a:t> – napětí 1,5 V – nedá se dobíjet (tužková, plochá baterie)</a:t>
            </a:r>
          </a:p>
          <a:p>
            <a:r>
              <a:rPr lang="cs-CZ" sz="2800" b="1" u="sng" dirty="0" smtClean="0">
                <a:latin typeface="Comic Sans MS" pitchFamily="66" charset="0"/>
              </a:rPr>
              <a:t>Knoflíková baterie</a:t>
            </a:r>
            <a:r>
              <a:rPr lang="cs-CZ" sz="2800" dirty="0" smtClean="0">
                <a:latin typeface="Comic Sans MS" pitchFamily="66" charset="0"/>
              </a:rPr>
              <a:t> – malé rozměry (hodinky, kalkulačka,…)</a:t>
            </a:r>
            <a:endParaRPr lang="cs-CZ" sz="2800" b="1" u="sng" dirty="0" smtClean="0">
              <a:latin typeface="Comic Sans MS" pitchFamily="66" charset="0"/>
            </a:endParaRPr>
          </a:p>
          <a:p>
            <a:r>
              <a:rPr lang="cs-CZ" sz="2800" b="1" u="sng" dirty="0" smtClean="0">
                <a:latin typeface="Comic Sans MS" pitchFamily="66" charset="0"/>
              </a:rPr>
              <a:t>Akumulátor</a:t>
            </a:r>
            <a:r>
              <a:rPr lang="cs-CZ" sz="2800" dirty="0" smtClean="0">
                <a:latin typeface="Comic Sans MS" pitchFamily="66" charset="0"/>
              </a:rPr>
              <a:t> – dá se dobíjet</a:t>
            </a:r>
          </a:p>
          <a:p>
            <a:pPr>
              <a:buNone/>
            </a:pPr>
            <a:r>
              <a:rPr lang="cs-CZ" sz="2800" dirty="0" smtClean="0">
                <a:latin typeface="Comic Sans MS" pitchFamily="66" charset="0"/>
              </a:rPr>
              <a:t>	nejpoužívanější je </a:t>
            </a:r>
            <a:r>
              <a:rPr lang="cs-CZ" sz="2800" b="1" dirty="0" smtClean="0">
                <a:latin typeface="Comic Sans MS" pitchFamily="66" charset="0"/>
              </a:rPr>
              <a:t>olověný</a:t>
            </a:r>
            <a:r>
              <a:rPr lang="cs-CZ" sz="2800" dirty="0" smtClean="0">
                <a:latin typeface="Comic Sans MS" pitchFamily="66" charset="0"/>
              </a:rPr>
              <a:t> akumulátor – auta (6 článků)</a:t>
            </a:r>
          </a:p>
          <a:p>
            <a:pPr>
              <a:buNone/>
            </a:pPr>
            <a:r>
              <a:rPr lang="cs-CZ" sz="2800" dirty="0" smtClean="0">
                <a:latin typeface="Comic Sans MS" pitchFamily="66" charset="0"/>
              </a:rPr>
              <a:t>	akumulátor malých rozměrů – v mobilech,…</a:t>
            </a:r>
          </a:p>
          <a:p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Víte,že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omic Sans MS" pitchFamily="66" charset="0"/>
              </a:rPr>
              <a:t>na to, jak funguje baterie, přišel italský profesor anatomie </a:t>
            </a:r>
            <a:r>
              <a:rPr lang="cs-CZ" dirty="0" err="1" smtClean="0">
                <a:latin typeface="Comic Sans MS" pitchFamily="66" charset="0"/>
              </a:rPr>
              <a:t>Luigi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Aloisio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Galvani</a:t>
            </a:r>
            <a:r>
              <a:rPr lang="cs-CZ" dirty="0" smtClean="0">
                <a:latin typeface="Comic Sans MS" pitchFamily="66" charset="0"/>
              </a:rPr>
              <a:t>, když připravoval své nemocné ženě žabí polévku</a:t>
            </a:r>
          </a:p>
          <a:p>
            <a:r>
              <a:rPr lang="cs-CZ" dirty="0" smtClean="0">
                <a:latin typeface="Comic Sans MS" pitchFamily="66" charset="0"/>
              </a:rPr>
              <a:t>do Čech přišly první suché články kolem roku 1898 z Vídně</a:t>
            </a:r>
          </a:p>
          <a:p>
            <a:r>
              <a:rPr lang="cs-CZ" dirty="0" smtClean="0">
                <a:latin typeface="Comic Sans MS" pitchFamily="66" charset="0"/>
              </a:rPr>
              <a:t>v ČR v roce 2007 bylo sesbíráno 264 tun použitých galvanických článků</a:t>
            </a:r>
          </a:p>
          <a:p>
            <a:pPr>
              <a:buNone/>
            </a:pP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Víte, že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214974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Comic Sans MS" pitchFamily="66" charset="0"/>
              </a:rPr>
              <a:t>v ČR v roce 2008 bylo odevzdáno k recyklaci 329 tun spotřebitelských baterií (v průměru tak na každého občana připadla 1,5 ks vrácené tužkové baterie)</a:t>
            </a:r>
          </a:p>
          <a:p>
            <a:r>
              <a:rPr lang="cs-CZ" dirty="0" smtClean="0">
                <a:latin typeface="Comic Sans MS" pitchFamily="66" charset="0"/>
              </a:rPr>
              <a:t>v roce 2008 bylo v maloobchodní síti ČR prodáno téměř 100 milionů kusů nových baterií</a:t>
            </a:r>
          </a:p>
          <a:p>
            <a:r>
              <a:rPr lang="cs-CZ" dirty="0" smtClean="0">
                <a:latin typeface="Comic Sans MS" pitchFamily="66" charset="0"/>
              </a:rPr>
              <a:t>na trhu EU se ročně objeví 160 000 tun nových baterií, z nichž dobíjecích je zhruba 30 %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Fyzika pro 8. ročník, R. Kolářová, J. </a:t>
            </a:r>
            <a:r>
              <a:rPr lang="cs-CZ" sz="2000" dirty="0" err="1" smtClean="0"/>
              <a:t>Bohuněk</a:t>
            </a:r>
            <a:r>
              <a:rPr lang="cs-CZ" sz="2000" dirty="0" smtClean="0"/>
              <a:t>, nakladatelství </a:t>
            </a:r>
            <a:r>
              <a:rPr lang="cs-CZ" sz="2000" dirty="0" err="1" smtClean="0"/>
              <a:t>Prometheus</a:t>
            </a:r>
            <a:endParaRPr lang="cs-CZ" sz="2000" dirty="0" smtClean="0"/>
          </a:p>
          <a:p>
            <a:r>
              <a:rPr lang="cs-CZ" sz="2000" dirty="0" smtClean="0"/>
              <a:t>Naskenované obrázky str.133 - 135</a:t>
            </a:r>
          </a:p>
          <a:p>
            <a:r>
              <a:rPr lang="cs-CZ" sz="2000" dirty="0" smtClean="0"/>
              <a:t>Fyzika 8, K. </a:t>
            </a:r>
            <a:r>
              <a:rPr lang="cs-CZ" sz="2000" dirty="0" err="1" smtClean="0"/>
              <a:t>Rauner</a:t>
            </a:r>
            <a:r>
              <a:rPr lang="cs-CZ" sz="2000" dirty="0" smtClean="0"/>
              <a:t>, J. Petřík, J. </a:t>
            </a:r>
            <a:r>
              <a:rPr lang="cs-CZ" sz="2000" dirty="0" err="1" smtClean="0"/>
              <a:t>Prokšová</a:t>
            </a:r>
            <a:r>
              <a:rPr lang="cs-CZ" sz="2000" dirty="0" smtClean="0"/>
              <a:t>, M. </a:t>
            </a:r>
            <a:r>
              <a:rPr lang="cs-CZ" sz="2000" dirty="0" err="1" smtClean="0"/>
              <a:t>Randa</a:t>
            </a:r>
            <a:r>
              <a:rPr lang="cs-CZ" sz="2000" dirty="0" smtClean="0"/>
              <a:t>, nakladatelství </a:t>
            </a:r>
            <a:r>
              <a:rPr lang="cs-CZ" sz="2000" dirty="0" err="1" smtClean="0"/>
              <a:t>Fraus</a:t>
            </a:r>
            <a:endParaRPr lang="cs-CZ" sz="2000" dirty="0" smtClean="0"/>
          </a:p>
          <a:p>
            <a:r>
              <a:rPr lang="cs-CZ" sz="2000" dirty="0" smtClean="0"/>
              <a:t>Naskenované obrázky str. 111</a:t>
            </a:r>
          </a:p>
          <a:p>
            <a:r>
              <a:rPr lang="cs-CZ" sz="2000" dirty="0" smtClean="0">
                <a:hlinkClick r:id="rId2"/>
              </a:rPr>
              <a:t>http://www.novinky.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/internet-a-</a:t>
            </a:r>
            <a:r>
              <a:rPr lang="cs-CZ" sz="2000" dirty="0" err="1" smtClean="0">
                <a:hlinkClick r:id="rId2"/>
              </a:rPr>
              <a:t>pc</a:t>
            </a:r>
            <a:r>
              <a:rPr lang="cs-CZ" sz="2000" dirty="0" smtClean="0">
                <a:hlinkClick r:id="rId2"/>
              </a:rPr>
              <a:t>/mobil/169224-</a:t>
            </a:r>
            <a:r>
              <a:rPr lang="cs-CZ" sz="2000" dirty="0" err="1" smtClean="0">
                <a:hlinkClick r:id="rId2"/>
              </a:rPr>
              <a:t>nejnovejsi</a:t>
            </a:r>
            <a:r>
              <a:rPr lang="cs-CZ" sz="2000" dirty="0" smtClean="0">
                <a:hlinkClick r:id="rId2"/>
              </a:rPr>
              <a:t>-baterie-se-dobiji-vzduchem.</a:t>
            </a:r>
            <a:r>
              <a:rPr lang="cs-CZ" sz="2000" dirty="0" err="1" smtClean="0">
                <a:hlinkClick r:id="rId2"/>
              </a:rPr>
              <a:t>html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http://sis.science.</a:t>
            </a:r>
            <a:r>
              <a:rPr lang="cs-CZ" sz="2000" dirty="0" err="1" smtClean="0">
                <a:hlinkClick r:id="rId3"/>
              </a:rPr>
              <a:t>upjs.sk</a:t>
            </a:r>
            <a:r>
              <a:rPr lang="cs-CZ" sz="2000" dirty="0" smtClean="0">
                <a:hlinkClick r:id="rId3"/>
              </a:rPr>
              <a:t>/fyzika/</a:t>
            </a:r>
            <a:r>
              <a:rPr lang="cs-CZ" sz="2000" dirty="0" err="1" smtClean="0">
                <a:hlinkClick r:id="rId3"/>
              </a:rPr>
              <a:t>ulohy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kvalitativne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teoria</a:t>
            </a:r>
            <a:r>
              <a:rPr lang="cs-CZ" sz="2000" dirty="0" smtClean="0">
                <a:hlinkClick r:id="rId3"/>
              </a:rPr>
              <a:t>/zdroje.</a:t>
            </a:r>
            <a:r>
              <a:rPr lang="cs-CZ" sz="2000" dirty="0" err="1" smtClean="0">
                <a:hlinkClick r:id="rId3"/>
              </a:rPr>
              <a:t>htm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ekostrazce.cz</a:t>
            </a:r>
            <a:r>
              <a:rPr lang="cs-CZ" sz="2000" dirty="0" smtClean="0">
                <a:hlinkClick r:id="rId4"/>
              </a:rPr>
              <a:t>/texty/</a:t>
            </a:r>
            <a:r>
              <a:rPr lang="cs-CZ" sz="2000" dirty="0" err="1" smtClean="0">
                <a:hlinkClick r:id="rId4"/>
              </a:rPr>
              <a:t>vedeli</a:t>
            </a:r>
            <a:r>
              <a:rPr lang="cs-CZ" sz="2000" dirty="0" smtClean="0">
                <a:hlinkClick r:id="rId4"/>
              </a:rPr>
              <a:t>-jste-ze-baterie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cs.wikipedia.org/wiki/Alessandro_Volta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536</Words>
  <Application>Microsoft Office PowerPoint</Application>
  <PresentationFormat>Předvádění na obrazovce (4:3)</PresentationFormat>
  <Paragraphs>117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Snímek 1</vt:lpstr>
      <vt:lpstr>Anotace</vt:lpstr>
      <vt:lpstr>Zdroje napětí</vt:lpstr>
      <vt:lpstr>Elektrický článek, baterie</vt:lpstr>
      <vt:lpstr>První zdroj elektrického napětí</vt:lpstr>
      <vt:lpstr>Voltův článek</vt:lpstr>
      <vt:lpstr>Voltův článek</vt:lpstr>
      <vt:lpstr>Suchý článek</vt:lpstr>
      <vt:lpstr>Knoflíkové baterie</vt:lpstr>
      <vt:lpstr>Knoflíkové baterie</vt:lpstr>
      <vt:lpstr>Suchý článek</vt:lpstr>
      <vt:lpstr>Akumulátor</vt:lpstr>
      <vt:lpstr>Akumulátor</vt:lpstr>
      <vt:lpstr>Baterie</vt:lpstr>
      <vt:lpstr>Snímek 15</vt:lpstr>
      <vt:lpstr>Akumulátor</vt:lpstr>
      <vt:lpstr>Akumulátor</vt:lpstr>
      <vt:lpstr>Suchá baterie nebo akumulátor?</vt:lpstr>
      <vt:lpstr>Zdroje napětí</vt:lpstr>
      <vt:lpstr>Víte,že</vt:lpstr>
      <vt:lpstr>Víte, že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Zdroje napětí</dc:title>
  <dc:subject>Fyzika 8</dc:subject>
  <dc:creator>Přibíková</dc:creator>
  <cp:lastModifiedBy>Aleš</cp:lastModifiedBy>
  <cp:revision>31</cp:revision>
  <dcterms:created xsi:type="dcterms:W3CDTF">2011-04-11T17:18:08Z</dcterms:created>
  <dcterms:modified xsi:type="dcterms:W3CDTF">2013-02-02T13:51:18Z</dcterms:modified>
</cp:coreProperties>
</file>