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64" r:id="rId6"/>
    <p:sldId id="263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693BA"/>
    <a:srgbClr val="2EF26F"/>
    <a:srgbClr val="FFFF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4DCE0-49FE-4109-83EA-E82C56D369A6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6CC64-A2D3-4D5D-A512-315C504454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9705"/>
                <a:gridCol w="478113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F8 -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Fyzika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Elektrické jevy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Ohmův zákon - procvičování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zaměřena na procvičování příkladů na Ohmův zákon</a:t>
            </a:r>
          </a:p>
          <a:p>
            <a:r>
              <a:rPr lang="cs-CZ" dirty="0" smtClean="0"/>
              <a:t>Převádění jednotek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Ohmův zákon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tx1"/>
                </a:solidFill>
              </a:rPr>
              <a:t>příklady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14348" y="3214686"/>
            <a:ext cx="3929090" cy="13573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u="sng" dirty="0" smtClean="0"/>
              <a:t>Ohmův zákon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Elektrický proud I v kovovém vodiči je přímo úměrný elektrickému napětí U mezi konci vodiče</a:t>
            </a:r>
          </a:p>
          <a:p>
            <a:pPr>
              <a:buNone/>
            </a:pPr>
            <a:r>
              <a:rPr lang="cs-CZ" sz="6600" dirty="0" smtClean="0"/>
              <a:t>   I = U : R</a:t>
            </a:r>
            <a:endParaRPr lang="cs-CZ" sz="66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786314" y="2928934"/>
            <a:ext cx="3643338" cy="3000396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U</a:t>
            </a:r>
            <a:endParaRPr lang="cs-CZ" sz="4400" dirty="0">
              <a:solidFill>
                <a:schemeClr val="tx1"/>
              </a:solidFill>
            </a:endParaRPr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I . R</a:t>
            </a:r>
            <a:endParaRPr lang="cs-CZ" sz="4400" dirty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¨</a:t>
            </a:r>
          </a:p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cxnSp>
        <p:nvCxnSpPr>
          <p:cNvPr id="7" name="Přímá spojovací čára 6"/>
          <p:cNvCxnSpPr>
            <a:stCxn id="5" idx="1"/>
            <a:endCxn id="5" idx="5"/>
          </p:cNvCxnSpPr>
          <p:nvPr/>
        </p:nvCxnSpPr>
        <p:spPr>
          <a:xfrm rot="10800000" flipH="1">
            <a:off x="5697148" y="4429132"/>
            <a:ext cx="1821669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u="sng" dirty="0" smtClean="0"/>
              <a:t>Opakování</a:t>
            </a:r>
            <a:endParaRPr lang="cs-CZ" sz="54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43494" cy="4525963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Elektrický proud</a:t>
            </a:r>
          </a:p>
          <a:p>
            <a:pPr>
              <a:buNone/>
            </a:pPr>
            <a:endParaRPr lang="cs-CZ" sz="3600" b="1" dirty="0" smtClean="0"/>
          </a:p>
          <a:p>
            <a:r>
              <a:rPr lang="cs-CZ" sz="3600" b="1" dirty="0" smtClean="0">
                <a:solidFill>
                  <a:srgbClr val="2EF26F"/>
                </a:solidFill>
              </a:rPr>
              <a:t>Elektrické napětí</a:t>
            </a:r>
          </a:p>
          <a:p>
            <a:pPr>
              <a:buNone/>
            </a:pPr>
            <a:endParaRPr lang="cs-CZ" sz="3600" b="1" dirty="0" smtClean="0"/>
          </a:p>
          <a:p>
            <a:r>
              <a:rPr lang="cs-CZ" sz="3600" b="1" dirty="0" smtClean="0">
                <a:solidFill>
                  <a:srgbClr val="FFFF00"/>
                </a:solidFill>
              </a:rPr>
              <a:t>Elektrický odpor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86446" y="1600200"/>
            <a:ext cx="2900354" cy="4525963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I  [ A ]</a:t>
            </a:r>
          </a:p>
          <a:p>
            <a:pPr>
              <a:buNone/>
            </a:pPr>
            <a:endParaRPr lang="cs-CZ" sz="3600" b="1" dirty="0" smtClean="0"/>
          </a:p>
          <a:p>
            <a:r>
              <a:rPr lang="cs-CZ" sz="3600" b="1" dirty="0" smtClean="0">
                <a:solidFill>
                  <a:srgbClr val="2EF26F"/>
                </a:solidFill>
              </a:rPr>
              <a:t>U [ V ]</a:t>
            </a:r>
          </a:p>
          <a:p>
            <a:pPr>
              <a:buNone/>
            </a:pPr>
            <a:endParaRPr lang="cs-CZ" sz="3600" b="1" dirty="0" smtClean="0"/>
          </a:p>
          <a:p>
            <a:r>
              <a:rPr lang="cs-CZ" sz="3600" b="1" dirty="0" smtClean="0">
                <a:solidFill>
                  <a:srgbClr val="FFFF00"/>
                </a:solidFill>
              </a:rPr>
              <a:t>R [ </a:t>
            </a:r>
            <a:r>
              <a:rPr lang="el-GR" sz="3600" b="1" dirty="0" smtClean="0">
                <a:solidFill>
                  <a:srgbClr val="FFFF00"/>
                </a:solidFill>
              </a:rPr>
              <a:t>Ω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el-GR" sz="3600" b="1" dirty="0" smtClean="0">
                <a:solidFill>
                  <a:srgbClr val="FFFF00"/>
                </a:solidFill>
              </a:rPr>
              <a:t>]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72132" y="4071942"/>
            <a:ext cx="2500330" cy="85725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72132" y="2786058"/>
            <a:ext cx="2500330" cy="85725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43570" y="1571612"/>
            <a:ext cx="2500330" cy="85725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Převeď na ohmy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829312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0,06 k</a:t>
            </a:r>
            <a:r>
              <a:rPr lang="el-GR" sz="3200" dirty="0" smtClean="0"/>
              <a:t>Ω</a:t>
            </a:r>
            <a:r>
              <a:rPr lang="cs-CZ" sz="3200" dirty="0" smtClean="0"/>
              <a:t>   =    60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0,45 k</a:t>
            </a:r>
            <a:r>
              <a:rPr lang="el-GR" sz="3200" dirty="0" smtClean="0"/>
              <a:t>Ω</a:t>
            </a:r>
            <a:r>
              <a:rPr lang="cs-CZ" sz="3200" dirty="0" smtClean="0"/>
              <a:t>   =    450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6,8 k</a:t>
            </a:r>
            <a:r>
              <a:rPr lang="el-GR" sz="3200" dirty="0" smtClean="0"/>
              <a:t>Ω</a:t>
            </a:r>
            <a:r>
              <a:rPr lang="cs-CZ" sz="3200" dirty="0" smtClean="0"/>
              <a:t>     =    6 800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0,04 M</a:t>
            </a:r>
            <a:r>
              <a:rPr lang="el-GR" sz="3200" dirty="0" smtClean="0"/>
              <a:t>Ω</a:t>
            </a:r>
            <a:r>
              <a:rPr lang="cs-CZ" sz="3200" dirty="0" smtClean="0"/>
              <a:t> =    40 000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0,12 M</a:t>
            </a:r>
            <a:r>
              <a:rPr lang="el-GR" sz="3200" dirty="0" smtClean="0"/>
              <a:t>Ω</a:t>
            </a:r>
            <a:r>
              <a:rPr lang="cs-CZ" sz="3200" dirty="0" smtClean="0"/>
              <a:t>  =    120 000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3 M</a:t>
            </a:r>
            <a:r>
              <a:rPr lang="el-GR" sz="3200" dirty="0" smtClean="0"/>
              <a:t>Ω</a:t>
            </a:r>
            <a:r>
              <a:rPr lang="cs-CZ" sz="3200" dirty="0" smtClean="0"/>
              <a:t>       =     3 000 </a:t>
            </a:r>
            <a:r>
              <a:rPr lang="cs-CZ" sz="3200" dirty="0" err="1" smtClean="0"/>
              <a:t>000</a:t>
            </a:r>
            <a:r>
              <a:rPr lang="cs-CZ" sz="3200" dirty="0" smtClean="0"/>
              <a:t>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0,25 m</a:t>
            </a:r>
            <a:r>
              <a:rPr lang="el-GR" sz="3200" dirty="0" smtClean="0"/>
              <a:t>Ω</a:t>
            </a:r>
            <a:r>
              <a:rPr lang="cs-CZ" sz="3200" dirty="0" smtClean="0"/>
              <a:t>  =    0,00025 </a:t>
            </a:r>
            <a:r>
              <a:rPr lang="el-GR" sz="3200" dirty="0" smtClean="0"/>
              <a:t>Ω</a:t>
            </a:r>
            <a:endParaRPr lang="cs-CZ" sz="3200" dirty="0" smtClean="0"/>
          </a:p>
          <a:p>
            <a:r>
              <a:rPr lang="cs-CZ" sz="3200" dirty="0" smtClean="0"/>
              <a:t>47 m </a:t>
            </a:r>
            <a:r>
              <a:rPr lang="el-GR" sz="3200" dirty="0" smtClean="0"/>
              <a:t>Ω</a:t>
            </a:r>
            <a:r>
              <a:rPr lang="cs-CZ" sz="3200" dirty="0" smtClean="0"/>
              <a:t>     =    0,047  </a:t>
            </a:r>
            <a:r>
              <a:rPr lang="el-GR" sz="3200" dirty="0" smtClean="0"/>
              <a:t>Ω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86446" y="1600200"/>
            <a:ext cx="2900354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000364" y="1571612"/>
            <a:ext cx="3429024" cy="500066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5400684" cy="4186256"/>
        </p:xfrm>
        <a:graphic>
          <a:graphicData uri="http://schemas.openxmlformats.org/drawingml/2006/table">
            <a:tbl>
              <a:tblPr firstRow="1">
                <a:tableStyleId>{7DF18680-E054-41AD-8BC1-D1AEF772440D}</a:tableStyleId>
              </a:tblPr>
              <a:tblGrid>
                <a:gridCol w="1800228"/>
                <a:gridCol w="1800228"/>
                <a:gridCol w="1800228"/>
              </a:tblGrid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 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250 V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62,5 </a:t>
                      </a:r>
                      <a:r>
                        <a:rPr lang="el-GR" sz="3200" dirty="0" smtClean="0">
                          <a:solidFill>
                            <a:srgbClr val="C00000"/>
                          </a:solidFill>
                        </a:rPr>
                        <a:t>Ω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2,4 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30 V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12,5 </a:t>
                      </a:r>
                      <a:r>
                        <a:rPr lang="el-GR" sz="3200" dirty="0" smtClean="0"/>
                        <a:t>Ω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046564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0,44 A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220 V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0,5 k</a:t>
                      </a:r>
                      <a:r>
                        <a:rPr lang="el-GR" sz="3200" dirty="0" smtClean="0"/>
                        <a:t>Ω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Rovnoramenný trojúhelník 3"/>
          <p:cNvSpPr/>
          <p:nvPr/>
        </p:nvSpPr>
        <p:spPr>
          <a:xfrm>
            <a:off x="6500826" y="1643050"/>
            <a:ext cx="2643174" cy="178595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sz="4400" dirty="0">
              <a:solidFill>
                <a:schemeClr val="tx1"/>
              </a:solidFill>
            </a:endParaRP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U</a:t>
            </a:r>
            <a:endParaRPr lang="cs-CZ" sz="4400" dirty="0">
              <a:solidFill>
                <a:schemeClr val="tx1"/>
              </a:solidFill>
            </a:endParaRP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I . R</a:t>
            </a:r>
            <a:endParaRPr lang="cs-CZ" sz="4400" dirty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7000892" y="2786058"/>
            <a:ext cx="164307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4143372" y="2643182"/>
            <a:ext cx="1714512" cy="10001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85984" y="3714752"/>
            <a:ext cx="1714512" cy="10001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0034" y="4786322"/>
            <a:ext cx="1714512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1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Spotřebičem o odporu 1 k</a:t>
            </a:r>
            <a:r>
              <a:rPr lang="el-GR" sz="3200" dirty="0" smtClean="0"/>
              <a:t>Ω</a:t>
            </a:r>
            <a:r>
              <a:rPr lang="cs-CZ" sz="3200" dirty="0" smtClean="0"/>
              <a:t> prochází proud 3 </a:t>
            </a:r>
            <a:r>
              <a:rPr lang="cs-CZ" sz="3200" dirty="0" err="1" smtClean="0"/>
              <a:t>mA</a:t>
            </a:r>
            <a:r>
              <a:rPr lang="cs-CZ" sz="3200" dirty="0" smtClean="0"/>
              <a:t>. Jaké napětí je na jeho svorkách?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 = 1 k</a:t>
            </a:r>
            <a:r>
              <a:rPr lang="el-GR" dirty="0" smtClean="0"/>
              <a:t>Ω</a:t>
            </a:r>
            <a:r>
              <a:rPr lang="cs-CZ" dirty="0" smtClean="0"/>
              <a:t> = 1 000 </a:t>
            </a:r>
            <a:r>
              <a:rPr lang="el-GR" dirty="0" smtClean="0"/>
              <a:t>Ω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I = 3 </a:t>
            </a:r>
            <a:r>
              <a:rPr lang="cs-CZ" dirty="0" err="1" smtClean="0"/>
              <a:t>mA</a:t>
            </a:r>
            <a:r>
              <a:rPr lang="cs-CZ" dirty="0" smtClean="0"/>
              <a:t> = 0,003 A</a:t>
            </a:r>
          </a:p>
          <a:p>
            <a:pPr>
              <a:buNone/>
            </a:pPr>
            <a:r>
              <a:rPr lang="cs-CZ" u="sng" dirty="0" smtClean="0"/>
              <a:t>U = ? ( V)</a:t>
            </a:r>
          </a:p>
          <a:p>
            <a:pPr>
              <a:buNone/>
            </a:pPr>
            <a:r>
              <a:rPr lang="cs-CZ" dirty="0" smtClean="0"/>
              <a:t>U = I . R</a:t>
            </a:r>
          </a:p>
          <a:p>
            <a:pPr>
              <a:buNone/>
            </a:pPr>
            <a:r>
              <a:rPr lang="cs-CZ" dirty="0" smtClean="0"/>
              <a:t>U = 1000 </a:t>
            </a:r>
            <a:r>
              <a:rPr lang="el-GR" dirty="0" smtClean="0"/>
              <a:t>Ω</a:t>
            </a:r>
            <a:r>
              <a:rPr lang="cs-CZ" dirty="0" smtClean="0"/>
              <a:t> . 0,003 A</a:t>
            </a:r>
          </a:p>
          <a:p>
            <a:pPr>
              <a:buNone/>
            </a:pPr>
            <a:r>
              <a:rPr lang="cs-CZ" b="1" u="sng" dirty="0" smtClean="0"/>
              <a:t>U = 3 V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a svorkách je napětí 3 V.</a:t>
            </a:r>
            <a:endParaRPr lang="cs-CZ" b="1" u="sng" dirty="0" smtClean="0"/>
          </a:p>
          <a:p>
            <a:pPr>
              <a:buNone/>
            </a:pPr>
            <a:endParaRPr lang="cs-CZ" u="sng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786578" y="1643050"/>
            <a:ext cx="2357422" cy="1714512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sz="4400" dirty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 . R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215206" y="2714620"/>
            <a:ext cx="142876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57158" y="1643050"/>
            <a:ext cx="5286412" cy="478634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>Ke zdroji napětí 300 V se připojí spotřebič o odporu 2,4 k</a:t>
            </a:r>
            <a:r>
              <a:rPr lang="el-GR" sz="3200" dirty="0" smtClean="0"/>
              <a:t>Ω</a:t>
            </a:r>
            <a:r>
              <a:rPr lang="cs-CZ" sz="3200" dirty="0" smtClean="0"/>
              <a:t>. Je možno použít miliampérmetr s rozsahem 30 </a:t>
            </a:r>
            <a:r>
              <a:rPr lang="cs-CZ" sz="3200" dirty="0" err="1" smtClean="0"/>
              <a:t>mA</a:t>
            </a:r>
            <a:r>
              <a:rPr lang="cs-CZ" sz="3200" dirty="0" smtClean="0"/>
              <a:t> pro měření proudu?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U = 300 V</a:t>
            </a:r>
          </a:p>
          <a:p>
            <a:pPr>
              <a:buNone/>
            </a:pPr>
            <a:r>
              <a:rPr lang="cs-CZ" dirty="0" smtClean="0"/>
              <a:t>R = 2,4 k</a:t>
            </a:r>
            <a:r>
              <a:rPr lang="el-GR" dirty="0" smtClean="0"/>
              <a:t>Ω</a:t>
            </a:r>
            <a:r>
              <a:rPr lang="cs-CZ" dirty="0" smtClean="0"/>
              <a:t> = 2400 </a:t>
            </a:r>
            <a:r>
              <a:rPr lang="el-GR" dirty="0" smtClean="0"/>
              <a:t>Ω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I = ? (A)</a:t>
            </a:r>
          </a:p>
          <a:p>
            <a:pPr>
              <a:buNone/>
            </a:pPr>
            <a:r>
              <a:rPr lang="cs-CZ" dirty="0" smtClean="0"/>
              <a:t>I = U : R</a:t>
            </a:r>
          </a:p>
          <a:p>
            <a:pPr>
              <a:buNone/>
            </a:pPr>
            <a:r>
              <a:rPr lang="cs-CZ" dirty="0" smtClean="0"/>
              <a:t>I = 300 V : 2400 </a:t>
            </a:r>
            <a:r>
              <a:rPr lang="el-GR" dirty="0" smtClean="0"/>
              <a:t>Ω</a:t>
            </a:r>
            <a:endParaRPr lang="cs-CZ" dirty="0" smtClean="0"/>
          </a:p>
          <a:p>
            <a:pPr>
              <a:buNone/>
            </a:pPr>
            <a:r>
              <a:rPr lang="cs-CZ" b="1" u="sng" dirty="0" smtClean="0"/>
              <a:t>I</a:t>
            </a:r>
            <a:r>
              <a:rPr lang="cs-CZ" dirty="0" smtClean="0"/>
              <a:t> = 0,125 A = </a:t>
            </a:r>
            <a:r>
              <a:rPr lang="cs-CZ" b="1" u="sng" dirty="0" smtClean="0"/>
              <a:t>125 m A</a:t>
            </a:r>
          </a:p>
          <a:p>
            <a:pPr>
              <a:buNone/>
            </a:pPr>
            <a:r>
              <a:rPr lang="cs-CZ" dirty="0" smtClean="0"/>
              <a:t>Není možné použít tento </a:t>
            </a:r>
            <a:r>
              <a:rPr lang="cs-CZ" dirty="0" smtClean="0"/>
              <a:t>měřicí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přístroj, protože jeho rozsah je </a:t>
            </a:r>
          </a:p>
          <a:p>
            <a:pPr>
              <a:buNone/>
            </a:pPr>
            <a:r>
              <a:rPr lang="cs-CZ" dirty="0" smtClean="0"/>
              <a:t>pouze 30 </a:t>
            </a:r>
            <a:r>
              <a:rPr lang="cs-CZ" dirty="0" err="1" smtClean="0"/>
              <a:t>mA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786578" y="1643050"/>
            <a:ext cx="2357422" cy="1714512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sz="4400" dirty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 . R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286644" y="2714620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57158" y="1714488"/>
            <a:ext cx="6143668" cy="492922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  <a:solidFill>
            <a:srgbClr val="1693BA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>Na osvětlovacím zařízení automobilu je napětí 12 V. Při plném světle prochází proud 8 </a:t>
            </a:r>
            <a:r>
              <a:rPr lang="cs-CZ" sz="3200" dirty="0" err="1" smtClean="0"/>
              <a:t>mA</a:t>
            </a:r>
            <a:r>
              <a:rPr lang="cs-CZ" sz="3200" dirty="0" smtClean="0"/>
              <a:t>. Jaký je odpor zařízení?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 = 12 V</a:t>
            </a:r>
          </a:p>
          <a:p>
            <a:pPr>
              <a:buNone/>
            </a:pPr>
            <a:r>
              <a:rPr lang="cs-CZ" dirty="0" smtClean="0"/>
              <a:t>I = 8 </a:t>
            </a:r>
            <a:r>
              <a:rPr lang="cs-CZ" dirty="0" err="1" smtClean="0"/>
              <a:t>mA</a:t>
            </a:r>
            <a:r>
              <a:rPr lang="cs-CZ" dirty="0" smtClean="0"/>
              <a:t> = 0,008 A</a:t>
            </a:r>
          </a:p>
          <a:p>
            <a:pPr>
              <a:buNone/>
            </a:pPr>
            <a:r>
              <a:rPr lang="cs-CZ" u="sng" dirty="0" smtClean="0"/>
              <a:t>R = ? (</a:t>
            </a:r>
            <a:r>
              <a:rPr lang="el-GR" u="sng" dirty="0" smtClean="0"/>
              <a:t>Ω</a:t>
            </a:r>
            <a:r>
              <a:rPr lang="cs-CZ" u="sng" dirty="0" smtClean="0"/>
              <a:t>)</a:t>
            </a:r>
          </a:p>
          <a:p>
            <a:pPr>
              <a:buNone/>
            </a:pPr>
            <a:r>
              <a:rPr lang="cs-CZ" dirty="0" smtClean="0"/>
              <a:t>R = U : I</a:t>
            </a:r>
          </a:p>
          <a:p>
            <a:pPr>
              <a:buNone/>
            </a:pPr>
            <a:r>
              <a:rPr lang="cs-CZ" dirty="0" smtClean="0"/>
              <a:t>R = 12 V : 0,008 A</a:t>
            </a:r>
          </a:p>
          <a:p>
            <a:pPr>
              <a:buNone/>
            </a:pPr>
            <a:r>
              <a:rPr lang="cs-CZ" b="1" u="sng" dirty="0" smtClean="0"/>
              <a:t>R = 1500 </a:t>
            </a:r>
            <a:r>
              <a:rPr lang="el-GR" b="1" u="sng" dirty="0" smtClean="0"/>
              <a:t>Ω</a:t>
            </a:r>
            <a:r>
              <a:rPr lang="cs-CZ" b="1" u="sng" dirty="0" smtClean="0"/>
              <a:t>=1,5 k</a:t>
            </a:r>
            <a:r>
              <a:rPr lang="el-GR" b="1" u="sng" dirty="0" smtClean="0"/>
              <a:t>Ω</a:t>
            </a:r>
            <a:endParaRPr lang="cs-CZ" b="1" u="sng" dirty="0" smtClean="0"/>
          </a:p>
          <a:p>
            <a:pPr>
              <a:buNone/>
            </a:pPr>
            <a:r>
              <a:rPr lang="cs-CZ" dirty="0" smtClean="0"/>
              <a:t>Odpor zařízení je 1,5 k</a:t>
            </a:r>
            <a:r>
              <a:rPr lang="el-GR" dirty="0" smtClean="0"/>
              <a:t>Ω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643702" y="1643050"/>
            <a:ext cx="2357422" cy="1714512"/>
          </a:xfrm>
          <a:prstGeom prst="triangle">
            <a:avLst/>
          </a:prstGeom>
          <a:solidFill>
            <a:srgbClr val="1693B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sz="4400" dirty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 . R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7143768" y="2643182"/>
            <a:ext cx="135732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57158" y="1643050"/>
            <a:ext cx="5857916" cy="44291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"/>
                                      </p:to>
                                    </p:set>
                                    <p:animEffect filter="image" prLst="opacity: 0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Sbírka úloh z fyziky pro ZŠ, 3. díl, J. </a:t>
            </a:r>
            <a:r>
              <a:rPr lang="cs-CZ" dirty="0" err="1" smtClean="0"/>
              <a:t>Bohuněk</a:t>
            </a:r>
            <a:r>
              <a:rPr lang="cs-CZ" dirty="0" smtClean="0"/>
              <a:t>, nakladatelství </a:t>
            </a:r>
            <a:r>
              <a:rPr lang="cs-CZ" dirty="0" err="1"/>
              <a:t>P</a:t>
            </a:r>
            <a:r>
              <a:rPr lang="cs-CZ" dirty="0" err="1" smtClean="0"/>
              <a:t>rometheus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440</Words>
  <Application>Microsoft Office PowerPoint</Application>
  <PresentationFormat>Předvádění na obrazovce (4:3)</PresentationFormat>
  <Paragraphs>127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Ohmův zákon</vt:lpstr>
      <vt:lpstr>Ohmův zákon</vt:lpstr>
      <vt:lpstr>Opakování</vt:lpstr>
      <vt:lpstr>Převeď na ohmy</vt:lpstr>
      <vt:lpstr>Doplň tabulku</vt:lpstr>
      <vt:lpstr>Spotřebičem o odporu 1 kΩ prochází proud 3 mA. Jaké napětí je na jeho svorkách?</vt:lpstr>
      <vt:lpstr>Ke zdroji napětí 300 V se připojí spotřebič o odporu 2,4 kΩ. Je možno použít miliampérmetr s rozsahem 30 mA pro měření proudu?</vt:lpstr>
      <vt:lpstr>Na osvětlovacím zařízení automobilu je napětí 12 V. Při plném světle prochází proud 8 mA. Jaký je odpor zařízení?</vt:lpstr>
      <vt:lpstr>Zdroj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Ohmův zákon příklady</dc:title>
  <dc:subject>Fyzika 8</dc:subject>
  <dc:creator>Přibíková</dc:creator>
  <cp:lastModifiedBy>Aleš</cp:lastModifiedBy>
  <cp:revision>11</cp:revision>
  <dcterms:created xsi:type="dcterms:W3CDTF">2011-04-27T18:24:59Z</dcterms:created>
  <dcterms:modified xsi:type="dcterms:W3CDTF">2013-02-02T14:33:09Z</dcterms:modified>
</cp:coreProperties>
</file>