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60" r:id="rId7"/>
    <p:sldId id="261" r:id="rId8"/>
    <p:sldId id="259" r:id="rId9"/>
    <p:sldId id="262" r:id="rId10"/>
    <p:sldId id="263" r:id="rId11"/>
    <p:sldId id="264" r:id="rId12"/>
    <p:sldId id="265" r:id="rId13"/>
    <p:sldId id="268" r:id="rId14"/>
    <p:sldId id="266" r:id="rId15"/>
    <p:sldId id="267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BDB07-38E3-4B93-A656-81D1157E1AE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9F995-C486-4EED-BA9A-E76474010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F8 -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Elektrické jevy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Reostat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Výkladová prezentace</a:t>
            </a:r>
          </a:p>
          <a:p>
            <a:r>
              <a:rPr lang="cs-CZ" dirty="0" smtClean="0">
                <a:latin typeface="+mj-lt"/>
              </a:rPr>
              <a:t>Zavedení pojmu reostat, jeho značky a užití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2214578"/>
          </a:xfrm>
        </p:spPr>
        <p:txBody>
          <a:bodyPr/>
          <a:lstStyle/>
          <a:p>
            <a:r>
              <a:rPr lang="cs-CZ" sz="8000" b="1" dirty="0"/>
              <a:t>R</a:t>
            </a:r>
            <a:r>
              <a:rPr lang="cs-CZ" sz="8000" b="1" dirty="0" smtClean="0"/>
              <a:t>eostat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7352" t="27779" r="7793" b="51351"/>
          <a:stretch>
            <a:fillRect/>
          </a:stretch>
        </p:blipFill>
        <p:spPr>
          <a:xfrm>
            <a:off x="357158" y="2500306"/>
            <a:ext cx="8429684" cy="3643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Reostat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je rezistor, jehož odpor je možné měnit</a:t>
            </a:r>
            <a:endParaRPr lang="cs-CZ" dirty="0">
              <a:latin typeface="+mj-lt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/>
          <a:srcRect l="32645" t="72536" r="30165" b="12139"/>
          <a:stretch>
            <a:fillRect/>
          </a:stretch>
        </p:blipFill>
        <p:spPr>
          <a:xfrm rot="10800000">
            <a:off x="285720" y="2643182"/>
            <a:ext cx="8643997" cy="4000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Zapojení reostatu</a:t>
            </a:r>
            <a:endParaRPr lang="cs-CZ" b="1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828" t="52545" b="13219"/>
          <a:stretch>
            <a:fillRect/>
          </a:stretch>
        </p:blipFill>
        <p:spPr>
          <a:xfrm>
            <a:off x="785786" y="1428736"/>
            <a:ext cx="7929618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Reostat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na válci z izolantu je navinut odporový drát, jehož konce jsou spojeny dvěma svorkami (A), (B)</a:t>
            </a:r>
          </a:p>
          <a:p>
            <a:r>
              <a:rPr lang="cs-CZ" dirty="0" smtClean="0">
                <a:latin typeface="+mj-lt"/>
              </a:rPr>
              <a:t>reostat má i třetí svorku (C), která je spojená s jezdcem</a:t>
            </a:r>
          </a:p>
          <a:p>
            <a:r>
              <a:rPr lang="cs-CZ" b="1" dirty="0" smtClean="0">
                <a:latin typeface="+mj-lt"/>
              </a:rPr>
              <a:t>posunováním jezdce reostatu se mění odpor mezi krajní svorkou reostatu a jezdcem</a:t>
            </a:r>
          </a:p>
          <a:p>
            <a:endParaRPr lang="cs-CZ" dirty="0" smtClean="0">
              <a:latin typeface="+mj-lt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Užití reostatu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latin typeface="+mj-lt"/>
              </a:rPr>
              <a:t>ke změně proudu v obvodu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+mj-lt"/>
              </a:rPr>
              <a:t>reostat jako dělič napětí</a:t>
            </a:r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/>
          <a:srcRect l="13321" t="91671" r="22028"/>
          <a:stretch>
            <a:fillRect/>
          </a:stretch>
        </p:blipFill>
        <p:spPr>
          <a:xfrm>
            <a:off x="642910" y="3214686"/>
            <a:ext cx="7858180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Změna proudu v obvodu</a:t>
            </a:r>
            <a:endParaRPr lang="cs-CZ" b="1" u="sng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/>
          <a:srcRect l="14838" t="37250" r="8218" b="37101"/>
          <a:stretch>
            <a:fillRect/>
          </a:stretch>
        </p:blipFill>
        <p:spPr>
          <a:xfrm rot="10800000">
            <a:off x="571472" y="1571612"/>
            <a:ext cx="8001056" cy="4643470"/>
          </a:xfrm>
          <a:prstGeom prst="rect">
            <a:avLst/>
          </a:prstGeom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Změna proudu v obvodu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+mj-lt"/>
              </a:rPr>
              <a:t>Posouváním jezdce doprava:</a:t>
            </a:r>
          </a:p>
          <a:p>
            <a:r>
              <a:rPr lang="cs-CZ" dirty="0" smtClean="0">
                <a:latin typeface="+mj-lt"/>
              </a:rPr>
              <a:t>se zvětšuje délka drátu cívky zařazeného do obvodu</a:t>
            </a:r>
          </a:p>
          <a:p>
            <a:r>
              <a:rPr lang="cs-CZ" b="1" dirty="0" smtClean="0">
                <a:latin typeface="+mj-lt"/>
              </a:rPr>
              <a:t>se zvětšuje elektrický odpor</a:t>
            </a:r>
          </a:p>
          <a:p>
            <a:r>
              <a:rPr lang="cs-CZ" b="1" dirty="0" smtClean="0">
                <a:latin typeface="+mj-lt"/>
              </a:rPr>
              <a:t>se zmenšuje elektrický proud</a:t>
            </a:r>
          </a:p>
          <a:p>
            <a:r>
              <a:rPr lang="cs-CZ" dirty="0" smtClean="0">
                <a:latin typeface="+mj-lt"/>
              </a:rPr>
              <a:t>největší proud prochází obvodem, když je jezdec těsně u svorky (A)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Při posouvání jezdce doleva nastává jev opačný</a:t>
            </a:r>
          </a:p>
          <a:p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Reostat jako dělič napětí</a:t>
            </a:r>
            <a:endParaRPr lang="cs-CZ" b="1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13464" r="11234" b="68818"/>
          <a:stretch>
            <a:fillRect/>
          </a:stretch>
        </p:blipFill>
        <p:spPr>
          <a:xfrm rot="10800000">
            <a:off x="642910" y="1500171"/>
            <a:ext cx="8143932" cy="5000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Reostat jako dělič napětí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Posouváním jezdce doprava</a:t>
            </a:r>
            <a:r>
              <a:rPr lang="cs-CZ" dirty="0" smtClean="0">
                <a:latin typeface="+mj-lt"/>
              </a:rPr>
              <a:t>:</a:t>
            </a:r>
          </a:p>
          <a:p>
            <a:r>
              <a:rPr lang="cs-CZ" dirty="0" smtClean="0">
                <a:latin typeface="+mj-lt"/>
              </a:rPr>
              <a:t>se zvětšuje počet závitů rezistoru</a:t>
            </a:r>
          </a:p>
          <a:p>
            <a:r>
              <a:rPr lang="cs-CZ" b="1" dirty="0" smtClean="0">
                <a:latin typeface="+mj-lt"/>
              </a:rPr>
              <a:t>se zvětšuje elektrický odpor</a:t>
            </a:r>
          </a:p>
          <a:p>
            <a:r>
              <a:rPr lang="cs-CZ" b="1" dirty="0" smtClean="0">
                <a:latin typeface="+mj-lt"/>
              </a:rPr>
              <a:t>se zvětšuje i napětí</a:t>
            </a:r>
          </a:p>
          <a:p>
            <a:r>
              <a:rPr lang="cs-CZ" dirty="0" smtClean="0">
                <a:latin typeface="+mj-lt"/>
              </a:rPr>
              <a:t>největší napětí  prochází, jestliže je jezdec u svorky (B)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Při posunutí jezdce doleva nastává jev opačný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Dělič napětí (potenciometr)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napětí mezi body (A) </a:t>
            </a:r>
            <a:r>
              <a:rPr lang="cs-CZ" dirty="0" err="1" smtClean="0">
                <a:latin typeface="+mj-lt"/>
              </a:rPr>
              <a:t>a</a:t>
            </a:r>
            <a:r>
              <a:rPr lang="cs-CZ" dirty="0" smtClean="0">
                <a:latin typeface="+mj-lt"/>
              </a:rPr>
              <a:t> (C) se zmenšuje</a:t>
            </a:r>
          </a:p>
          <a:p>
            <a:r>
              <a:rPr lang="cs-CZ" dirty="0" smtClean="0">
                <a:latin typeface="+mj-lt"/>
              </a:rPr>
              <a:t>v každé poloze jezdce (C) se oddělí z celkového napětí mezi body (A) </a:t>
            </a:r>
            <a:r>
              <a:rPr lang="cs-CZ" dirty="0" err="1" smtClean="0">
                <a:latin typeface="+mj-lt"/>
              </a:rPr>
              <a:t>a</a:t>
            </a:r>
            <a:r>
              <a:rPr lang="cs-CZ" dirty="0" smtClean="0">
                <a:latin typeface="+mj-lt"/>
              </a:rPr>
              <a:t> (B) určitá část</a:t>
            </a:r>
          </a:p>
          <a:p>
            <a:r>
              <a:rPr lang="cs-CZ" dirty="0" smtClean="0">
                <a:latin typeface="+mj-lt"/>
              </a:rPr>
              <a:t>proto se toto použití nazývá </a:t>
            </a:r>
            <a:r>
              <a:rPr lang="cs-CZ" b="1" dirty="0" smtClean="0">
                <a:latin typeface="+mj-lt"/>
              </a:rPr>
              <a:t>dělič napětí</a:t>
            </a:r>
            <a:endParaRPr lang="cs-CZ" b="1" dirty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Použití potenciometru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42928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nastavování hlasitosti u přehrávače</a:t>
            </a:r>
          </a:p>
          <a:p>
            <a:r>
              <a:rPr lang="cs-CZ" dirty="0" smtClean="0">
                <a:latin typeface="+mj-lt"/>
              </a:rPr>
              <a:t>nastavování jasu u monitoru počítače</a:t>
            </a:r>
          </a:p>
          <a:p>
            <a:r>
              <a:rPr lang="cs-CZ" dirty="0" smtClean="0">
                <a:latin typeface="+mj-lt"/>
              </a:rPr>
              <a:t>nastavování rychlosti otáčení motorů v hračkách</a:t>
            </a:r>
          </a:p>
          <a:p>
            <a:r>
              <a:rPr lang="cs-CZ" dirty="0" smtClean="0">
                <a:latin typeface="+mj-lt"/>
              </a:rPr>
              <a:t>ovládače na autodráze – zmenšování, zvětšování rychlosti</a:t>
            </a:r>
          </a:p>
          <a:p>
            <a:r>
              <a:rPr lang="cs-CZ" dirty="0" smtClean="0">
                <a:latin typeface="+mj-lt"/>
              </a:rPr>
              <a:t>svářečky – zvyšování, snižování proudu</a:t>
            </a:r>
          </a:p>
          <a:p>
            <a:r>
              <a:rPr lang="cs-CZ" dirty="0" smtClean="0">
                <a:latin typeface="+mj-lt"/>
              </a:rPr>
              <a:t>osvětlení – vypínače s nastavitelným jasem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Potenciometry</a:t>
            </a:r>
            <a:endParaRPr lang="cs-CZ" b="1" u="sng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/>
          <a:srcRect l="3504" t="21944" r="32552" b="57965"/>
          <a:stretch>
            <a:fillRect/>
          </a:stretch>
        </p:blipFill>
        <p:spPr>
          <a:xfrm>
            <a:off x="142844" y="1428736"/>
            <a:ext cx="8858312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5"/>
          <p:cNvPicPr>
            <a:picLocks noGrp="1"/>
          </p:cNvPicPr>
          <p:nvPr>
            <p:ph idx="1"/>
          </p:nvPr>
        </p:nvPicPr>
        <p:blipFill>
          <a:blip r:embed="rId2"/>
          <a:srcRect l="2937" t="42733" r="11905" b="419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Reostat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je rezistor, jehož odpor lze měnit</a:t>
            </a:r>
          </a:p>
          <a:p>
            <a:pPr>
              <a:buFontTx/>
              <a:buNone/>
            </a:pPr>
            <a:r>
              <a:rPr lang="cs-CZ" b="1" u="sng" dirty="0">
                <a:latin typeface="+mj-lt"/>
              </a:rPr>
              <a:t>Značka:</a:t>
            </a:r>
          </a:p>
          <a:p>
            <a:pPr>
              <a:buFontTx/>
              <a:buNone/>
            </a:pPr>
            <a:endParaRPr lang="cs-CZ" b="1" u="sng" dirty="0">
              <a:latin typeface="+mj-lt"/>
            </a:endParaRPr>
          </a:p>
          <a:p>
            <a:pPr>
              <a:buFontTx/>
              <a:buNone/>
            </a:pPr>
            <a:r>
              <a:rPr lang="cs-CZ" b="1" u="sng" dirty="0">
                <a:latin typeface="+mj-lt"/>
              </a:rPr>
              <a:t>Užití:</a:t>
            </a:r>
          </a:p>
          <a:p>
            <a:pPr>
              <a:buFontTx/>
              <a:buNone/>
            </a:pPr>
            <a:r>
              <a:rPr lang="cs-CZ" dirty="0">
                <a:latin typeface="+mj-lt"/>
              </a:rPr>
              <a:t>	1. změna proudu v obvodu</a:t>
            </a:r>
          </a:p>
          <a:p>
            <a:pPr>
              <a:buFontTx/>
              <a:buNone/>
            </a:pPr>
            <a:r>
              <a:rPr lang="cs-CZ" dirty="0">
                <a:latin typeface="+mj-lt"/>
              </a:rPr>
              <a:t>	2. dělič napětí (potenciometr)</a:t>
            </a:r>
          </a:p>
        </p:txBody>
      </p:sp>
      <p:pic>
        <p:nvPicPr>
          <p:cNvPr id="21508" name="Picture 4" descr="SKENOVAT002"/>
          <p:cNvPicPr>
            <a:picLocks noChangeAspect="1" noChangeArrowheads="1"/>
          </p:cNvPicPr>
          <p:nvPr/>
        </p:nvPicPr>
        <p:blipFill>
          <a:blip r:embed="rId2"/>
          <a:srcRect l="5652" t="17497" r="19778"/>
          <a:stretch>
            <a:fillRect/>
          </a:stretch>
        </p:blipFill>
        <p:spPr bwMode="auto">
          <a:xfrm rot="-120000">
            <a:off x="2886075" y="2270125"/>
            <a:ext cx="2406650" cy="171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j-lt"/>
              </a:rPr>
              <a:t>Fyzika 8, R. Kolářová, J. </a:t>
            </a:r>
            <a:r>
              <a:rPr lang="cs-CZ" sz="2400" dirty="0" err="1" smtClean="0">
                <a:latin typeface="+mj-lt"/>
              </a:rPr>
              <a:t>Bohuněk</a:t>
            </a:r>
            <a:r>
              <a:rPr lang="cs-CZ" sz="2400" dirty="0" smtClean="0">
                <a:latin typeface="+mj-lt"/>
              </a:rPr>
              <a:t>, nakladatelství </a:t>
            </a:r>
            <a:r>
              <a:rPr lang="cs-CZ" sz="2400" dirty="0" err="1" smtClean="0">
                <a:latin typeface="+mj-lt"/>
              </a:rPr>
              <a:t>Prometheus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Naskenované obrázky str. 154 - 156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Fyzika 8, K. </a:t>
            </a:r>
            <a:r>
              <a:rPr lang="cs-CZ" sz="2400" dirty="0" err="1" smtClean="0">
                <a:latin typeface="+mj-lt"/>
              </a:rPr>
              <a:t>Rauner</a:t>
            </a:r>
            <a:r>
              <a:rPr lang="cs-CZ" sz="2400" dirty="0" smtClean="0">
                <a:latin typeface="+mj-lt"/>
              </a:rPr>
              <a:t>, J. Petřík, J. </a:t>
            </a:r>
            <a:r>
              <a:rPr lang="cs-CZ" sz="2400" dirty="0" err="1" smtClean="0">
                <a:latin typeface="+mj-lt"/>
              </a:rPr>
              <a:t>Prokšová</a:t>
            </a:r>
            <a:r>
              <a:rPr lang="cs-CZ" sz="2400" dirty="0" smtClean="0">
                <a:latin typeface="+mj-lt"/>
              </a:rPr>
              <a:t>, M. </a:t>
            </a:r>
            <a:r>
              <a:rPr lang="cs-CZ" sz="2400" dirty="0" err="1" smtClean="0">
                <a:latin typeface="+mj-lt"/>
              </a:rPr>
              <a:t>Randa</a:t>
            </a:r>
            <a:r>
              <a:rPr lang="cs-CZ" sz="2400" dirty="0" smtClean="0">
                <a:latin typeface="+mj-lt"/>
              </a:rPr>
              <a:t>, nakladatelství </a:t>
            </a:r>
            <a:r>
              <a:rPr lang="cs-CZ" sz="2400" dirty="0" err="1" smtClean="0">
                <a:latin typeface="+mj-lt"/>
              </a:rPr>
              <a:t>Fraus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Naskenované obrázky str. 107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372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Reostat</vt:lpstr>
      <vt:lpstr>Reostat</vt:lpstr>
      <vt:lpstr>Zapojení reostatu</vt:lpstr>
      <vt:lpstr>Reostat</vt:lpstr>
      <vt:lpstr>Užití reostatu</vt:lpstr>
      <vt:lpstr>Změna proudu v obvodu</vt:lpstr>
      <vt:lpstr>Změna proudu v obvodu</vt:lpstr>
      <vt:lpstr>Reostat jako dělič napětí</vt:lpstr>
      <vt:lpstr>Reostat jako dělič napětí</vt:lpstr>
      <vt:lpstr>Dělič napětí (potenciometr)</vt:lpstr>
      <vt:lpstr>Použití potenciometru</vt:lpstr>
      <vt:lpstr>Potenciometry</vt:lpstr>
      <vt:lpstr>Snímek 15</vt:lpstr>
      <vt:lpstr>Reostat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Reostat</dc:title>
  <dc:subject>Fyzika 8</dc:subject>
  <dc:creator>Přibíková</dc:creator>
  <cp:lastModifiedBy>Aleš</cp:lastModifiedBy>
  <cp:revision>11</cp:revision>
  <dcterms:created xsi:type="dcterms:W3CDTF">2011-06-16T14:57:52Z</dcterms:created>
  <dcterms:modified xsi:type="dcterms:W3CDTF">2013-02-02T14:43:50Z</dcterms:modified>
</cp:coreProperties>
</file>