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B89A1-A0BA-4787-B500-D15967B888E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CA1DE3-C20D-48C5-B254-4FE74F215E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813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8CB5C0-3225-4DBA-A820-11210C20F6B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8CB5C0-3225-4DBA-A820-11210C20F6B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C85E7-432D-4675-8173-1A8285F6490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2BF8A-4AA4-4146-B3D3-066CFE2C2C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tskestranky.cz/clanek/601-basnicka_kdo_ma_vic_vitaminu.ht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6.jpeg"/><Relationship Id="rId7" Type="http://schemas.openxmlformats.org/officeDocument/2006/relationships/image" Target="../media/image7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8.jpeg"/><Relationship Id="rId4" Type="http://schemas.openxmlformats.org/officeDocument/2006/relationships/image" Target="../media/image8.jpeg"/><Relationship Id="rId9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8.jpeg"/><Relationship Id="rId7" Type="http://schemas.openxmlformats.org/officeDocument/2006/relationships/image" Target="../media/image2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slide" Target="slide15.xml"/><Relationship Id="rId4" Type="http://schemas.openxmlformats.org/officeDocument/2006/relationships/image" Target="../media/image16.jpeg"/><Relationship Id="rId9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2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ZDRAVÁ VÝŽIVA – OVOCE, ZELENINA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VY_32_INOVACE_5A_06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2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Sada 1</a:t>
            </a:r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0457067"/>
              </p:ext>
            </p:extLst>
          </p:nvPr>
        </p:nvGraphicFramePr>
        <p:xfrm>
          <a:off x="539750" y="1052513"/>
          <a:ext cx="8280920" cy="499992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Tento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učební materiál slouží k opakování učiva o zdravé výživě. Žáci si zopakují složení zdravé stravy, ovoce a zeleniny. Naučí se básničku. Správně pojmenují ovoce a zeleninu, kterou vidí na obrázku. Přetahováním roztřídí ovoce a zeleninu. Jablka a hrušky spočítají, správný výsledek zapíší do rámečku. Další úkol je interaktivní – žáci vybírají, co je zdrojem vitamínů. Správný obrázek se po kliknutí zvětší. Odpovídají na otázky pomocí obrázků. V dalším úkolu spojují čísla 1 – 17. V tomto úkolu pracují pomocí rukopisných poznámek (inovace Microsoft 2010).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18648" y="0"/>
            <a:ext cx="2225352" cy="22253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ZDRAVÁ VÝŽIVA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9685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dirty="0" smtClean="0"/>
              <a:t>Zdravá výživa je taková, která prospívá našemu</a:t>
            </a:r>
          </a:p>
          <a:p>
            <a:pPr>
              <a:buNone/>
            </a:pPr>
            <a:r>
              <a:rPr lang="cs-CZ" sz="3500" dirty="0" smtClean="0"/>
              <a:t>zdraví, je pestrá a dodává našemu tělu vše, co</a:t>
            </a:r>
          </a:p>
          <a:p>
            <a:pPr>
              <a:buNone/>
            </a:pPr>
            <a:r>
              <a:rPr lang="cs-CZ" sz="3500" dirty="0" smtClean="0"/>
              <a:t>potřebuje.</a:t>
            </a:r>
          </a:p>
          <a:p>
            <a:pPr>
              <a:buNone/>
            </a:pPr>
            <a:r>
              <a:rPr lang="cs-CZ" sz="3500" dirty="0" smtClean="0"/>
              <a:t>Potraviny můžeme rozlišovat na zdravé, méně</a:t>
            </a:r>
          </a:p>
          <a:p>
            <a:pPr>
              <a:buNone/>
            </a:pPr>
            <a:r>
              <a:rPr lang="cs-CZ" sz="3500" dirty="0" smtClean="0"/>
              <a:t>zdravé a nezdravé.</a:t>
            </a:r>
          </a:p>
          <a:p>
            <a:pPr>
              <a:buNone/>
            </a:pPr>
            <a:r>
              <a:rPr lang="cs-CZ" sz="3500" b="1" dirty="0" smtClean="0"/>
              <a:t>Potravinové skupiny tvoří: </a:t>
            </a:r>
            <a:r>
              <a:rPr lang="cs-CZ" sz="3500" dirty="0" smtClean="0"/>
              <a:t>obiloviny, ovoce a</a:t>
            </a:r>
          </a:p>
          <a:p>
            <a:pPr>
              <a:buNone/>
            </a:pPr>
            <a:r>
              <a:rPr lang="cs-CZ" sz="3500" dirty="0" smtClean="0"/>
              <a:t>zelenina, mléko a mléčné výrobky,</a:t>
            </a:r>
            <a:r>
              <a:rPr lang="pl-PL" sz="3500" dirty="0" smtClean="0"/>
              <a:t> maso, ryby,</a:t>
            </a:r>
          </a:p>
          <a:p>
            <a:pPr>
              <a:buNone/>
            </a:pPr>
            <a:r>
              <a:rPr lang="pl-PL" sz="3500" dirty="0" smtClean="0"/>
              <a:t>luštěniny, vejce </a:t>
            </a:r>
            <a:r>
              <a:rPr lang="cs-CZ" sz="3500" dirty="0" smtClean="0"/>
              <a:t>a tuky.</a:t>
            </a:r>
          </a:p>
          <a:p>
            <a:pPr>
              <a:buNone/>
            </a:pPr>
            <a:r>
              <a:rPr lang="cs-CZ" sz="3500" dirty="0" smtClean="0"/>
              <a:t>Ovoce a zelenina jsou nejdůležitější součástí zdravé</a:t>
            </a:r>
          </a:p>
          <a:p>
            <a:pPr>
              <a:buNone/>
            </a:pPr>
            <a:r>
              <a:rPr lang="cs-CZ" sz="3500" dirty="0" smtClean="0"/>
              <a:t>výživy.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 descr="domácnost,hrušky,jablka,koše,koše na ovoce,ovoce,pomeran&amp;ccaron;e,potrav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977680"/>
            <a:ext cx="2880320" cy="288032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68000">
                <a:srgbClr val="FFF200">
                  <a:alpha val="10000"/>
                </a:srgb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/>
              <a:t>OVOCE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712968" cy="4680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Ovoce</a:t>
            </a:r>
            <a:r>
              <a:rPr lang="cs-CZ" dirty="0" smtClean="0"/>
              <a:t> obsahuje mnoho vitamínů a vlákniny.</a:t>
            </a:r>
          </a:p>
          <a:p>
            <a:pPr>
              <a:buNone/>
            </a:pPr>
            <a:r>
              <a:rPr lang="cs-CZ" dirty="0" smtClean="0"/>
              <a:t>Velmi důležitý je vitamín C, betakaroten</a:t>
            </a:r>
          </a:p>
          <a:p>
            <a:pPr>
              <a:buNone/>
            </a:pPr>
            <a:r>
              <a:rPr lang="cs-CZ" dirty="0" smtClean="0"/>
              <a:t>(provitamín A) </a:t>
            </a:r>
            <a:r>
              <a:rPr lang="cs-CZ" dirty="0" err="1" smtClean="0"/>
              <a:t>a</a:t>
            </a:r>
            <a:r>
              <a:rPr lang="cs-CZ" dirty="0" smtClean="0"/>
              <a:t> vitamíny skupiny B.</a:t>
            </a:r>
          </a:p>
          <a:p>
            <a:pPr>
              <a:buNone/>
            </a:pPr>
            <a:r>
              <a:rPr lang="cs-CZ" dirty="0" smtClean="0"/>
              <a:t>V ovoci je celá řada ochranných látek, které děti</a:t>
            </a:r>
          </a:p>
          <a:p>
            <a:pPr>
              <a:buNone/>
            </a:pPr>
            <a:r>
              <a:rPr lang="cs-CZ" dirty="0" smtClean="0"/>
              <a:t>potřebují pro správný vývoj.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698" name="Picture 2" descr="základní druhy potravin,brokolice,mrkve,cherry raj&amp;ccaron;ata,jídlo,druhy potravin,&amp;ccaron;ty&amp;rcaron;i základní druhy potravin,ovoce,zdraví,zdravé,plodiny,raj&amp;ccaron;ata,zelen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481736"/>
            <a:ext cx="2376264" cy="2376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71000">
                <a:srgbClr val="DDEBCF">
                  <a:alpha val="34000"/>
                </a:srgbClr>
              </a:gs>
              <a:gs pos="50000">
                <a:srgbClr val="9CB86E"/>
              </a:gs>
              <a:gs pos="100000">
                <a:srgbClr val="156B13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b="1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Zelenina</a:t>
            </a:r>
            <a:r>
              <a:rPr lang="cs-CZ" dirty="0" smtClean="0"/>
              <a:t> obsahuje mnoho minerálů a vitamínů.</a:t>
            </a:r>
          </a:p>
          <a:p>
            <a:pPr>
              <a:buNone/>
            </a:pPr>
            <a:r>
              <a:rPr lang="cs-CZ" dirty="0" smtClean="0"/>
              <a:t>Měla by tvořit velkou část našeho jídelníčku.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Zeleninu můžeme jíst </a:t>
            </a:r>
            <a:r>
              <a:rPr lang="cs-CZ" b="1" i="1" dirty="0" smtClean="0"/>
              <a:t>syrovou</a:t>
            </a:r>
            <a:r>
              <a:rPr lang="cs-CZ" dirty="0" smtClean="0"/>
              <a:t> – např. saláty,</a:t>
            </a:r>
          </a:p>
          <a:p>
            <a:pPr>
              <a:buNone/>
            </a:pPr>
            <a:r>
              <a:rPr lang="cs-CZ" dirty="0" smtClean="0"/>
              <a:t>zeleninovou šťávu nebo také </a:t>
            </a:r>
            <a:r>
              <a:rPr lang="cs-CZ" b="1" i="1" dirty="0" smtClean="0"/>
              <a:t>tepelně upravenou</a:t>
            </a:r>
          </a:p>
          <a:p>
            <a:pPr>
              <a:buFontTx/>
              <a:buChar char="-"/>
            </a:pPr>
            <a:r>
              <a:rPr lang="cs-CZ" dirty="0" smtClean="0"/>
              <a:t>např. polévky, zapečená zelenina, zeleninové</a:t>
            </a:r>
          </a:p>
          <a:p>
            <a:pPr>
              <a:buNone/>
            </a:pPr>
            <a:r>
              <a:rPr lang="cs-CZ" dirty="0" smtClean="0"/>
              <a:t>pomazánky.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ibule,fantazie,jídla,karikatury,produkt,zelen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132856"/>
            <a:ext cx="4248472" cy="424847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>
                <a:hlinkClick r:id="rId3"/>
              </a:rPr>
              <a:t>Básnička</a:t>
            </a:r>
            <a:endParaRPr lang="cs-CZ" sz="48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3600" dirty="0" smtClean="0"/>
              <a:t>Povídalo rajče vínu,</a:t>
            </a:r>
          </a:p>
          <a:p>
            <a:pPr>
              <a:buNone/>
            </a:pPr>
            <a:r>
              <a:rPr lang="cs-CZ" sz="3600" dirty="0" smtClean="0"/>
              <a:t>kdo z nich má víc vitamínů.</a:t>
            </a:r>
          </a:p>
          <a:p>
            <a:pPr>
              <a:buNone/>
            </a:pPr>
            <a:r>
              <a:rPr lang="cs-CZ" sz="3600" dirty="0" smtClean="0"/>
              <a:t>Cibule se smála jen,</a:t>
            </a:r>
          </a:p>
          <a:p>
            <a:pPr>
              <a:buNone/>
            </a:pPr>
            <a:r>
              <a:rPr lang="cs-CZ" sz="3600" dirty="0" smtClean="0"/>
              <a:t>v soutěži je vítězem.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8" name="Picture 1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429000"/>
            <a:ext cx="1540768" cy="1540768"/>
          </a:xfrm>
          <a:prstGeom prst="rect">
            <a:avLst/>
          </a:prstGeom>
          <a:noFill/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ZDROJ VITAMÍNŮ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059832" y="2852936"/>
            <a:ext cx="3024336" cy="86409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OVOCE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&amp;Ccaron;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6672"/>
            <a:ext cx="1828800" cy="1828800"/>
          </a:xfrm>
          <a:prstGeom prst="rect">
            <a:avLst/>
          </a:prstGeom>
          <a:noFill/>
        </p:spPr>
      </p:pic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276872"/>
            <a:ext cx="1828800" cy="1828800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4077072"/>
            <a:ext cx="1828800" cy="1828800"/>
          </a:xfrm>
          <a:prstGeom prst="rect">
            <a:avLst/>
          </a:prstGeom>
          <a:noFill/>
        </p:spPr>
      </p:pic>
      <p:pic>
        <p:nvPicPr>
          <p:cNvPr id="4106" name="Picture 10" descr="T&amp;rcaron;ešn&amp;ecaron; se stopkou a liste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1052736"/>
            <a:ext cx="1512168" cy="1512168"/>
          </a:xfrm>
          <a:prstGeom prst="rect">
            <a:avLst/>
          </a:prstGeom>
          <a:noFill/>
        </p:spPr>
      </p:pic>
      <p:pic>
        <p:nvPicPr>
          <p:cNvPr id="4110" name="Picture 14" descr="Pomeran&amp;ccaron;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653136"/>
            <a:ext cx="1828800" cy="1828800"/>
          </a:xfrm>
          <a:prstGeom prst="rect">
            <a:avLst/>
          </a:prstGeom>
          <a:noFill/>
        </p:spPr>
      </p:pic>
      <p:pic>
        <p:nvPicPr>
          <p:cNvPr id="4112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548680"/>
            <a:ext cx="1368152" cy="1368152"/>
          </a:xfrm>
          <a:prstGeom prst="rect">
            <a:avLst/>
          </a:prstGeom>
          <a:noFill/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8" y="5949280"/>
            <a:ext cx="7272808" cy="764704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Poznáte toto</a:t>
            </a:r>
            <a:r>
              <a:rPr kumimoji="0" lang="pl-PL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ovoce</a:t>
            </a:r>
            <a:r>
              <a:rPr kumimoji="0" lang="pl-PL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400" b="1" dirty="0" smtClean="0"/>
              <a:t>Nahlas p</a:t>
            </a:r>
            <a:r>
              <a:rPr kumimoji="0" lang="pl-PL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ojmenujte</a:t>
            </a:r>
            <a:r>
              <a:rPr kumimoji="0" lang="pl-PL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ovoce, které vidíte na obrázcích.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ZDROJ VITAMÍNŮ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059832" y="2852936"/>
            <a:ext cx="3024336" cy="864096"/>
          </a:xfrm>
          <a:prstGeom prst="rect">
            <a:avLst/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ZELENINA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5877272"/>
            <a:ext cx="7272808" cy="764704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Poznáte tuto zeleninu?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400" b="1" dirty="0" smtClean="0"/>
              <a:t>Nahlas p</a:t>
            </a:r>
            <a:r>
              <a:rPr kumimoji="0" lang="pl-PL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ojmenujte</a:t>
            </a:r>
            <a:r>
              <a:rPr kumimoji="0" lang="pl-PL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zeleninu, kterou vidíte na obrázcích.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Mrke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76672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132856"/>
            <a:ext cx="1828800" cy="1828800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56992"/>
            <a:ext cx="1828800" cy="1828800"/>
          </a:xfrm>
          <a:prstGeom prst="rect">
            <a:avLst/>
          </a:prstGeom>
          <a:noFill/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4149080"/>
            <a:ext cx="1828800" cy="1828800"/>
          </a:xfrm>
          <a:prstGeom prst="rect">
            <a:avLst/>
          </a:prstGeom>
          <a:noFill/>
        </p:spPr>
      </p:pic>
      <p:pic>
        <p:nvPicPr>
          <p:cNvPr id="2062" name="Picture 14" descr="&amp;Ccaron;ervená a zelená paprik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908720"/>
            <a:ext cx="1828800" cy="1828800"/>
          </a:xfrm>
          <a:prstGeom prst="rect">
            <a:avLst/>
          </a:prstGeom>
          <a:noFill/>
        </p:spPr>
      </p:pic>
      <p:pic>
        <p:nvPicPr>
          <p:cNvPr id="2064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429309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436096" y="764704"/>
            <a:ext cx="3024336" cy="864096"/>
          </a:xfrm>
          <a:prstGeom prst="rect">
            <a:avLst/>
          </a:prstGeom>
          <a:solidFill>
            <a:srgbClr val="66FF66"/>
          </a:solidFill>
          <a:ln>
            <a:solidFill>
              <a:srgbClr val="00B05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ZELENINA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619672" y="188640"/>
            <a:ext cx="5976664" cy="36004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Rozdělte obrázky</a:t>
            </a:r>
            <a:r>
              <a:rPr kumimoji="0" lang="pl-PL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ovoce a zeleninu.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552" y="764704"/>
            <a:ext cx="3024336" cy="86409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OVOCE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4499992" y="764704"/>
            <a:ext cx="0" cy="3384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9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049688"/>
            <a:ext cx="1547664" cy="1547664"/>
          </a:xfrm>
          <a:prstGeom prst="rect">
            <a:avLst/>
          </a:prstGeom>
          <a:noFill/>
        </p:spPr>
      </p:pic>
      <p:pic>
        <p:nvPicPr>
          <p:cNvPr id="10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1765" t="11765" b="11765"/>
          <a:stretch>
            <a:fillRect/>
          </a:stretch>
        </p:blipFill>
        <p:spPr bwMode="auto">
          <a:xfrm>
            <a:off x="2987824" y="4653136"/>
            <a:ext cx="1296144" cy="1123325"/>
          </a:xfrm>
          <a:prstGeom prst="rect">
            <a:avLst/>
          </a:prstGeom>
          <a:noFill/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517232"/>
            <a:ext cx="1152128" cy="1152128"/>
          </a:xfrm>
          <a:prstGeom prst="rect">
            <a:avLst/>
          </a:prstGeom>
          <a:noFill/>
        </p:spPr>
      </p:pic>
      <p:pic>
        <p:nvPicPr>
          <p:cNvPr id="13" name="Picture 14" descr="&amp;Ccaron;ervená a zelená papri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5533256"/>
            <a:ext cx="1324744" cy="1324744"/>
          </a:xfrm>
          <a:prstGeom prst="rect">
            <a:avLst/>
          </a:prstGeom>
          <a:noFill/>
        </p:spPr>
      </p:pic>
      <p:pic>
        <p:nvPicPr>
          <p:cNvPr id="14" name="Picture 1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797152"/>
            <a:ext cx="1152128" cy="1152128"/>
          </a:xfrm>
          <a:prstGeom prst="rect">
            <a:avLst/>
          </a:prstGeom>
          <a:noFill/>
        </p:spPr>
      </p:pic>
      <p:pic>
        <p:nvPicPr>
          <p:cNvPr id="15" name="Picture 2" descr="&amp;Ccaron;ervené jablk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229200"/>
            <a:ext cx="1296144" cy="1296144"/>
          </a:xfrm>
          <a:prstGeom prst="rect">
            <a:avLst/>
          </a:prstGeom>
          <a:noFill/>
        </p:spPr>
      </p:pic>
      <p:pic>
        <p:nvPicPr>
          <p:cNvPr id="16" name="Picture 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 t="18750" b="25000"/>
          <a:stretch>
            <a:fillRect/>
          </a:stretch>
        </p:blipFill>
        <p:spPr bwMode="auto">
          <a:xfrm>
            <a:off x="971600" y="4725144"/>
            <a:ext cx="1536170" cy="864096"/>
          </a:xfrm>
          <a:prstGeom prst="rect">
            <a:avLst/>
          </a:prstGeom>
          <a:noFill/>
        </p:spPr>
      </p:pic>
      <p:pic>
        <p:nvPicPr>
          <p:cNvPr id="19" name="Picture 12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 t="9347" b="6530"/>
          <a:stretch>
            <a:fillRect/>
          </a:stretch>
        </p:blipFill>
        <p:spPr bwMode="auto">
          <a:xfrm>
            <a:off x="1763688" y="5589240"/>
            <a:ext cx="1283973" cy="1080120"/>
          </a:xfrm>
          <a:prstGeom prst="rect">
            <a:avLst/>
          </a:prstGeom>
          <a:noFill/>
        </p:spPr>
      </p:pic>
      <p:sp>
        <p:nvSpPr>
          <p:cNvPr id="17" name="Šipka doprava 16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87624" y="260648"/>
            <a:ext cx="7956376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000" b="1" dirty="0" smtClean="0"/>
              <a:t>Spočítejte kolik je jablek a kolik je hrušek. Výsledek zapište do rámečku.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1828800" cy="1828800"/>
          </a:xfrm>
          <a:prstGeom prst="rect">
            <a:avLst/>
          </a:prstGeom>
          <a:noFill/>
        </p:spPr>
      </p:pic>
      <p:pic>
        <p:nvPicPr>
          <p:cNvPr id="8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284984"/>
            <a:ext cx="1828800" cy="1828800"/>
          </a:xfrm>
          <a:prstGeom prst="rect">
            <a:avLst/>
          </a:prstGeom>
          <a:noFill/>
        </p:spPr>
      </p:pic>
      <p:pic>
        <p:nvPicPr>
          <p:cNvPr id="9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564904"/>
            <a:ext cx="1828800" cy="1828800"/>
          </a:xfrm>
          <a:prstGeom prst="rect">
            <a:avLst/>
          </a:prstGeom>
          <a:noFill/>
        </p:spPr>
      </p:pic>
      <p:pic>
        <p:nvPicPr>
          <p:cNvPr id="10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052736"/>
            <a:ext cx="1828800" cy="1828800"/>
          </a:xfrm>
          <a:prstGeom prst="rect">
            <a:avLst/>
          </a:prstGeom>
          <a:noFill/>
        </p:spPr>
      </p:pic>
      <p:grpSp>
        <p:nvGrpSpPr>
          <p:cNvPr id="2" name="Skupina 13"/>
          <p:cNvGrpSpPr/>
          <p:nvPr/>
        </p:nvGrpSpPr>
        <p:grpSpPr>
          <a:xfrm>
            <a:off x="683568" y="5517232"/>
            <a:ext cx="2880320" cy="936104"/>
            <a:chOff x="683568" y="5517232"/>
            <a:chExt cx="2880320" cy="936104"/>
          </a:xfrm>
        </p:grpSpPr>
        <p:sp>
          <p:nvSpPr>
            <p:cNvPr id="11" name="Obdélník 10"/>
            <p:cNvSpPr/>
            <p:nvPr/>
          </p:nvSpPr>
          <p:spPr>
            <a:xfrm>
              <a:off x="683568" y="5517232"/>
              <a:ext cx="1440160" cy="9361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23728" y="5517232"/>
              <a:ext cx="1440160" cy="9361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Picture 2" descr="&amp;Ccaron;ervené jablko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043608" y="5589240"/>
              <a:ext cx="792088" cy="792088"/>
            </a:xfrm>
            <a:prstGeom prst="rect">
              <a:avLst/>
            </a:prstGeom>
            <a:noFill/>
          </p:spPr>
        </p:pic>
      </p:grpSp>
      <p:pic>
        <p:nvPicPr>
          <p:cNvPr id="19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908720"/>
            <a:ext cx="1828800" cy="1828800"/>
          </a:xfrm>
          <a:prstGeom prst="rect">
            <a:avLst/>
          </a:prstGeom>
          <a:noFill/>
        </p:spPr>
      </p:pic>
      <p:grpSp>
        <p:nvGrpSpPr>
          <p:cNvPr id="3" name="Skupina 20"/>
          <p:cNvGrpSpPr/>
          <p:nvPr/>
        </p:nvGrpSpPr>
        <p:grpSpPr>
          <a:xfrm>
            <a:off x="5220072" y="5517232"/>
            <a:ext cx="2880320" cy="936104"/>
            <a:chOff x="5076056" y="5517232"/>
            <a:chExt cx="2880320" cy="936104"/>
          </a:xfrm>
        </p:grpSpPr>
        <p:sp>
          <p:nvSpPr>
            <p:cNvPr id="16" name="Obdélník 15"/>
            <p:cNvSpPr/>
            <p:nvPr/>
          </p:nvSpPr>
          <p:spPr>
            <a:xfrm>
              <a:off x="5076056" y="5517232"/>
              <a:ext cx="1440160" cy="9361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6516216" y="5517232"/>
              <a:ext cx="1440160" cy="9361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Picture 8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436096" y="5617840"/>
              <a:ext cx="720080" cy="720080"/>
            </a:xfrm>
            <a:prstGeom prst="rect">
              <a:avLst/>
            </a:prstGeom>
            <a:noFill/>
          </p:spPr>
        </p:pic>
      </p:grpSp>
      <p:pic>
        <p:nvPicPr>
          <p:cNvPr id="22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212976"/>
            <a:ext cx="1828800" cy="1828800"/>
          </a:xfrm>
          <a:prstGeom prst="rect">
            <a:avLst/>
          </a:prstGeom>
          <a:noFill/>
        </p:spPr>
      </p:pic>
      <p:sp>
        <p:nvSpPr>
          <p:cNvPr id="23" name="Šipka doprava 22"/>
          <p:cNvSpPr/>
          <p:nvPr/>
        </p:nvSpPr>
        <p:spPr>
          <a:xfrm>
            <a:off x="251520" y="260648"/>
            <a:ext cx="792088" cy="360040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1475656" y="188640"/>
            <a:ext cx="6120680" cy="504056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pl-PL" sz="2800" b="1" dirty="0" smtClean="0"/>
              <a:t>Označte vše, kde jsou vitamíny</a:t>
            </a:r>
            <a:r>
              <a:rPr kumimoji="0" lang="pl-PL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365104"/>
            <a:ext cx="1828800" cy="1828800"/>
          </a:xfrm>
          <a:prstGeom prst="rect">
            <a:avLst/>
          </a:prstGeom>
          <a:noFill/>
        </p:spPr>
      </p:pic>
      <p:pic>
        <p:nvPicPr>
          <p:cNvPr id="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124744"/>
            <a:ext cx="1756792" cy="1756792"/>
          </a:xfrm>
          <a:prstGeom prst="rect">
            <a:avLst/>
          </a:prstGeom>
          <a:noFill/>
        </p:spPr>
      </p:pic>
      <p:pic>
        <p:nvPicPr>
          <p:cNvPr id="6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3793" b="10345"/>
          <a:stretch>
            <a:fillRect/>
          </a:stretch>
        </p:blipFill>
        <p:spPr bwMode="auto">
          <a:xfrm>
            <a:off x="4860032" y="4797152"/>
            <a:ext cx="2088232" cy="1584176"/>
          </a:xfrm>
          <a:prstGeom prst="rect">
            <a:avLst/>
          </a:prstGeom>
          <a:noFill/>
        </p:spPr>
      </p:pic>
      <p:pic>
        <p:nvPicPr>
          <p:cNvPr id="5122" name="Picture 2" descr="Zobrazit podrobnosti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908720"/>
            <a:ext cx="1828800" cy="1828800"/>
          </a:xfrm>
          <a:prstGeom prst="rect">
            <a:avLst/>
          </a:prstGeom>
          <a:noFill/>
        </p:spPr>
      </p:pic>
      <p:pic>
        <p:nvPicPr>
          <p:cNvPr id="5124" name="Picture 4" descr="Zobrazit podrobnosti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3356992"/>
            <a:ext cx="1828800" cy="1828800"/>
          </a:xfrm>
          <a:prstGeom prst="rect">
            <a:avLst/>
          </a:prstGeom>
          <a:noFill/>
        </p:spPr>
      </p:pic>
      <p:pic>
        <p:nvPicPr>
          <p:cNvPr id="5128" name="Picture 8" descr="Zobrazit podrobnosti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2924944"/>
            <a:ext cx="1828800" cy="1828800"/>
          </a:xfrm>
          <a:prstGeom prst="rect">
            <a:avLst/>
          </a:prstGeom>
          <a:noFill/>
        </p:spPr>
      </p:pic>
      <p:pic>
        <p:nvPicPr>
          <p:cNvPr id="15" name="Picture 14" descr="&amp;Ccaron;ervená a zelená paprik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56176" y="476672"/>
            <a:ext cx="1828800" cy="1828800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539552" y="260648"/>
            <a:ext cx="792088" cy="360040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5029200"/>
            <a:ext cx="1828800" cy="1828800"/>
          </a:xfrm>
          <a:prstGeom prst="rect">
            <a:avLst/>
          </a:prstGeom>
          <a:noFill/>
        </p:spPr>
      </p:pic>
      <p:pic>
        <p:nvPicPr>
          <p:cNvPr id="13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293096"/>
            <a:ext cx="1684784" cy="1684784"/>
          </a:xfrm>
          <a:prstGeom prst="rect">
            <a:avLst/>
          </a:prstGeom>
          <a:noFill/>
        </p:spPr>
      </p:pic>
      <p:sp>
        <p:nvSpPr>
          <p:cNvPr id="2" name="Zástupný symbol pro obsah 2"/>
          <p:cNvSpPr txBox="1">
            <a:spLocks/>
          </p:cNvSpPr>
          <p:nvPr/>
        </p:nvSpPr>
        <p:spPr>
          <a:xfrm>
            <a:off x="1403648" y="188640"/>
            <a:ext cx="6408712" cy="504056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Odpovídejte n</a:t>
            </a:r>
            <a:r>
              <a:rPr lang="pl-PL" sz="2800" b="1" dirty="0" smtClean="0"/>
              <a:t>a otázky. Obrázky vám napoví</a:t>
            </a:r>
            <a:r>
              <a:rPr lang="pl-PL" sz="2300" b="1" dirty="0" smtClean="0"/>
              <a:t>. 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268760"/>
            <a:ext cx="8640960" cy="46085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noProof="0" dirty="0" smtClean="0"/>
              <a:t>Co j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e sladké,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červené a neroste to na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stromě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3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3600" dirty="0" smtClean="0"/>
              <a:t>Kdo každého rozpláče?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dirty="0" smtClean="0"/>
              <a:t>Co roste na stromě?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600" dirty="0" smtClean="0"/>
              <a:t>Ve kterém ovoci je pecka?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600" dirty="0" smtClean="0"/>
              <a:t>Čím se živí opice?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600" dirty="0" smtClean="0"/>
              <a:t>Kdo má kadeřavou sukénku?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6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2" descr="&amp;Ccaron;ervené jabl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212976"/>
            <a:ext cx="1512168" cy="1512168"/>
          </a:xfrm>
          <a:prstGeom prst="rect">
            <a:avLst/>
          </a:prstGeom>
          <a:noFill/>
        </p:spPr>
      </p:pic>
      <p:pic>
        <p:nvPicPr>
          <p:cNvPr id="12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548680"/>
            <a:ext cx="1468760" cy="1468760"/>
          </a:xfrm>
          <a:prstGeom prst="rect">
            <a:avLst/>
          </a:prstGeom>
          <a:noFill/>
        </p:spPr>
      </p:pic>
      <p:pic>
        <p:nvPicPr>
          <p:cNvPr id="14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9347" b="6530"/>
          <a:stretch>
            <a:fillRect/>
          </a:stretch>
        </p:blipFill>
        <p:spPr bwMode="auto">
          <a:xfrm>
            <a:off x="5436096" y="1844824"/>
            <a:ext cx="1283973" cy="1080120"/>
          </a:xfrm>
          <a:prstGeom prst="rect">
            <a:avLst/>
          </a:prstGeom>
          <a:noFill/>
        </p:spPr>
      </p:pic>
      <p:pic>
        <p:nvPicPr>
          <p:cNvPr id="15" name="Picture 16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24328" y="2276872"/>
            <a:ext cx="1152128" cy="1152128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395536" y="260648"/>
            <a:ext cx="792088" cy="360040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lačítko akce: Vlastní 5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Nadpis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SPOJOVAČKA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Zástupný symbol pro obsah 2"/>
          <p:cNvSpPr txBox="1">
            <a:spLocks/>
          </p:cNvSpPr>
          <p:nvPr/>
        </p:nvSpPr>
        <p:spPr>
          <a:xfrm>
            <a:off x="1475656" y="6093296"/>
            <a:ext cx="6408712" cy="5040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pl-PL" sz="23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Spojte čísla</a:t>
            </a:r>
            <a:r>
              <a:rPr kumimoji="0" lang="pl-PL" sz="23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 – 17. 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5" name="Picture 2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4664"/>
            <a:ext cx="1296144" cy="1296144"/>
          </a:xfrm>
          <a:prstGeom prst="rect">
            <a:avLst/>
          </a:prstGeom>
          <a:noFill/>
        </p:spPr>
      </p:pic>
      <p:sp>
        <p:nvSpPr>
          <p:cNvPr id="54" name="Šipka doprava 53"/>
          <p:cNvSpPr/>
          <p:nvPr/>
        </p:nvSpPr>
        <p:spPr>
          <a:xfrm>
            <a:off x="395536" y="6165304"/>
            <a:ext cx="792088" cy="360040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52"/>
          <p:cNvGrpSpPr/>
          <p:nvPr/>
        </p:nvGrpSpPr>
        <p:grpSpPr>
          <a:xfrm>
            <a:off x="2123728" y="1412776"/>
            <a:ext cx="5184576" cy="4422105"/>
            <a:chOff x="1403648" y="1628800"/>
            <a:chExt cx="5184576" cy="4422105"/>
          </a:xfrm>
        </p:grpSpPr>
        <p:sp>
          <p:nvSpPr>
            <p:cNvPr id="5" name="Vývojový diagram: spojka 4"/>
            <p:cNvSpPr/>
            <p:nvPr/>
          </p:nvSpPr>
          <p:spPr>
            <a:xfrm>
              <a:off x="6156176" y="3861048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Vývojový diagram: spojka 5"/>
            <p:cNvSpPr/>
            <p:nvPr/>
          </p:nvSpPr>
          <p:spPr>
            <a:xfrm>
              <a:off x="4067944" y="2996952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Vývojový diagram: spojka 6"/>
            <p:cNvSpPr/>
            <p:nvPr/>
          </p:nvSpPr>
          <p:spPr>
            <a:xfrm>
              <a:off x="6012160" y="306896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spojka 7"/>
            <p:cNvSpPr/>
            <p:nvPr/>
          </p:nvSpPr>
          <p:spPr>
            <a:xfrm>
              <a:off x="5436096" y="270892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ývojový diagram: spojka 9"/>
            <p:cNvSpPr/>
            <p:nvPr/>
          </p:nvSpPr>
          <p:spPr>
            <a:xfrm>
              <a:off x="5940152" y="450912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ývojový diagram: spojka 10"/>
            <p:cNvSpPr/>
            <p:nvPr/>
          </p:nvSpPr>
          <p:spPr>
            <a:xfrm>
              <a:off x="3635896" y="2564904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ývojový diagram: spojka 11"/>
            <p:cNvSpPr/>
            <p:nvPr/>
          </p:nvSpPr>
          <p:spPr>
            <a:xfrm>
              <a:off x="5364088" y="5085184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spojka 12"/>
            <p:cNvSpPr/>
            <p:nvPr/>
          </p:nvSpPr>
          <p:spPr>
            <a:xfrm>
              <a:off x="4644008" y="558924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spojka 13"/>
            <p:cNvSpPr/>
            <p:nvPr/>
          </p:nvSpPr>
          <p:spPr>
            <a:xfrm>
              <a:off x="3851920" y="5445224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Vývojový diagram: spojka 14"/>
            <p:cNvSpPr/>
            <p:nvPr/>
          </p:nvSpPr>
          <p:spPr>
            <a:xfrm>
              <a:off x="3203848" y="5661248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vojový diagram: spojka 15"/>
            <p:cNvSpPr/>
            <p:nvPr/>
          </p:nvSpPr>
          <p:spPr>
            <a:xfrm>
              <a:off x="2123728" y="4581128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pojka 16"/>
            <p:cNvSpPr/>
            <p:nvPr/>
          </p:nvSpPr>
          <p:spPr>
            <a:xfrm>
              <a:off x="2555776" y="522920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pojka 17"/>
            <p:cNvSpPr/>
            <p:nvPr/>
          </p:nvSpPr>
          <p:spPr>
            <a:xfrm>
              <a:off x="1907704" y="3861048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pojka 18"/>
            <p:cNvSpPr/>
            <p:nvPr/>
          </p:nvSpPr>
          <p:spPr>
            <a:xfrm>
              <a:off x="1979712" y="306896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pojka 19"/>
            <p:cNvSpPr/>
            <p:nvPr/>
          </p:nvSpPr>
          <p:spPr>
            <a:xfrm>
              <a:off x="2555776" y="2420888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ývojový diagram: spojka 20"/>
            <p:cNvSpPr/>
            <p:nvPr/>
          </p:nvSpPr>
          <p:spPr>
            <a:xfrm>
              <a:off x="3131840" y="2348880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30"/>
            <p:cNvGrpSpPr/>
            <p:nvPr/>
          </p:nvGrpSpPr>
          <p:grpSpPr>
            <a:xfrm>
              <a:off x="4139952" y="1628800"/>
              <a:ext cx="1059016" cy="1323833"/>
              <a:chOff x="4339988" y="1514901"/>
              <a:chExt cx="1059016" cy="1323833"/>
            </a:xfrm>
          </p:grpSpPr>
          <p:sp>
            <p:nvSpPr>
              <p:cNvPr id="25" name="Volný tvar 24"/>
              <p:cNvSpPr/>
              <p:nvPr/>
            </p:nvSpPr>
            <p:spPr>
              <a:xfrm>
                <a:off x="4339988" y="1514901"/>
                <a:ext cx="900752" cy="1323833"/>
              </a:xfrm>
              <a:custGeom>
                <a:avLst/>
                <a:gdLst>
                  <a:gd name="connsiteX0" fmla="*/ 0 w 900752"/>
                  <a:gd name="connsiteY0" fmla="*/ 1323833 h 1323833"/>
                  <a:gd name="connsiteX1" fmla="*/ 27296 w 900752"/>
                  <a:gd name="connsiteY1" fmla="*/ 1282890 h 1323833"/>
                  <a:gd name="connsiteX2" fmla="*/ 68239 w 900752"/>
                  <a:gd name="connsiteY2" fmla="*/ 1228299 h 1323833"/>
                  <a:gd name="connsiteX3" fmla="*/ 95534 w 900752"/>
                  <a:gd name="connsiteY3" fmla="*/ 1146412 h 1323833"/>
                  <a:gd name="connsiteX4" fmla="*/ 122830 w 900752"/>
                  <a:gd name="connsiteY4" fmla="*/ 1064526 h 1323833"/>
                  <a:gd name="connsiteX5" fmla="*/ 136478 w 900752"/>
                  <a:gd name="connsiteY5" fmla="*/ 1023583 h 1323833"/>
                  <a:gd name="connsiteX6" fmla="*/ 177421 w 900752"/>
                  <a:gd name="connsiteY6" fmla="*/ 996287 h 1323833"/>
                  <a:gd name="connsiteX7" fmla="*/ 191069 w 900752"/>
                  <a:gd name="connsiteY7" fmla="*/ 955344 h 1323833"/>
                  <a:gd name="connsiteX8" fmla="*/ 218364 w 900752"/>
                  <a:gd name="connsiteY8" fmla="*/ 914400 h 1323833"/>
                  <a:gd name="connsiteX9" fmla="*/ 245660 w 900752"/>
                  <a:gd name="connsiteY9" fmla="*/ 777923 h 1323833"/>
                  <a:gd name="connsiteX10" fmla="*/ 286603 w 900752"/>
                  <a:gd name="connsiteY10" fmla="*/ 750627 h 1323833"/>
                  <a:gd name="connsiteX11" fmla="*/ 313899 w 900752"/>
                  <a:gd name="connsiteY11" fmla="*/ 696036 h 1323833"/>
                  <a:gd name="connsiteX12" fmla="*/ 354842 w 900752"/>
                  <a:gd name="connsiteY12" fmla="*/ 668741 h 1323833"/>
                  <a:gd name="connsiteX13" fmla="*/ 409433 w 900752"/>
                  <a:gd name="connsiteY13" fmla="*/ 586854 h 1323833"/>
                  <a:gd name="connsiteX14" fmla="*/ 423081 w 900752"/>
                  <a:gd name="connsiteY14" fmla="*/ 504968 h 1323833"/>
                  <a:gd name="connsiteX15" fmla="*/ 450376 w 900752"/>
                  <a:gd name="connsiteY15" fmla="*/ 464024 h 1323833"/>
                  <a:gd name="connsiteX16" fmla="*/ 477672 w 900752"/>
                  <a:gd name="connsiteY16" fmla="*/ 368490 h 1323833"/>
                  <a:gd name="connsiteX17" fmla="*/ 491319 w 900752"/>
                  <a:gd name="connsiteY17" fmla="*/ 177421 h 1323833"/>
                  <a:gd name="connsiteX18" fmla="*/ 504967 w 900752"/>
                  <a:gd name="connsiteY18" fmla="*/ 27296 h 1323833"/>
                  <a:gd name="connsiteX19" fmla="*/ 559558 w 900752"/>
                  <a:gd name="connsiteY19" fmla="*/ 13648 h 1323833"/>
                  <a:gd name="connsiteX20" fmla="*/ 600502 w 900752"/>
                  <a:gd name="connsiteY20" fmla="*/ 0 h 1323833"/>
                  <a:gd name="connsiteX21" fmla="*/ 641445 w 900752"/>
                  <a:gd name="connsiteY21" fmla="*/ 13648 h 1323833"/>
                  <a:gd name="connsiteX22" fmla="*/ 668740 w 900752"/>
                  <a:gd name="connsiteY22" fmla="*/ 54592 h 1323833"/>
                  <a:gd name="connsiteX23" fmla="*/ 709684 w 900752"/>
                  <a:gd name="connsiteY23" fmla="*/ 95535 h 1323833"/>
                  <a:gd name="connsiteX24" fmla="*/ 736979 w 900752"/>
                  <a:gd name="connsiteY24" fmla="*/ 136478 h 1323833"/>
                  <a:gd name="connsiteX25" fmla="*/ 791570 w 900752"/>
                  <a:gd name="connsiteY25" fmla="*/ 177421 h 1323833"/>
                  <a:gd name="connsiteX26" fmla="*/ 859809 w 900752"/>
                  <a:gd name="connsiteY26" fmla="*/ 259308 h 1323833"/>
                  <a:gd name="connsiteX27" fmla="*/ 873457 w 900752"/>
                  <a:gd name="connsiteY27" fmla="*/ 327547 h 1323833"/>
                  <a:gd name="connsiteX28" fmla="*/ 900752 w 900752"/>
                  <a:gd name="connsiteY28" fmla="*/ 477672 h 1323833"/>
                  <a:gd name="connsiteX29" fmla="*/ 873457 w 900752"/>
                  <a:gd name="connsiteY29" fmla="*/ 559559 h 1323833"/>
                  <a:gd name="connsiteX30" fmla="*/ 832513 w 900752"/>
                  <a:gd name="connsiteY30" fmla="*/ 600502 h 1323833"/>
                  <a:gd name="connsiteX31" fmla="*/ 805218 w 900752"/>
                  <a:gd name="connsiteY31" fmla="*/ 641445 h 1323833"/>
                  <a:gd name="connsiteX32" fmla="*/ 764275 w 900752"/>
                  <a:gd name="connsiteY32" fmla="*/ 668741 h 1323833"/>
                  <a:gd name="connsiteX33" fmla="*/ 668740 w 900752"/>
                  <a:gd name="connsiteY33" fmla="*/ 777923 h 1323833"/>
                  <a:gd name="connsiteX34" fmla="*/ 641445 w 900752"/>
                  <a:gd name="connsiteY34" fmla="*/ 818866 h 1323833"/>
                  <a:gd name="connsiteX35" fmla="*/ 600502 w 900752"/>
                  <a:gd name="connsiteY35" fmla="*/ 832514 h 1323833"/>
                  <a:gd name="connsiteX36" fmla="*/ 518615 w 900752"/>
                  <a:gd name="connsiteY36" fmla="*/ 887105 h 1323833"/>
                  <a:gd name="connsiteX37" fmla="*/ 477672 w 900752"/>
                  <a:gd name="connsiteY37" fmla="*/ 914400 h 1323833"/>
                  <a:gd name="connsiteX38" fmla="*/ 409433 w 900752"/>
                  <a:gd name="connsiteY38" fmla="*/ 996287 h 1323833"/>
                  <a:gd name="connsiteX39" fmla="*/ 327546 w 900752"/>
                  <a:gd name="connsiteY39" fmla="*/ 1064526 h 1323833"/>
                  <a:gd name="connsiteX40" fmla="*/ 300251 w 900752"/>
                  <a:gd name="connsiteY40" fmla="*/ 1105469 h 1323833"/>
                  <a:gd name="connsiteX41" fmla="*/ 286603 w 900752"/>
                  <a:gd name="connsiteY41" fmla="*/ 1146412 h 1323833"/>
                  <a:gd name="connsiteX42" fmla="*/ 204716 w 900752"/>
                  <a:gd name="connsiteY42" fmla="*/ 1201003 h 1323833"/>
                  <a:gd name="connsiteX43" fmla="*/ 191069 w 900752"/>
                  <a:gd name="connsiteY43" fmla="*/ 1214651 h 13238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</a:cxnLst>
                <a:rect l="l" t="t" r="r" b="b"/>
                <a:pathLst>
                  <a:path w="900752" h="1323833">
                    <a:moveTo>
                      <a:pt x="0" y="1323833"/>
                    </a:moveTo>
                    <a:cubicBezTo>
                      <a:pt x="9099" y="1310185"/>
                      <a:pt x="17762" y="1296237"/>
                      <a:pt x="27296" y="1282890"/>
                    </a:cubicBezTo>
                    <a:cubicBezTo>
                      <a:pt x="40517" y="1264381"/>
                      <a:pt x="58067" y="1248644"/>
                      <a:pt x="68239" y="1228299"/>
                    </a:cubicBezTo>
                    <a:cubicBezTo>
                      <a:pt x="81106" y="1202564"/>
                      <a:pt x="86436" y="1173708"/>
                      <a:pt x="95534" y="1146412"/>
                    </a:cubicBezTo>
                    <a:lnTo>
                      <a:pt x="122830" y="1064526"/>
                    </a:lnTo>
                    <a:cubicBezTo>
                      <a:pt x="127379" y="1050878"/>
                      <a:pt x="124508" y="1031563"/>
                      <a:pt x="136478" y="1023583"/>
                    </a:cubicBezTo>
                    <a:lnTo>
                      <a:pt x="177421" y="996287"/>
                    </a:lnTo>
                    <a:cubicBezTo>
                      <a:pt x="181970" y="982639"/>
                      <a:pt x="184635" y="968211"/>
                      <a:pt x="191069" y="955344"/>
                    </a:cubicBezTo>
                    <a:cubicBezTo>
                      <a:pt x="198404" y="940673"/>
                      <a:pt x="213177" y="929961"/>
                      <a:pt x="218364" y="914400"/>
                    </a:cubicBezTo>
                    <a:cubicBezTo>
                      <a:pt x="218499" y="913995"/>
                      <a:pt x="236550" y="791588"/>
                      <a:pt x="245660" y="777923"/>
                    </a:cubicBezTo>
                    <a:cubicBezTo>
                      <a:pt x="254758" y="764275"/>
                      <a:pt x="272955" y="759726"/>
                      <a:pt x="286603" y="750627"/>
                    </a:cubicBezTo>
                    <a:cubicBezTo>
                      <a:pt x="295702" y="732430"/>
                      <a:pt x="300874" y="711665"/>
                      <a:pt x="313899" y="696036"/>
                    </a:cubicBezTo>
                    <a:cubicBezTo>
                      <a:pt x="324400" y="683435"/>
                      <a:pt x="345744" y="682389"/>
                      <a:pt x="354842" y="668741"/>
                    </a:cubicBezTo>
                    <a:cubicBezTo>
                      <a:pt x="425347" y="562984"/>
                      <a:pt x="306642" y="655383"/>
                      <a:pt x="409433" y="586854"/>
                    </a:cubicBezTo>
                    <a:cubicBezTo>
                      <a:pt x="413982" y="559559"/>
                      <a:pt x="414330" y="531220"/>
                      <a:pt x="423081" y="504968"/>
                    </a:cubicBezTo>
                    <a:cubicBezTo>
                      <a:pt x="428268" y="489407"/>
                      <a:pt x="443041" y="478695"/>
                      <a:pt x="450376" y="464024"/>
                    </a:cubicBezTo>
                    <a:cubicBezTo>
                      <a:pt x="460166" y="444443"/>
                      <a:pt x="473299" y="385983"/>
                      <a:pt x="477672" y="368490"/>
                    </a:cubicBezTo>
                    <a:cubicBezTo>
                      <a:pt x="482221" y="304800"/>
                      <a:pt x="486227" y="241070"/>
                      <a:pt x="491319" y="177421"/>
                    </a:cubicBezTo>
                    <a:cubicBezTo>
                      <a:pt x="495326" y="127333"/>
                      <a:pt x="485641" y="73679"/>
                      <a:pt x="504967" y="27296"/>
                    </a:cubicBezTo>
                    <a:cubicBezTo>
                      <a:pt x="512181" y="9982"/>
                      <a:pt x="541523" y="18801"/>
                      <a:pt x="559558" y="13648"/>
                    </a:cubicBezTo>
                    <a:cubicBezTo>
                      <a:pt x="573391" y="9696"/>
                      <a:pt x="586854" y="4549"/>
                      <a:pt x="600502" y="0"/>
                    </a:cubicBezTo>
                    <a:cubicBezTo>
                      <a:pt x="614150" y="4549"/>
                      <a:pt x="630212" y="4661"/>
                      <a:pt x="641445" y="13648"/>
                    </a:cubicBezTo>
                    <a:cubicBezTo>
                      <a:pt x="654253" y="23895"/>
                      <a:pt x="658239" y="41991"/>
                      <a:pt x="668740" y="54592"/>
                    </a:cubicBezTo>
                    <a:cubicBezTo>
                      <a:pt x="681096" y="69419"/>
                      <a:pt x="697328" y="80708"/>
                      <a:pt x="709684" y="95535"/>
                    </a:cubicBezTo>
                    <a:cubicBezTo>
                      <a:pt x="720185" y="108136"/>
                      <a:pt x="725381" y="124880"/>
                      <a:pt x="736979" y="136478"/>
                    </a:cubicBezTo>
                    <a:cubicBezTo>
                      <a:pt x="753063" y="152562"/>
                      <a:pt x="774300" y="162618"/>
                      <a:pt x="791570" y="177421"/>
                    </a:cubicBezTo>
                    <a:cubicBezTo>
                      <a:pt x="832433" y="212447"/>
                      <a:pt x="831731" y="217192"/>
                      <a:pt x="859809" y="259308"/>
                    </a:cubicBezTo>
                    <a:cubicBezTo>
                      <a:pt x="864358" y="282054"/>
                      <a:pt x="869930" y="304620"/>
                      <a:pt x="873457" y="327547"/>
                    </a:cubicBezTo>
                    <a:cubicBezTo>
                      <a:pt x="895504" y="470847"/>
                      <a:pt x="872913" y="394151"/>
                      <a:pt x="900752" y="477672"/>
                    </a:cubicBezTo>
                    <a:cubicBezTo>
                      <a:pt x="891654" y="504968"/>
                      <a:pt x="893802" y="539214"/>
                      <a:pt x="873457" y="559559"/>
                    </a:cubicBezTo>
                    <a:cubicBezTo>
                      <a:pt x="859809" y="573207"/>
                      <a:pt x="844869" y="585675"/>
                      <a:pt x="832513" y="600502"/>
                    </a:cubicBezTo>
                    <a:cubicBezTo>
                      <a:pt x="822012" y="613103"/>
                      <a:pt x="816816" y="629847"/>
                      <a:pt x="805218" y="641445"/>
                    </a:cubicBezTo>
                    <a:cubicBezTo>
                      <a:pt x="793620" y="653043"/>
                      <a:pt x="777923" y="659642"/>
                      <a:pt x="764275" y="668741"/>
                    </a:cubicBezTo>
                    <a:cubicBezTo>
                      <a:pt x="700585" y="764275"/>
                      <a:pt x="736979" y="732430"/>
                      <a:pt x="668740" y="777923"/>
                    </a:cubicBezTo>
                    <a:cubicBezTo>
                      <a:pt x="659642" y="791571"/>
                      <a:pt x="654253" y="808619"/>
                      <a:pt x="641445" y="818866"/>
                    </a:cubicBezTo>
                    <a:cubicBezTo>
                      <a:pt x="630212" y="827853"/>
                      <a:pt x="613078" y="825528"/>
                      <a:pt x="600502" y="832514"/>
                    </a:cubicBezTo>
                    <a:cubicBezTo>
                      <a:pt x="571825" y="848446"/>
                      <a:pt x="545911" y="868908"/>
                      <a:pt x="518615" y="887105"/>
                    </a:cubicBezTo>
                    <a:lnTo>
                      <a:pt x="477672" y="914400"/>
                    </a:lnTo>
                    <a:cubicBezTo>
                      <a:pt x="450833" y="954659"/>
                      <a:pt x="448840" y="963448"/>
                      <a:pt x="409433" y="996287"/>
                    </a:cubicBezTo>
                    <a:cubicBezTo>
                      <a:pt x="350879" y="1045082"/>
                      <a:pt x="381914" y="999285"/>
                      <a:pt x="327546" y="1064526"/>
                    </a:cubicBezTo>
                    <a:cubicBezTo>
                      <a:pt x="317045" y="1077127"/>
                      <a:pt x="307586" y="1090798"/>
                      <a:pt x="300251" y="1105469"/>
                    </a:cubicBezTo>
                    <a:cubicBezTo>
                      <a:pt x="293817" y="1118336"/>
                      <a:pt x="296775" y="1136240"/>
                      <a:pt x="286603" y="1146412"/>
                    </a:cubicBezTo>
                    <a:cubicBezTo>
                      <a:pt x="263406" y="1169609"/>
                      <a:pt x="227912" y="1177805"/>
                      <a:pt x="204716" y="1201003"/>
                    </a:cubicBezTo>
                    <a:lnTo>
                      <a:pt x="191069" y="1214651"/>
                    </a:lnTo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Volný tvar 25"/>
              <p:cNvSpPr/>
              <p:nvPr/>
            </p:nvSpPr>
            <p:spPr>
              <a:xfrm>
                <a:off x="5206429" y="1773703"/>
                <a:ext cx="115417" cy="275714"/>
              </a:xfrm>
              <a:custGeom>
                <a:avLst/>
                <a:gdLst>
                  <a:gd name="connsiteX0" fmla="*/ 34311 w 115417"/>
                  <a:gd name="connsiteY0" fmla="*/ 41449 h 275714"/>
                  <a:gd name="connsiteX1" fmla="*/ 75255 w 115417"/>
                  <a:gd name="connsiteY1" fmla="*/ 123336 h 275714"/>
                  <a:gd name="connsiteX2" fmla="*/ 47959 w 115417"/>
                  <a:gd name="connsiteY2" fmla="*/ 164279 h 275714"/>
                  <a:gd name="connsiteX3" fmla="*/ 34311 w 115417"/>
                  <a:gd name="connsiteY3" fmla="*/ 55097 h 275714"/>
                  <a:gd name="connsiteX4" fmla="*/ 47959 w 115417"/>
                  <a:gd name="connsiteY4" fmla="*/ 177927 h 275714"/>
                  <a:gd name="connsiteX5" fmla="*/ 34311 w 115417"/>
                  <a:gd name="connsiteY5" fmla="*/ 123336 h 275714"/>
                  <a:gd name="connsiteX6" fmla="*/ 75255 w 115417"/>
                  <a:gd name="connsiteY6" fmla="*/ 136984 h 275714"/>
                  <a:gd name="connsiteX7" fmla="*/ 75255 w 115417"/>
                  <a:gd name="connsiteY7" fmla="*/ 164279 h 275714"/>
                  <a:gd name="connsiteX8" fmla="*/ 47959 w 115417"/>
                  <a:gd name="connsiteY8" fmla="*/ 14154 h 275714"/>
                  <a:gd name="connsiteX9" fmla="*/ 34311 w 115417"/>
                  <a:gd name="connsiteY9" fmla="*/ 55097 h 275714"/>
                  <a:gd name="connsiteX10" fmla="*/ 47959 w 115417"/>
                  <a:gd name="connsiteY10" fmla="*/ 191575 h 275714"/>
                  <a:gd name="connsiteX11" fmla="*/ 88902 w 115417"/>
                  <a:gd name="connsiteY11" fmla="*/ 218870 h 275714"/>
                  <a:gd name="connsiteX12" fmla="*/ 61607 w 115417"/>
                  <a:gd name="connsiteY12" fmla="*/ 177927 h 275714"/>
                  <a:gd name="connsiteX13" fmla="*/ 47959 w 115417"/>
                  <a:gd name="connsiteY13" fmla="*/ 218870 h 275714"/>
                  <a:gd name="connsiteX14" fmla="*/ 75255 w 115417"/>
                  <a:gd name="connsiteY14" fmla="*/ 232518 h 2757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115417" h="275714">
                    <a:moveTo>
                      <a:pt x="34311" y="41449"/>
                    </a:moveTo>
                    <a:cubicBezTo>
                      <a:pt x="43816" y="55706"/>
                      <a:pt x="79022" y="100735"/>
                      <a:pt x="75255" y="123336"/>
                    </a:cubicBezTo>
                    <a:cubicBezTo>
                      <a:pt x="72558" y="139515"/>
                      <a:pt x="57058" y="150631"/>
                      <a:pt x="47959" y="164279"/>
                    </a:cubicBezTo>
                    <a:cubicBezTo>
                      <a:pt x="43410" y="127885"/>
                      <a:pt x="34311" y="18420"/>
                      <a:pt x="34311" y="55097"/>
                    </a:cubicBezTo>
                    <a:cubicBezTo>
                      <a:pt x="34311" y="96292"/>
                      <a:pt x="47959" y="136732"/>
                      <a:pt x="47959" y="177927"/>
                    </a:cubicBezTo>
                    <a:cubicBezTo>
                      <a:pt x="47959" y="196684"/>
                      <a:pt x="23906" y="138943"/>
                      <a:pt x="34311" y="123336"/>
                    </a:cubicBezTo>
                    <a:cubicBezTo>
                      <a:pt x="42291" y="111366"/>
                      <a:pt x="61607" y="132435"/>
                      <a:pt x="75255" y="136984"/>
                    </a:cubicBezTo>
                    <a:cubicBezTo>
                      <a:pt x="108984" y="238171"/>
                      <a:pt x="115417" y="244604"/>
                      <a:pt x="75255" y="164279"/>
                    </a:cubicBezTo>
                    <a:cubicBezTo>
                      <a:pt x="38109" y="275714"/>
                      <a:pt x="77305" y="175554"/>
                      <a:pt x="47959" y="14154"/>
                    </a:cubicBezTo>
                    <a:cubicBezTo>
                      <a:pt x="45386" y="0"/>
                      <a:pt x="38860" y="41449"/>
                      <a:pt x="34311" y="55097"/>
                    </a:cubicBezTo>
                    <a:cubicBezTo>
                      <a:pt x="23877" y="128137"/>
                      <a:pt x="0" y="143615"/>
                      <a:pt x="47959" y="191575"/>
                    </a:cubicBezTo>
                    <a:cubicBezTo>
                      <a:pt x="59557" y="203173"/>
                      <a:pt x="75254" y="209772"/>
                      <a:pt x="88902" y="218870"/>
                    </a:cubicBezTo>
                    <a:cubicBezTo>
                      <a:pt x="79804" y="205222"/>
                      <a:pt x="78009" y="177927"/>
                      <a:pt x="61607" y="177927"/>
                    </a:cubicBezTo>
                    <a:cubicBezTo>
                      <a:pt x="47221" y="177927"/>
                      <a:pt x="44470" y="204914"/>
                      <a:pt x="47959" y="218870"/>
                    </a:cubicBezTo>
                    <a:cubicBezTo>
                      <a:pt x="50426" y="228739"/>
                      <a:pt x="66156" y="227969"/>
                      <a:pt x="75255" y="232518"/>
                    </a:cubicBezTo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Volný tvar 27"/>
              <p:cNvSpPr/>
              <p:nvPr/>
            </p:nvSpPr>
            <p:spPr>
              <a:xfrm>
                <a:off x="4885899" y="1526670"/>
                <a:ext cx="462350" cy="547790"/>
              </a:xfrm>
              <a:custGeom>
                <a:avLst/>
                <a:gdLst>
                  <a:gd name="connsiteX0" fmla="*/ 0 w 462350"/>
                  <a:gd name="connsiteY0" fmla="*/ 1879 h 547790"/>
                  <a:gd name="connsiteX1" fmla="*/ 109182 w 462350"/>
                  <a:gd name="connsiteY1" fmla="*/ 42823 h 547790"/>
                  <a:gd name="connsiteX2" fmla="*/ 204716 w 462350"/>
                  <a:gd name="connsiteY2" fmla="*/ 70118 h 547790"/>
                  <a:gd name="connsiteX3" fmla="*/ 245659 w 462350"/>
                  <a:gd name="connsiteY3" fmla="*/ 83766 h 547790"/>
                  <a:gd name="connsiteX4" fmla="*/ 286602 w 462350"/>
                  <a:gd name="connsiteY4" fmla="*/ 111061 h 547790"/>
                  <a:gd name="connsiteX5" fmla="*/ 382137 w 462350"/>
                  <a:gd name="connsiteY5" fmla="*/ 165652 h 547790"/>
                  <a:gd name="connsiteX6" fmla="*/ 409432 w 462350"/>
                  <a:gd name="connsiteY6" fmla="*/ 261187 h 547790"/>
                  <a:gd name="connsiteX7" fmla="*/ 450376 w 462350"/>
                  <a:gd name="connsiteY7" fmla="*/ 343073 h 547790"/>
                  <a:gd name="connsiteX8" fmla="*/ 436728 w 462350"/>
                  <a:gd name="connsiteY8" fmla="*/ 452255 h 547790"/>
                  <a:gd name="connsiteX9" fmla="*/ 395785 w 462350"/>
                  <a:gd name="connsiteY9" fmla="*/ 479551 h 547790"/>
                  <a:gd name="connsiteX10" fmla="*/ 368489 w 462350"/>
                  <a:gd name="connsiteY10" fmla="*/ 520494 h 547790"/>
                  <a:gd name="connsiteX11" fmla="*/ 327546 w 462350"/>
                  <a:gd name="connsiteY11" fmla="*/ 547790 h 5477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62350" h="547790">
                    <a:moveTo>
                      <a:pt x="0" y="1879"/>
                    </a:moveTo>
                    <a:cubicBezTo>
                      <a:pt x="100652" y="27043"/>
                      <a:pt x="9262" y="0"/>
                      <a:pt x="109182" y="42823"/>
                    </a:cubicBezTo>
                    <a:cubicBezTo>
                      <a:pt x="141897" y="56844"/>
                      <a:pt x="170098" y="60227"/>
                      <a:pt x="204716" y="70118"/>
                    </a:cubicBezTo>
                    <a:cubicBezTo>
                      <a:pt x="218548" y="74070"/>
                      <a:pt x="232792" y="77332"/>
                      <a:pt x="245659" y="83766"/>
                    </a:cubicBezTo>
                    <a:cubicBezTo>
                      <a:pt x="260330" y="91101"/>
                      <a:pt x="272361" y="102923"/>
                      <a:pt x="286602" y="111061"/>
                    </a:cubicBezTo>
                    <a:cubicBezTo>
                      <a:pt x="407811" y="180322"/>
                      <a:pt x="282387" y="99153"/>
                      <a:pt x="382137" y="165652"/>
                    </a:cubicBezTo>
                    <a:cubicBezTo>
                      <a:pt x="386508" y="183135"/>
                      <a:pt x="399645" y="241613"/>
                      <a:pt x="409432" y="261187"/>
                    </a:cubicBezTo>
                    <a:cubicBezTo>
                      <a:pt x="462350" y="367024"/>
                      <a:pt x="416068" y="240152"/>
                      <a:pt x="450376" y="343073"/>
                    </a:cubicBezTo>
                    <a:cubicBezTo>
                      <a:pt x="445827" y="379467"/>
                      <a:pt x="450350" y="418201"/>
                      <a:pt x="436728" y="452255"/>
                    </a:cubicBezTo>
                    <a:cubicBezTo>
                      <a:pt x="430636" y="467484"/>
                      <a:pt x="407383" y="467953"/>
                      <a:pt x="395785" y="479551"/>
                    </a:cubicBezTo>
                    <a:cubicBezTo>
                      <a:pt x="384187" y="491149"/>
                      <a:pt x="380087" y="508896"/>
                      <a:pt x="368489" y="520494"/>
                    </a:cubicBezTo>
                    <a:cubicBezTo>
                      <a:pt x="356891" y="532092"/>
                      <a:pt x="327546" y="547790"/>
                      <a:pt x="327546" y="547790"/>
                    </a:cubicBezTo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Volný tvar 29"/>
              <p:cNvSpPr/>
              <p:nvPr/>
            </p:nvSpPr>
            <p:spPr>
              <a:xfrm>
                <a:off x="4844955" y="1555845"/>
                <a:ext cx="554049" cy="472655"/>
              </a:xfrm>
              <a:custGeom>
                <a:avLst/>
                <a:gdLst>
                  <a:gd name="connsiteX0" fmla="*/ 0 w 554049"/>
                  <a:gd name="connsiteY0" fmla="*/ 0 h 472655"/>
                  <a:gd name="connsiteX1" fmla="*/ 163773 w 554049"/>
                  <a:gd name="connsiteY1" fmla="*/ 13648 h 472655"/>
                  <a:gd name="connsiteX2" fmla="*/ 204717 w 554049"/>
                  <a:gd name="connsiteY2" fmla="*/ 40943 h 472655"/>
                  <a:gd name="connsiteX3" fmla="*/ 313899 w 554049"/>
                  <a:gd name="connsiteY3" fmla="*/ 68239 h 472655"/>
                  <a:gd name="connsiteX4" fmla="*/ 395785 w 554049"/>
                  <a:gd name="connsiteY4" fmla="*/ 95534 h 472655"/>
                  <a:gd name="connsiteX5" fmla="*/ 464024 w 554049"/>
                  <a:gd name="connsiteY5" fmla="*/ 177421 h 472655"/>
                  <a:gd name="connsiteX6" fmla="*/ 504967 w 554049"/>
                  <a:gd name="connsiteY6" fmla="*/ 204716 h 472655"/>
                  <a:gd name="connsiteX7" fmla="*/ 518615 w 554049"/>
                  <a:gd name="connsiteY7" fmla="*/ 382137 h 472655"/>
                  <a:gd name="connsiteX8" fmla="*/ 477672 w 554049"/>
                  <a:gd name="connsiteY8" fmla="*/ 409433 h 4726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54049" h="472655">
                    <a:moveTo>
                      <a:pt x="0" y="0"/>
                    </a:moveTo>
                    <a:cubicBezTo>
                      <a:pt x="54591" y="4549"/>
                      <a:pt x="110057" y="2905"/>
                      <a:pt x="163773" y="13648"/>
                    </a:cubicBezTo>
                    <a:cubicBezTo>
                      <a:pt x="179857" y="16865"/>
                      <a:pt x="189302" y="35338"/>
                      <a:pt x="204717" y="40943"/>
                    </a:cubicBezTo>
                    <a:cubicBezTo>
                      <a:pt x="239973" y="53763"/>
                      <a:pt x="278310" y="56376"/>
                      <a:pt x="313899" y="68239"/>
                    </a:cubicBezTo>
                    <a:lnTo>
                      <a:pt x="395785" y="95534"/>
                    </a:lnTo>
                    <a:cubicBezTo>
                      <a:pt x="422623" y="135790"/>
                      <a:pt x="424620" y="144584"/>
                      <a:pt x="464024" y="177421"/>
                    </a:cubicBezTo>
                    <a:cubicBezTo>
                      <a:pt x="476625" y="187922"/>
                      <a:pt x="491319" y="195618"/>
                      <a:pt x="504967" y="204716"/>
                    </a:cubicBezTo>
                    <a:cubicBezTo>
                      <a:pt x="526589" y="269581"/>
                      <a:pt x="554049" y="311269"/>
                      <a:pt x="518615" y="382137"/>
                    </a:cubicBezTo>
                    <a:cubicBezTo>
                      <a:pt x="473356" y="472655"/>
                      <a:pt x="477672" y="357545"/>
                      <a:pt x="477672" y="409433"/>
                    </a:cubicBezTo>
                  </a:path>
                </a:pathLst>
              </a:custGeom>
              <a:solidFill>
                <a:schemeClr val="tx1">
                  <a:lumMod val="85000"/>
                  <a:lumOff val="1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2" name="Vývojový diagram: spojka 31"/>
            <p:cNvSpPr/>
            <p:nvPr/>
          </p:nvSpPr>
          <p:spPr>
            <a:xfrm>
              <a:off x="4716016" y="2852936"/>
              <a:ext cx="72008" cy="72008"/>
            </a:xfrm>
            <a:prstGeom prst="flowChartConnector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39952" y="292494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</a:t>
              </a:r>
              <a:endParaRPr lang="cs-CZ" sz="2400" b="1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4644008" y="2420888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2</a:t>
              </a:r>
              <a:endParaRPr lang="cs-CZ" sz="2400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436096" y="2276872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3</a:t>
              </a:r>
              <a:endParaRPr lang="cs-CZ" sz="2400" b="1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156176" y="2780928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4</a:t>
              </a:r>
              <a:endParaRPr lang="cs-CZ" sz="24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300192" y="364502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5</a:t>
              </a:r>
              <a:endParaRPr lang="cs-CZ" sz="24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084168" y="436510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6</a:t>
              </a:r>
              <a:endParaRPr lang="cs-CZ" sz="2400" b="1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508104" y="5013176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7</a:t>
              </a:r>
              <a:endParaRPr lang="cs-CZ" sz="2400" b="1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995936" y="544522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9</a:t>
              </a:r>
              <a:endParaRPr lang="cs-CZ" sz="2400" b="1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788024" y="5445224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8</a:t>
              </a:r>
              <a:endParaRPr lang="cs-CZ" sz="2400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339752" y="5301208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11</a:t>
              </a:r>
              <a:endParaRPr lang="cs-CZ" sz="2400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275856" y="5589240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10</a:t>
              </a:r>
              <a:endParaRPr lang="cs-CZ" sz="2400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763688" y="4653136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12</a:t>
              </a:r>
              <a:endParaRPr lang="cs-CZ" sz="2400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1403648" y="3717032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13</a:t>
              </a:r>
              <a:endParaRPr lang="cs-CZ" sz="2400" b="1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475656" y="2924944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14</a:t>
              </a:r>
              <a:endParaRPr lang="cs-CZ" sz="2400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2051720" y="2132856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15</a:t>
              </a:r>
              <a:endParaRPr lang="cs-CZ" sz="2400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987824" y="1844824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16</a:t>
              </a:r>
              <a:endParaRPr lang="cs-CZ" sz="24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707904" y="2132856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17</a:t>
              </a:r>
              <a:endParaRPr lang="cs-CZ" sz="24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19.10.2011].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11760" y="1628800"/>
            <a:ext cx="3672408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ještě jednou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661248"/>
            <a:ext cx="864096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3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1650</TotalTime>
  <Words>549</Words>
  <Application>Microsoft Office PowerPoint</Application>
  <PresentationFormat>Předvádění na obrazovce (4:3)</PresentationFormat>
  <Paragraphs>105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ZDRAVÁ VÝŽIVA – OVOCE, ZELENINA VY_32_INOVACE_5A_06 Číslo projektu: CZ.1.07/1.4.00/21.1101</vt:lpstr>
      <vt:lpstr>Prezentace aplikace PowerPoint</vt:lpstr>
      <vt:lpstr>ZDRAVÁ VÝŽIVA</vt:lpstr>
      <vt:lpstr>OVOCE</vt:lpstr>
      <vt:lpstr>ZELENINA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SPOJOVAČKA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VY_32_INOVACE_5A_06_ZDRAVA VYZIVA – OVOCE, ZELENINA Číslo projektu: CZ.1.07/1.5.00/34.1056</dc:title>
  <dc:creator>Pavla</dc:creator>
  <cp:lastModifiedBy>uzivatel</cp:lastModifiedBy>
  <cp:revision>4</cp:revision>
  <dcterms:created xsi:type="dcterms:W3CDTF">2011-10-19T15:56:47Z</dcterms:created>
  <dcterms:modified xsi:type="dcterms:W3CDTF">2013-01-21T20:18:51Z</dcterms:modified>
</cp:coreProperties>
</file>