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B96602-588D-4451-8968-11E08D72D77F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268DE8-B3E1-4697-B4E2-29EA1CDDAD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5169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E2F5436-E1A1-463E-B04B-7D30E42D186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A501AF-7DE5-4B75-9B1D-270A6C5BD4E0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7FD43-61DF-4803-A7B2-6336811CC9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basnicky-basne.peoplelovepeople.com/cz/cs/vtipne-pro-zasmani/nemoc/2-10-368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3.wmf"/><Relationship Id="rId4" Type="http://schemas.openxmlformats.org/officeDocument/2006/relationships/image" Target="../media/image7.wmf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7" Type="http://schemas.openxmlformats.org/officeDocument/2006/relationships/image" Target="../media/image18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1.wmf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29.jpeg"/><Relationship Id="rId4" Type="http://schemas.openxmlformats.org/officeDocument/2006/relationships/image" Target="../media/image28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NEMOC A ÚRAZ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VY_32_INOVACE_5A_07</a:t>
            </a:r>
            <a:br>
              <a:rPr lang="cs-CZ" sz="4000" dirty="0" smtClean="0"/>
            </a:br>
            <a:r>
              <a:rPr lang="cs-CZ" sz="2800" dirty="0" smtClean="0"/>
              <a:t>Číslo projektu</a:t>
            </a:r>
            <a:r>
              <a:rPr lang="cs-CZ" sz="2800" smtClean="0"/>
              <a:t>: </a:t>
            </a:r>
            <a:r>
              <a:rPr lang="cs-CZ" sz="2800"/>
              <a:t>CZ.1.07/1.4.00/21.1101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Sada 1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Člověk a jeho svět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00127587"/>
              </p:ext>
            </p:extLst>
          </p:nvPr>
        </p:nvGraphicFramePr>
        <p:xfrm>
          <a:off x="539750" y="1052513"/>
          <a:ext cx="8280400" cy="5640598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Žáci si zopakují rozdíl mezi nemocí a úrazem. Připomenou si též prevenci nemoci i úrazu. Doučí se důležitá telefonní čísla. Básničku si přečtou a vytleskají. Naučí se, co patří do lékárničky. V dalším úkole vyškrtávají, co do lékárničky nepatří.  Zde pracují pomoci rukopisných poznámek. Na další stránce si rozdíl mezi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nemocí       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 úrazem opět připomenou pomocí obrázků. V dalším úkole pomocí animace vybírají, co je úraz. Správný obrázek se otočí.  Pomocí animace si také upevní učivo o důležitých telefonních číslech – při kliknutí se objeví správný obrázek.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              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stránce žáci vyluští křížovku – zde pracují tužkou (rukopisné poznámky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v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rámci nového softwaru Microsoft 2010).  Správnost křížovky si mohou následně ověřit.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Říjen 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0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3.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179388" y="1196752"/>
            <a:ext cx="8785225" cy="5400898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endParaRPr lang="cs-CZ" sz="900" dirty="0" smtClean="0">
              <a:latin typeface="Arial" charset="0"/>
            </a:endParaRPr>
          </a:p>
          <a:p>
            <a:pPr algn="ctr" eaLnBrk="1" hangingPunct="1">
              <a:buFont typeface="Arial" charset="0"/>
              <a:buNone/>
            </a:pPr>
            <a:endParaRPr lang="cs-CZ" sz="800" dirty="0" smtClean="0"/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rgbClr val="57FFAB"/>
                </a:solidFill>
              </a:rPr>
              <a:t>Nemoc</a:t>
            </a:r>
            <a:r>
              <a:rPr lang="cs-CZ" sz="2800" b="1" dirty="0" smtClean="0"/>
              <a:t> </a:t>
            </a:r>
            <a:r>
              <a:rPr lang="cs-CZ" sz="2800" dirty="0" smtClean="0"/>
              <a:t>je takový stav, který nemocnému jedinci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způsobuje různé potíže. </a:t>
            </a:r>
            <a:r>
              <a:rPr lang="cs-CZ" sz="2800" b="1" i="1" dirty="0" smtClean="0"/>
              <a:t>Nemoc se projevuje </a:t>
            </a:r>
            <a:r>
              <a:rPr lang="cs-CZ" sz="2800" dirty="0" smtClean="0"/>
              <a:t>např.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teplotou,rýmou, kašlem, bolestí, vyrážkou …</a:t>
            </a:r>
          </a:p>
          <a:p>
            <a:pPr eaLnBrk="1" hangingPunct="1">
              <a:buFont typeface="Arial" charset="0"/>
              <a:buNone/>
            </a:pPr>
            <a:r>
              <a:rPr lang="cs-CZ" sz="2800" b="1" i="1" dirty="0" smtClean="0"/>
              <a:t>Příklady nemocí </a:t>
            </a:r>
            <a:r>
              <a:rPr lang="cs-CZ" sz="2800" dirty="0" smtClean="0"/>
              <a:t>– angína, chřipka, bolest hlavy a v krku,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nevolnost …</a:t>
            </a:r>
          </a:p>
          <a:p>
            <a:pPr eaLnBrk="1" hangingPunct="1">
              <a:buFont typeface="Arial" charset="0"/>
              <a:buNone/>
            </a:pPr>
            <a:endParaRPr lang="cs-CZ" sz="1200" dirty="0" smtClean="0"/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rgbClr val="E95187"/>
                </a:solidFill>
              </a:rPr>
              <a:t>Úraz</a:t>
            </a:r>
            <a:r>
              <a:rPr lang="pl-PL" sz="2800" dirty="0" smtClean="0"/>
              <a:t> je porucha zdraví způsobená náhle. </a:t>
            </a:r>
            <a:r>
              <a:rPr lang="pl-PL" sz="2800" b="1" i="1" dirty="0" smtClean="0"/>
              <a:t>Příčiny úrazů</a:t>
            </a:r>
          </a:p>
          <a:p>
            <a:pPr eaLnBrk="1" hangingPunct="1">
              <a:buFont typeface="Arial" charset="0"/>
              <a:buNone/>
            </a:pPr>
            <a:r>
              <a:rPr lang="pl-PL" sz="2800" dirty="0" smtClean="0"/>
              <a:t>mohou být způsobeny – dopravní nehodou, pádem,</a:t>
            </a:r>
          </a:p>
          <a:p>
            <a:pPr eaLnBrk="1" hangingPunct="1">
              <a:buFont typeface="Arial" charset="0"/>
              <a:buNone/>
            </a:pPr>
            <a:r>
              <a:rPr lang="pl-PL" sz="2800" dirty="0" smtClean="0"/>
              <a:t>popáleninou, poraněním ostrým předmětem ...</a:t>
            </a:r>
          </a:p>
          <a:p>
            <a:pPr eaLnBrk="1" hangingPunct="1">
              <a:buFont typeface="Arial" charset="0"/>
              <a:buNone/>
            </a:pPr>
            <a:r>
              <a:rPr lang="pl-PL" sz="2800" b="1" i="1" dirty="0" smtClean="0"/>
              <a:t>Příklady úrazů </a:t>
            </a:r>
            <a:r>
              <a:rPr lang="pl-PL" sz="2800" dirty="0" smtClean="0"/>
              <a:t>– zlomenina, rána, krvácení, otřes mozku ...</a:t>
            </a:r>
            <a:endParaRPr lang="cs-CZ" sz="28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68952" cy="1008112"/>
          </a:xfrm>
          <a:gradFill flip="none" rotWithShape="1">
            <a:gsLst>
              <a:gs pos="43000">
                <a:schemeClr val="accent2">
                  <a:alpha val="5000"/>
                </a:schemeClr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81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+mn-lt"/>
                <a:ea typeface="+mn-ea"/>
                <a:cs typeface="+mn-cs"/>
              </a:rPr>
              <a:t/>
            </a:r>
            <a:br>
              <a:rPr lang="cs-CZ" sz="3600" b="1" dirty="0" smtClean="0">
                <a:latin typeface="+mn-lt"/>
                <a:ea typeface="+mn-ea"/>
                <a:cs typeface="+mn-cs"/>
              </a:rPr>
            </a:br>
            <a:r>
              <a:rPr lang="cs-CZ" sz="4800" b="1" dirty="0" smtClean="0">
                <a:latin typeface="+mn-lt"/>
                <a:ea typeface="+mn-ea"/>
                <a:cs typeface="+mn-cs"/>
              </a:rPr>
              <a:t>NEMOC A ÚRAZ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+mn-lt"/>
                <a:ea typeface="+mn-ea"/>
                <a:cs typeface="+mn-cs"/>
              </a:rPr>
              <a:t/>
            </a:r>
            <a:br>
              <a:rPr lang="cs-CZ" sz="3600" b="1" dirty="0" smtClean="0">
                <a:latin typeface="+mn-lt"/>
                <a:ea typeface="+mn-ea"/>
                <a:cs typeface="+mn-cs"/>
              </a:rPr>
            </a:br>
            <a:r>
              <a:rPr lang="cs-CZ" sz="3600" b="1" dirty="0" smtClean="0">
                <a:latin typeface="+mn-lt"/>
                <a:ea typeface="+mn-ea"/>
                <a:cs typeface="+mn-cs"/>
              </a:rPr>
              <a:t>Bezplatná telefonní čísla tísňových volání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16127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Tato telefonní čísla mohou tobě nebo někomu</a:t>
            </a:r>
          </a:p>
          <a:p>
            <a:pPr>
              <a:buNone/>
            </a:pPr>
            <a:r>
              <a:rPr lang="cs-CZ" dirty="0" smtClean="0"/>
              <a:t>jinému zachránit život, zdraví nebo majetek.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467544" y="2996952"/>
            <a:ext cx="8229600" cy="1800200"/>
          </a:xfrm>
          <a:prstGeom prst="rect">
            <a:avLst/>
          </a:prstGeom>
          <a:solidFill>
            <a:srgbClr val="FFD1D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3200" b="1" dirty="0"/>
              <a:t>150 - hasičský záchranný sbor </a:t>
            </a:r>
          </a:p>
          <a:p>
            <a:pPr marL="342900" indent="-342900" eaLnBrk="0" hangingPunct="0">
              <a:spcBef>
                <a:spcPct val="20000"/>
              </a:spcBef>
            </a:pPr>
            <a:r>
              <a:rPr lang="cs-CZ" sz="3200" b="1" dirty="0"/>
              <a:t>155 - zdravotnická záchranná služba </a:t>
            </a:r>
          </a:p>
          <a:p>
            <a:pPr marL="342900" indent="-342900" eaLnBrk="0" hangingPunct="0">
              <a:spcBef>
                <a:spcPct val="20000"/>
              </a:spcBef>
            </a:pPr>
            <a:r>
              <a:rPr lang="cs-CZ" sz="3200" b="1" dirty="0"/>
              <a:t>158 </a:t>
            </a:r>
            <a:r>
              <a:rPr lang="cs-CZ" sz="3200" b="1" dirty="0" smtClean="0"/>
              <a:t>- </a:t>
            </a:r>
            <a:r>
              <a:rPr lang="cs-CZ" sz="3200" b="1" dirty="0"/>
              <a:t>policie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395536" y="5013176"/>
            <a:ext cx="8229600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eaLnBrk="0" hangingPunct="0"/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eaLnBrk="0" hangingPunct="0"/>
            <a:r>
              <a:rPr lang="cs-CZ" sz="3200" b="1" dirty="0">
                <a:latin typeface="+mn-lt"/>
                <a:cs typeface="+mn-cs"/>
              </a:rPr>
              <a:t>Evropské číslo tísňového volání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>
                <a:latin typeface="+mn-lt"/>
                <a:cs typeface="+mn-cs"/>
              </a:rPr>
              <a:t/>
            </a:r>
            <a:br>
              <a:rPr lang="cs-CZ" sz="3600" b="1" dirty="0">
                <a:latin typeface="+mn-lt"/>
                <a:cs typeface="+mn-cs"/>
              </a:rPr>
            </a:br>
            <a:endParaRPr lang="cs-CZ" sz="3600" b="1" dirty="0">
              <a:latin typeface="+mn-lt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395536" y="5877272"/>
            <a:ext cx="8229600" cy="685055"/>
          </a:xfrm>
          <a:prstGeom prst="rect">
            <a:avLst/>
          </a:prstGeom>
          <a:solidFill>
            <a:srgbClr val="FFD1D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indent="-342900" eaLnBrk="0" hangingPunct="0">
              <a:spcBef>
                <a:spcPct val="20000"/>
              </a:spcBef>
            </a:pPr>
            <a:r>
              <a:rPr lang="cs-CZ" sz="3200" b="1" dirty="0" smtClean="0"/>
              <a:t>112 - hasiči, záchranná služba, policie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6" name="Rectangle 2"/>
          <p:cNvSpPr>
            <a:spLocks noGrp="1"/>
          </p:cNvSpPr>
          <p:nvPr>
            <p:ph type="title"/>
          </p:nvPr>
        </p:nvSpPr>
        <p:spPr>
          <a:xfrm>
            <a:off x="0" y="260350"/>
            <a:ext cx="3394075" cy="92233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000" b="1" smtClean="0">
                <a:hlinkClick r:id="rId2"/>
              </a:rPr>
              <a:t>Básnička</a:t>
            </a:r>
          </a:p>
        </p:txBody>
      </p:sp>
      <p:sp>
        <p:nvSpPr>
          <p:cNvPr id="6147" name="Zástupný symbol pro obsah 3"/>
          <p:cNvSpPr>
            <a:spLocks noGrp="1"/>
          </p:cNvSpPr>
          <p:nvPr>
            <p:ph idx="1"/>
          </p:nvPr>
        </p:nvSpPr>
        <p:spPr>
          <a:xfrm>
            <a:off x="179388" y="1916832"/>
            <a:ext cx="8642350" cy="4752256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4000" dirty="0" smtClean="0"/>
              <a:t>Nemoc to je potvora,</a:t>
            </a:r>
          </a:p>
          <a:p>
            <a:pPr>
              <a:buFont typeface="Arial" charset="0"/>
              <a:buNone/>
            </a:pPr>
            <a:r>
              <a:rPr lang="cs-CZ" sz="4000" dirty="0" smtClean="0"/>
              <a:t>zavolejte doktora.</a:t>
            </a:r>
          </a:p>
          <a:p>
            <a:pPr>
              <a:buFont typeface="Arial" charset="0"/>
              <a:buNone/>
            </a:pPr>
            <a:endParaRPr lang="cs-CZ" sz="4000" dirty="0" smtClean="0"/>
          </a:p>
          <a:p>
            <a:pPr>
              <a:buFont typeface="Arial" charset="0"/>
              <a:buNone/>
            </a:pPr>
            <a:r>
              <a:rPr lang="cs-CZ" sz="4000" dirty="0" smtClean="0"/>
              <a:t>Zimnice se blíží,</a:t>
            </a:r>
          </a:p>
          <a:p>
            <a:pPr>
              <a:buFont typeface="Arial" charset="0"/>
              <a:buNone/>
            </a:pPr>
            <a:r>
              <a:rPr lang="cs-CZ" sz="4000" dirty="0" err="1" smtClean="0"/>
              <a:t>P</a:t>
            </a:r>
            <a:r>
              <a:rPr lang="cs-CZ" sz="4000" dirty="0" err="1" smtClean="0"/>
              <a:t>aralen</a:t>
            </a:r>
            <a:r>
              <a:rPr lang="cs-CZ" sz="4000" dirty="0" smtClean="0"/>
              <a:t> </a:t>
            </a:r>
            <a:r>
              <a:rPr lang="cs-CZ" sz="4000" dirty="0" smtClean="0"/>
              <a:t>ji sníží. </a:t>
            </a:r>
          </a:p>
        </p:txBody>
      </p:sp>
      <p:pic>
        <p:nvPicPr>
          <p:cNvPr id="6148" name="Picture 5" descr="léka&amp;rcaron;i,léka&amp;rcaron;ský,medicína,osoby,pracující lidé,zam&amp;ecaron;stnání,zdravotní pé&amp;ccaron;e,&amp;zcaron;e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772816"/>
            <a:ext cx="367347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Group 26"/>
          <p:cNvGrpSpPr>
            <a:grpSpLocks/>
          </p:cNvGrpSpPr>
          <p:nvPr/>
        </p:nvGrpSpPr>
        <p:grpSpPr bwMode="auto">
          <a:xfrm>
            <a:off x="395288" y="1052513"/>
            <a:ext cx="2808287" cy="2087562"/>
            <a:chOff x="249" y="663"/>
            <a:chExt cx="1769" cy="1315"/>
          </a:xfrm>
        </p:grpSpPr>
        <p:sp>
          <p:nvSpPr>
            <p:cNvPr id="7182" name="AutoShape 4"/>
            <p:cNvSpPr>
              <a:spLocks noChangeArrowheads="1"/>
            </p:cNvSpPr>
            <p:nvPr/>
          </p:nvSpPr>
          <p:spPr bwMode="auto">
            <a:xfrm>
              <a:off x="249" y="663"/>
              <a:ext cx="1769" cy="1315"/>
            </a:xfrm>
            <a:prstGeom prst="cube">
              <a:avLst>
                <a:gd name="adj" fmla="val 7986"/>
              </a:avLst>
            </a:prstGeom>
            <a:solidFill>
              <a:schemeClr val="bg1"/>
            </a:solidFill>
            <a:ln w="666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cs-CZ" sz="2000" b="1"/>
                <a:t>LÉKÁRNIČKA</a:t>
              </a:r>
            </a:p>
            <a:p>
              <a:pPr algn="ctr"/>
              <a:endParaRPr lang="cs-CZ" b="1"/>
            </a:p>
            <a:p>
              <a:pPr algn="ctr"/>
              <a:endParaRPr lang="cs-CZ" b="1"/>
            </a:p>
            <a:p>
              <a:pPr algn="ctr"/>
              <a:endParaRPr lang="cs-CZ" b="1"/>
            </a:p>
            <a:p>
              <a:pPr algn="ctr"/>
              <a:endParaRPr lang="cs-CZ" b="1"/>
            </a:p>
          </p:txBody>
        </p:sp>
        <p:sp>
          <p:nvSpPr>
            <p:cNvPr id="7183" name="AutoShape 5"/>
            <p:cNvSpPr>
              <a:spLocks noChangeArrowheads="1"/>
            </p:cNvSpPr>
            <p:nvPr/>
          </p:nvSpPr>
          <p:spPr bwMode="auto">
            <a:xfrm>
              <a:off x="748" y="1162"/>
              <a:ext cx="635" cy="680"/>
            </a:xfrm>
            <a:prstGeom prst="plus">
              <a:avLst>
                <a:gd name="adj" fmla="val 36204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171" name="AutoShape 8"/>
          <p:cNvSpPr>
            <a:spLocks noChangeArrowheads="1"/>
          </p:cNvSpPr>
          <p:nvPr/>
        </p:nvSpPr>
        <p:spPr bwMode="auto">
          <a:xfrm>
            <a:off x="539750" y="5445125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NÁPLAST</a:t>
            </a:r>
          </a:p>
        </p:txBody>
      </p:sp>
      <p:sp>
        <p:nvSpPr>
          <p:cNvPr id="7172" name="AutoShape 8"/>
          <p:cNvSpPr>
            <a:spLocks noChangeArrowheads="1"/>
          </p:cNvSpPr>
          <p:nvPr/>
        </p:nvSpPr>
        <p:spPr bwMode="auto">
          <a:xfrm>
            <a:off x="3419475" y="5229225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NŮŽKY</a:t>
            </a:r>
          </a:p>
        </p:txBody>
      </p:sp>
      <p:sp>
        <p:nvSpPr>
          <p:cNvPr id="7173" name="AutoShape 8"/>
          <p:cNvSpPr>
            <a:spLocks noChangeArrowheads="1"/>
          </p:cNvSpPr>
          <p:nvPr/>
        </p:nvSpPr>
        <p:spPr bwMode="auto">
          <a:xfrm>
            <a:off x="3924300" y="2636838"/>
            <a:ext cx="1873250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TEPLOMĚR</a:t>
            </a:r>
          </a:p>
        </p:txBody>
      </p:sp>
      <p:sp>
        <p:nvSpPr>
          <p:cNvPr id="7174" name="AutoShape 8"/>
          <p:cNvSpPr>
            <a:spLocks noChangeArrowheads="1"/>
          </p:cNvSpPr>
          <p:nvPr/>
        </p:nvSpPr>
        <p:spPr bwMode="auto">
          <a:xfrm>
            <a:off x="6588125" y="2924175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LÉKY</a:t>
            </a:r>
          </a:p>
        </p:txBody>
      </p:sp>
      <p:sp>
        <p:nvSpPr>
          <p:cNvPr id="7175" name="AutoShape 8"/>
          <p:cNvSpPr>
            <a:spLocks noChangeArrowheads="1"/>
          </p:cNvSpPr>
          <p:nvPr/>
        </p:nvSpPr>
        <p:spPr bwMode="auto">
          <a:xfrm>
            <a:off x="6084888" y="5445125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OBVAZ</a:t>
            </a:r>
          </a:p>
        </p:txBody>
      </p:sp>
      <p:sp>
        <p:nvSpPr>
          <p:cNvPr id="7176" name="Zástupný symbol pro obsah 2"/>
          <p:cNvSpPr>
            <a:spLocks/>
          </p:cNvSpPr>
          <p:nvPr/>
        </p:nvSpPr>
        <p:spPr bwMode="auto">
          <a:xfrm>
            <a:off x="251520" y="260648"/>
            <a:ext cx="822960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800" b="1" dirty="0">
                <a:latin typeface="Calibri" pitchFamily="34" charset="0"/>
              </a:rPr>
              <a:t>Prohlédněte si vybavení domácí lékárničky.</a:t>
            </a:r>
          </a:p>
        </p:txBody>
      </p:sp>
      <p:pic>
        <p:nvPicPr>
          <p:cNvPr id="7177" name="Picture 17" descr="MC90034033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3716338"/>
            <a:ext cx="1452562" cy="134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8" name="Picture 19" descr="MC90015193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450" y="3860800"/>
            <a:ext cx="1095375" cy="126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9" name="Picture 20" descr="MC90037132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4508500"/>
            <a:ext cx="18192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0" name="Picture 23" descr="MC90019936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404265">
            <a:off x="4787900" y="692150"/>
            <a:ext cx="433388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1" name="Picture 24" descr="MC90034420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588" y="1557338"/>
            <a:ext cx="1376362" cy="1011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1475656" y="188640"/>
            <a:ext cx="5904656" cy="360040"/>
          </a:xfrm>
        </p:spPr>
        <p:txBody>
          <a:bodyPr>
            <a:normAutofit fontScale="77500" lnSpcReduction="20000"/>
          </a:bodyPr>
          <a:lstStyle/>
          <a:p>
            <a:pPr>
              <a:buFont typeface="Arial" charset="0"/>
              <a:buNone/>
            </a:pPr>
            <a:r>
              <a:rPr lang="cs-CZ" sz="2800" b="1" dirty="0" smtClean="0"/>
              <a:t>Škrtněte vše, co nepatří do lékárničky.</a:t>
            </a:r>
          </a:p>
        </p:txBody>
      </p:sp>
      <p:grpSp>
        <p:nvGrpSpPr>
          <p:cNvPr id="2" name="Skupina 11"/>
          <p:cNvGrpSpPr>
            <a:grpSpLocks/>
          </p:cNvGrpSpPr>
          <p:nvPr/>
        </p:nvGrpSpPr>
        <p:grpSpPr bwMode="auto">
          <a:xfrm>
            <a:off x="250825" y="981075"/>
            <a:ext cx="8642350" cy="5689600"/>
            <a:chOff x="250825" y="908050"/>
            <a:chExt cx="8642350" cy="5689600"/>
          </a:xfrm>
        </p:grpSpPr>
        <p:sp>
          <p:nvSpPr>
            <p:cNvPr id="8196" name="AutoShape 20"/>
            <p:cNvSpPr>
              <a:spLocks noChangeArrowheads="1"/>
            </p:cNvSpPr>
            <p:nvPr/>
          </p:nvSpPr>
          <p:spPr bwMode="auto">
            <a:xfrm>
              <a:off x="250825" y="908050"/>
              <a:ext cx="8642350" cy="5689600"/>
            </a:xfrm>
            <a:prstGeom prst="cube">
              <a:avLst>
                <a:gd name="adj" fmla="val 7986"/>
              </a:avLst>
            </a:prstGeom>
            <a:solidFill>
              <a:schemeClr val="bg1"/>
            </a:solidFill>
            <a:ln w="666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cs-CZ" sz="2000" b="1"/>
            </a:p>
            <a:p>
              <a:pPr algn="ctr"/>
              <a:endParaRPr lang="cs-CZ" b="1"/>
            </a:p>
            <a:p>
              <a:pPr algn="ctr"/>
              <a:endParaRPr lang="cs-CZ" b="1"/>
            </a:p>
            <a:p>
              <a:pPr algn="ctr"/>
              <a:endParaRPr lang="cs-CZ" b="1"/>
            </a:p>
            <a:p>
              <a:pPr algn="ctr"/>
              <a:endParaRPr lang="cs-CZ" b="1"/>
            </a:p>
          </p:txBody>
        </p:sp>
        <p:pic>
          <p:nvPicPr>
            <p:cNvPr id="8197" name="Picture 22" descr="MC900151939[1]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84213" y="4149725"/>
              <a:ext cx="1408112" cy="16240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198" name="Picture 23" descr="MC900371326[1]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700338" y="1628775"/>
              <a:ext cx="2303462" cy="9525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199" name="Picture 24" descr="MC900344205[1]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484438" y="3108325"/>
              <a:ext cx="1871662" cy="137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0" name="Picture 25" descr="MC900340338[1]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588125" y="3878263"/>
              <a:ext cx="1512888" cy="1400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1" name="Picture 26" descr="MC900199360[1]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rot="2404265">
              <a:off x="1042988" y="1557338"/>
              <a:ext cx="433387" cy="1998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2" name="Picture 13" descr="Zobrazit podrobnosti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659563" y="1628775"/>
              <a:ext cx="1368425" cy="13684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3" name="Picture 28" descr="MC900215062[1]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4932363" y="2708275"/>
              <a:ext cx="1447800" cy="1651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204" name="Picture 29" descr="MC900215937[1]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635375" y="5084763"/>
              <a:ext cx="2376488" cy="11049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" name="Šipka doprava 12"/>
          <p:cNvSpPr/>
          <p:nvPr/>
        </p:nvSpPr>
        <p:spPr>
          <a:xfrm>
            <a:off x="395536" y="260648"/>
            <a:ext cx="792088" cy="360040"/>
          </a:xfrm>
          <a:prstGeom prst="rightArrow">
            <a:avLst/>
          </a:prstGeom>
          <a:solidFill>
            <a:srgbClr val="FF9B9B"/>
          </a:solidFill>
          <a:ln>
            <a:solidFill>
              <a:srgbClr val="FF9B9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9" descr="MC90035900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4365625"/>
            <a:ext cx="2160587" cy="150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AutoShape 8"/>
          <p:cNvSpPr>
            <a:spLocks noChangeArrowheads="1"/>
          </p:cNvSpPr>
          <p:nvPr/>
        </p:nvSpPr>
        <p:spPr bwMode="auto">
          <a:xfrm>
            <a:off x="3059113" y="260350"/>
            <a:ext cx="3168650" cy="1008063"/>
          </a:xfrm>
          <a:prstGeom prst="roundRect">
            <a:avLst>
              <a:gd name="adj" fmla="val 16667"/>
            </a:avLst>
          </a:prstGeom>
          <a:solidFill>
            <a:srgbClr val="CCFF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NEMOC</a:t>
            </a:r>
          </a:p>
        </p:txBody>
      </p:sp>
      <p:sp>
        <p:nvSpPr>
          <p:cNvPr id="9220" name="AutoShape 8"/>
          <p:cNvSpPr>
            <a:spLocks noChangeArrowheads="1"/>
          </p:cNvSpPr>
          <p:nvPr/>
        </p:nvSpPr>
        <p:spPr bwMode="auto">
          <a:xfrm>
            <a:off x="2484438" y="5949950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TEPLOTA</a:t>
            </a:r>
          </a:p>
        </p:txBody>
      </p:sp>
      <p:pic>
        <p:nvPicPr>
          <p:cNvPr id="9221" name="Picture 15" descr="MC90041149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1557338"/>
            <a:ext cx="1598612" cy="205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AutoShape 8"/>
          <p:cNvSpPr>
            <a:spLocks noChangeArrowheads="1"/>
          </p:cNvSpPr>
          <p:nvPr/>
        </p:nvSpPr>
        <p:spPr bwMode="auto">
          <a:xfrm>
            <a:off x="468313" y="3716338"/>
            <a:ext cx="1873250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RÝMA</a:t>
            </a:r>
          </a:p>
        </p:txBody>
      </p:sp>
      <p:sp>
        <p:nvSpPr>
          <p:cNvPr id="9223" name="AutoShape 8"/>
          <p:cNvSpPr>
            <a:spLocks noChangeArrowheads="1"/>
          </p:cNvSpPr>
          <p:nvPr/>
        </p:nvSpPr>
        <p:spPr bwMode="auto">
          <a:xfrm>
            <a:off x="7019925" y="2708275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ANGÍNA</a:t>
            </a:r>
          </a:p>
        </p:txBody>
      </p:sp>
      <p:sp>
        <p:nvSpPr>
          <p:cNvPr id="9224" name="AutoShape 8"/>
          <p:cNvSpPr>
            <a:spLocks noChangeArrowheads="1"/>
          </p:cNvSpPr>
          <p:nvPr/>
        </p:nvSpPr>
        <p:spPr bwMode="auto">
          <a:xfrm>
            <a:off x="6372225" y="5876925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KAŠEL</a:t>
            </a:r>
          </a:p>
        </p:txBody>
      </p:sp>
      <p:pic>
        <p:nvPicPr>
          <p:cNvPr id="9225" name="Picture 28" descr="MC90036099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25" y="4005263"/>
            <a:ext cx="1595438" cy="180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6" name="AutoShape 8"/>
          <p:cNvSpPr>
            <a:spLocks noChangeArrowheads="1"/>
          </p:cNvSpPr>
          <p:nvPr/>
        </p:nvSpPr>
        <p:spPr bwMode="auto">
          <a:xfrm>
            <a:off x="3995738" y="3429000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CHŘIPKA</a:t>
            </a:r>
          </a:p>
        </p:txBody>
      </p:sp>
      <p:pic>
        <p:nvPicPr>
          <p:cNvPr id="9227" name="Picture 32" descr="MC900398117[2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738" y="1700213"/>
            <a:ext cx="1804987" cy="164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8" name="Picture 1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488" y="5492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2" name="AutoShape 8"/>
          <p:cNvSpPr>
            <a:spLocks noChangeArrowheads="1"/>
          </p:cNvSpPr>
          <p:nvPr/>
        </p:nvSpPr>
        <p:spPr bwMode="auto">
          <a:xfrm>
            <a:off x="6300788" y="3284538"/>
            <a:ext cx="2376487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ZLOMENINA</a:t>
            </a:r>
          </a:p>
        </p:txBody>
      </p:sp>
      <p:sp>
        <p:nvSpPr>
          <p:cNvPr id="10243" name="AutoShape 8"/>
          <p:cNvSpPr>
            <a:spLocks noChangeArrowheads="1"/>
          </p:cNvSpPr>
          <p:nvPr/>
        </p:nvSpPr>
        <p:spPr bwMode="auto">
          <a:xfrm>
            <a:off x="395288" y="2852738"/>
            <a:ext cx="3097212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VYMKNUTÝ KOTNÍK</a:t>
            </a:r>
          </a:p>
        </p:txBody>
      </p:sp>
      <p:pic>
        <p:nvPicPr>
          <p:cNvPr id="10244" name="Picture 11" descr="MC90023242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125" y="908050"/>
            <a:ext cx="150177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15" descr="MC90023204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175" y="3357563"/>
            <a:ext cx="1903413" cy="2084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AutoShape 8"/>
          <p:cNvSpPr>
            <a:spLocks noChangeArrowheads="1"/>
          </p:cNvSpPr>
          <p:nvPr/>
        </p:nvSpPr>
        <p:spPr bwMode="auto">
          <a:xfrm>
            <a:off x="3708400" y="5516563"/>
            <a:ext cx="2881313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ROZBITÉ KOLENO</a:t>
            </a:r>
          </a:p>
        </p:txBody>
      </p:sp>
      <p:sp>
        <p:nvSpPr>
          <p:cNvPr id="10247" name="AutoShape 8"/>
          <p:cNvSpPr>
            <a:spLocks noChangeArrowheads="1"/>
          </p:cNvSpPr>
          <p:nvPr/>
        </p:nvSpPr>
        <p:spPr bwMode="auto">
          <a:xfrm>
            <a:off x="3059113" y="260350"/>
            <a:ext cx="3168650" cy="1008063"/>
          </a:xfrm>
          <a:prstGeom prst="roundRect">
            <a:avLst>
              <a:gd name="adj" fmla="val 16667"/>
            </a:avLst>
          </a:prstGeom>
          <a:solidFill>
            <a:srgbClr val="FF8585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/>
              <a:t>ÚRAZ</a:t>
            </a:r>
          </a:p>
        </p:txBody>
      </p:sp>
      <p:pic>
        <p:nvPicPr>
          <p:cNvPr id="10248" name="Picture 25" descr="MC90001841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1390650"/>
            <a:ext cx="2305050" cy="133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Picture 31" descr="MC900232985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088" y="4005263"/>
            <a:ext cx="1922462" cy="16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0" name="AutoShape 8"/>
          <p:cNvSpPr>
            <a:spLocks noChangeArrowheads="1"/>
          </p:cNvSpPr>
          <p:nvPr/>
        </p:nvSpPr>
        <p:spPr bwMode="auto">
          <a:xfrm>
            <a:off x="611188" y="5661025"/>
            <a:ext cx="2087562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66" name="Zástupný symbol pro obsah 2"/>
          <p:cNvSpPr>
            <a:spLocks/>
          </p:cNvSpPr>
          <p:nvPr/>
        </p:nvSpPr>
        <p:spPr bwMode="auto">
          <a:xfrm>
            <a:off x="1403648" y="260648"/>
            <a:ext cx="822960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800" b="1" dirty="0">
                <a:latin typeface="Calibri" pitchFamily="34" charset="0"/>
              </a:rPr>
              <a:t>Vyberte obrázky, na kterých je znázorněn úraz.</a:t>
            </a:r>
          </a:p>
        </p:txBody>
      </p:sp>
      <p:pic>
        <p:nvPicPr>
          <p:cNvPr id="31750" name="Picture 6" descr="MC90023242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3789363"/>
            <a:ext cx="150177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7" descr="MC900411490[1]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0200" y="2276475"/>
            <a:ext cx="1598613" cy="205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8" descr="MC900359007[1]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088" y="1484313"/>
            <a:ext cx="2160587" cy="150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3" name="Picture 9" descr="MC900232049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125" y="765175"/>
            <a:ext cx="1903413" cy="2084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4" name="Picture 10" descr="MC900018418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788" y="4724400"/>
            <a:ext cx="2305050" cy="133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prava 7"/>
          <p:cNvSpPr/>
          <p:nvPr/>
        </p:nvSpPr>
        <p:spPr>
          <a:xfrm>
            <a:off x="395536" y="332656"/>
            <a:ext cx="792088" cy="360040"/>
          </a:xfrm>
          <a:prstGeom prst="rightArrow">
            <a:avLst/>
          </a:prstGeom>
          <a:solidFill>
            <a:srgbClr val="FF9B9B"/>
          </a:solidFill>
          <a:ln>
            <a:solidFill>
              <a:srgbClr val="FF9B9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7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7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7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0" name="Picture 2" descr="mu&amp;zcaron;i,páni,policie,povolání,pracující,právo,strá&amp;zcaron;níci,výkon práv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2997200"/>
            <a:ext cx="2087563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4" descr="hadice,hašení po&amp;zcaron;ár&amp;uring;,hasi&amp;ccaron;i,kapky,lou&amp;zcaron;e,mu&amp;zcaron;i,osoby,po&amp;zcaron;ární hadice,po&amp;zcaron;árníci,pracující lidé,š&amp;tcaron;áva,uniformy,zam&amp;ecaron;stn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788" y="2997200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6" descr="lé&amp;ccaron;ivo,lidé v práci,nosítka,osoby,povolání,záchraná&amp;rcaron;i,zdravotní pé&amp;ccaron;e,&amp;zcaron;en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3141663"/>
            <a:ext cx="20161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9" descr="ambulanza,doprava,Evropa,evropské,Itálie,Italové,motorová vozidla,sanitky,text,vozidla,vozidla záchranné slu&amp;zcaron;b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288" y="1125538"/>
            <a:ext cx="1944687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6" descr="auta,doprava,Evropa,evropské,Itálie,Italové,italská policie,motorová vozidla,policejní auta,policie,text,uplatn&amp;ecaron;ní zákona,vozidla"/>
          <p:cNvPicPr>
            <a:picLocks noChangeAspect="1" noChangeArrowheads="1"/>
          </p:cNvPicPr>
          <p:nvPr/>
        </p:nvPicPr>
        <p:blipFill>
          <a:blip r:embed="rId6" cstate="print"/>
          <a:srcRect t="11111" b="22221"/>
          <a:stretch>
            <a:fillRect/>
          </a:stretch>
        </p:blipFill>
        <p:spPr bwMode="auto">
          <a:xfrm>
            <a:off x="2987675" y="1125538"/>
            <a:ext cx="2808288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2" descr="doprava,Evropa,evropské,hašení po&amp;zcaron;ár&amp;uring;,Hasi&amp;ccaron;i,hasi&amp;ccaron;ské vozy,nákladní auta,N&amp;ecaron;mci,N&amp;ecaron;mecko,po&amp;zcaron;ární st&amp;rcaron;íka&amp;ccaron;ky,text,vozidla,vozidla záchranné slu&amp;zcaron;by"/>
          <p:cNvPicPr>
            <a:picLocks noChangeAspect="1" noChangeArrowheads="1"/>
          </p:cNvPicPr>
          <p:nvPr/>
        </p:nvPicPr>
        <p:blipFill>
          <a:blip r:embed="rId7" cstate="print"/>
          <a:srcRect b="9648"/>
          <a:stretch>
            <a:fillRect/>
          </a:stretch>
        </p:blipFill>
        <p:spPr bwMode="auto">
          <a:xfrm>
            <a:off x="6372225" y="908050"/>
            <a:ext cx="22320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6" name="AutoShape 8"/>
          <p:cNvSpPr>
            <a:spLocks noChangeArrowheads="1"/>
          </p:cNvSpPr>
          <p:nvPr/>
        </p:nvSpPr>
        <p:spPr bwMode="auto">
          <a:xfrm>
            <a:off x="611188" y="5300663"/>
            <a:ext cx="1873250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155</a:t>
            </a:r>
          </a:p>
        </p:txBody>
      </p:sp>
      <p:sp>
        <p:nvSpPr>
          <p:cNvPr id="12297" name="AutoShape 8"/>
          <p:cNvSpPr>
            <a:spLocks noChangeArrowheads="1"/>
          </p:cNvSpPr>
          <p:nvPr/>
        </p:nvSpPr>
        <p:spPr bwMode="auto">
          <a:xfrm>
            <a:off x="6588125" y="5300663"/>
            <a:ext cx="1873250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150</a:t>
            </a:r>
          </a:p>
        </p:txBody>
      </p:sp>
      <p:sp>
        <p:nvSpPr>
          <p:cNvPr id="12298" name="AutoShape 8"/>
          <p:cNvSpPr>
            <a:spLocks noChangeArrowheads="1"/>
          </p:cNvSpPr>
          <p:nvPr/>
        </p:nvSpPr>
        <p:spPr bwMode="auto">
          <a:xfrm>
            <a:off x="3635375" y="5300663"/>
            <a:ext cx="1873250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158</a:t>
            </a:r>
          </a:p>
        </p:txBody>
      </p:sp>
      <p:sp>
        <p:nvSpPr>
          <p:cNvPr id="12300" name="Obdélník 14"/>
          <p:cNvSpPr>
            <a:spLocks noChangeArrowheads="1"/>
          </p:cNvSpPr>
          <p:nvPr/>
        </p:nvSpPr>
        <p:spPr bwMode="auto">
          <a:xfrm>
            <a:off x="6227763" y="6021388"/>
            <a:ext cx="26225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/>
              <a:t>hasičský záchranný sbor</a:t>
            </a:r>
          </a:p>
        </p:txBody>
      </p:sp>
      <p:sp>
        <p:nvSpPr>
          <p:cNvPr id="12301" name="Obdélník 15"/>
          <p:cNvSpPr>
            <a:spLocks noChangeArrowheads="1"/>
          </p:cNvSpPr>
          <p:nvPr/>
        </p:nvSpPr>
        <p:spPr bwMode="auto">
          <a:xfrm>
            <a:off x="0" y="6021388"/>
            <a:ext cx="326231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/>
              <a:t>zdravotnická záchranná služba </a:t>
            </a:r>
          </a:p>
        </p:txBody>
      </p:sp>
      <p:sp>
        <p:nvSpPr>
          <p:cNvPr id="12302" name="Obdélník 16"/>
          <p:cNvSpPr>
            <a:spLocks noChangeArrowheads="1"/>
          </p:cNvSpPr>
          <p:nvPr/>
        </p:nvSpPr>
        <p:spPr bwMode="auto">
          <a:xfrm>
            <a:off x="4140200" y="6021388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/>
              <a:t>policie</a:t>
            </a:r>
          </a:p>
        </p:txBody>
      </p:sp>
      <p:sp>
        <p:nvSpPr>
          <p:cNvPr id="15" name="AutoShape 8"/>
          <p:cNvSpPr>
            <a:spLocks noChangeArrowheads="1"/>
          </p:cNvSpPr>
          <p:nvPr/>
        </p:nvSpPr>
        <p:spPr bwMode="auto">
          <a:xfrm>
            <a:off x="467544" y="188641"/>
            <a:ext cx="7920880" cy="576063"/>
          </a:xfrm>
          <a:prstGeom prst="roundRect">
            <a:avLst>
              <a:gd name="adj" fmla="val 16667"/>
            </a:avLst>
          </a:prstGeom>
          <a:solidFill>
            <a:schemeClr val="accent1">
              <a:lumMod val="20000"/>
              <a:lumOff val="80000"/>
            </a:schemeClr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dirty="0" smtClean="0"/>
              <a:t>Bezplatná telefonní čísla tísňových volání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9" descr="ambulanza,doprava,Evropa,evropské,Itálie,Italové,motorová vozidla,sanitky,text,vozidla,vozidla záchranné slu&amp;zcaron;b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844675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Zástupný symbol pro obsah 2"/>
          <p:cNvSpPr>
            <a:spLocks/>
          </p:cNvSpPr>
          <p:nvPr/>
        </p:nvSpPr>
        <p:spPr bwMode="auto">
          <a:xfrm>
            <a:off x="1331640" y="260648"/>
            <a:ext cx="612068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800" b="1" dirty="0">
                <a:latin typeface="Calibri" pitchFamily="34" charset="0"/>
              </a:rPr>
              <a:t>Koho zavoláte těmito </a:t>
            </a:r>
            <a:r>
              <a:rPr lang="cs-CZ" sz="2800" b="1" dirty="0" smtClean="0">
                <a:latin typeface="Calibri" pitchFamily="34" charset="0"/>
              </a:rPr>
              <a:t>telefonními </a:t>
            </a:r>
            <a:r>
              <a:rPr lang="cs-CZ" sz="2800" b="1" dirty="0">
                <a:latin typeface="Calibri" pitchFamily="34" charset="0"/>
              </a:rPr>
              <a:t>čísly? </a:t>
            </a:r>
            <a:endParaRPr lang="cs-CZ" sz="2800" b="1" dirty="0" smtClean="0">
              <a:latin typeface="Calibri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800" b="1" dirty="0" smtClean="0">
                <a:latin typeface="Calibri" pitchFamily="34" charset="0"/>
              </a:rPr>
              <a:t>Označte </a:t>
            </a:r>
            <a:r>
              <a:rPr lang="cs-CZ" sz="2800" b="1" dirty="0">
                <a:latin typeface="Calibri" pitchFamily="34" charset="0"/>
              </a:rPr>
              <a:t>číslo a </a:t>
            </a:r>
            <a:r>
              <a:rPr lang="cs-CZ" sz="2800" b="1" dirty="0" smtClean="0">
                <a:latin typeface="Calibri" pitchFamily="34" charset="0"/>
              </a:rPr>
              <a:t>odpovězte. 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3316" name="AutoShape 8"/>
          <p:cNvSpPr>
            <a:spLocks noChangeArrowheads="1"/>
          </p:cNvSpPr>
          <p:nvPr/>
        </p:nvSpPr>
        <p:spPr bwMode="auto">
          <a:xfrm>
            <a:off x="755650" y="4076700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155</a:t>
            </a:r>
          </a:p>
        </p:txBody>
      </p:sp>
      <p:pic>
        <p:nvPicPr>
          <p:cNvPr id="38914" name="Picture 2" descr="doprava,Evropa,evropské,hašení po&amp;zcaron;ár&amp;uring;,Hasi&amp;ccaron;i,hasi&amp;ccaron;ské vozy,nákladní auta,N&amp;ecaron;mci,N&amp;ecaron;mecko,po&amp;zcaron;ární st&amp;rcaron;íka&amp;ccaron;ky,text,vozidla,vozidla záchranné slu&amp;zcaron;b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268760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AutoShape 8"/>
          <p:cNvSpPr>
            <a:spLocks noChangeArrowheads="1"/>
          </p:cNvSpPr>
          <p:nvPr/>
        </p:nvSpPr>
        <p:spPr bwMode="auto">
          <a:xfrm>
            <a:off x="4932040" y="3284984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150</a:t>
            </a:r>
          </a:p>
        </p:txBody>
      </p:sp>
      <p:sp>
        <p:nvSpPr>
          <p:cNvPr id="13319" name="AutoShape 8"/>
          <p:cNvSpPr>
            <a:spLocks noChangeArrowheads="1"/>
          </p:cNvSpPr>
          <p:nvPr/>
        </p:nvSpPr>
        <p:spPr bwMode="auto">
          <a:xfrm>
            <a:off x="6084168" y="6021288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158</a:t>
            </a:r>
          </a:p>
        </p:txBody>
      </p:sp>
      <p:pic>
        <p:nvPicPr>
          <p:cNvPr id="38918" name="Picture 6" descr="auta,doprava,Evropa,evropské,Itálie,Italové,italská policie,motorová vozidla,policejní auta,policie,text,uplatn&amp;ecaron;ní zákona,vozidla"/>
          <p:cNvPicPr>
            <a:picLocks noChangeAspect="1" noChangeArrowheads="1"/>
          </p:cNvPicPr>
          <p:nvPr/>
        </p:nvPicPr>
        <p:blipFill>
          <a:blip r:embed="rId4" cstate="print"/>
          <a:srcRect t="11111" b="22221"/>
          <a:stretch>
            <a:fillRect/>
          </a:stretch>
        </p:blipFill>
        <p:spPr bwMode="auto">
          <a:xfrm>
            <a:off x="5796136" y="4077072"/>
            <a:ext cx="2808287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Šipka doprava 8"/>
          <p:cNvSpPr/>
          <p:nvPr/>
        </p:nvSpPr>
        <p:spPr>
          <a:xfrm>
            <a:off x="395536" y="332656"/>
            <a:ext cx="792088" cy="360040"/>
          </a:xfrm>
          <a:prstGeom prst="rightArrow">
            <a:avLst/>
          </a:prstGeom>
          <a:solidFill>
            <a:srgbClr val="FF9B9B"/>
          </a:solidFill>
          <a:ln>
            <a:solidFill>
              <a:srgbClr val="FF9B9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3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3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3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1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 descr="mu&amp;zcaron;i,páni,policie,povolání,pracující,právo,strá&amp;zcaron;níci,výkon práv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4292600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4" descr="hadice,hašení po&amp;zcaron;ár&amp;uring;,hasi&amp;ccaron;i,kapky,lou&amp;zcaron;e,mu&amp;zcaron;i,osoby,po&amp;zcaron;ární hadice,po&amp;zcaron;árníci,pracující lidé,š&amp;tcaron;áva,uniformy,zam&amp;ecaron;stn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4221163"/>
            <a:ext cx="2303462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6" descr="lé&amp;ccaron;ivo,lidé v práci,nosítka,osoby,povolání,záchraná&amp;rcaron;i,zdravotní pé&amp;ccaron;e,&amp;zcaron;en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688" y="4437063"/>
            <a:ext cx="20161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Zástupný symbol pro obsah 2"/>
          <p:cNvSpPr>
            <a:spLocks/>
          </p:cNvSpPr>
          <p:nvPr/>
        </p:nvSpPr>
        <p:spPr bwMode="auto">
          <a:xfrm>
            <a:off x="1403648" y="260648"/>
            <a:ext cx="4536504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800" b="1" dirty="0" smtClean="0">
                <a:latin typeface="Calibri" pitchFamily="34" charset="0"/>
              </a:rPr>
              <a:t>Spojte </a:t>
            </a:r>
            <a:r>
              <a:rPr lang="cs-CZ" sz="2800" b="1" dirty="0">
                <a:latin typeface="Calibri" pitchFamily="34" charset="0"/>
              </a:rPr>
              <a:t>čarou, co k sobě patří.</a:t>
            </a:r>
          </a:p>
        </p:txBody>
      </p:sp>
      <p:pic>
        <p:nvPicPr>
          <p:cNvPr id="14342" name="Picture 9" descr="ambulanza,doprava,Evropa,evropské,Itálie,Italové,motorová vozidla,sanitky,text,vozidla,vozidla záchranné slu&amp;zcaron;b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288" y="1125538"/>
            <a:ext cx="1944687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6" descr="auta,doprava,Evropa,evropské,Itálie,Italové,italská policie,motorová vozidla,policejní auta,policie,text,uplatn&amp;ecaron;ní zákona,vozidla"/>
          <p:cNvPicPr>
            <a:picLocks noChangeAspect="1" noChangeArrowheads="1"/>
          </p:cNvPicPr>
          <p:nvPr/>
        </p:nvPicPr>
        <p:blipFill>
          <a:blip r:embed="rId6" cstate="print"/>
          <a:srcRect t="11111" b="22221"/>
          <a:stretch>
            <a:fillRect/>
          </a:stretch>
        </p:blipFill>
        <p:spPr bwMode="auto">
          <a:xfrm>
            <a:off x="2987675" y="1125538"/>
            <a:ext cx="2808288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2" descr="doprava,Evropa,evropské,hašení po&amp;zcaron;ár&amp;uring;,Hasi&amp;ccaron;i,hasi&amp;ccaron;ské vozy,nákladní auta,N&amp;ecaron;mci,N&amp;ecaron;mecko,po&amp;zcaron;ární st&amp;rcaron;íka&amp;ccaron;ky,text,vozidla,vozidla záchranné slu&amp;zcaron;b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25" y="908050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Šipka doprava 8"/>
          <p:cNvSpPr/>
          <p:nvPr/>
        </p:nvSpPr>
        <p:spPr>
          <a:xfrm>
            <a:off x="395536" y="332656"/>
            <a:ext cx="792088" cy="360040"/>
          </a:xfrm>
          <a:prstGeom prst="rightArrow">
            <a:avLst/>
          </a:prstGeom>
          <a:solidFill>
            <a:srgbClr val="FF9B9B"/>
          </a:solidFill>
          <a:ln>
            <a:solidFill>
              <a:srgbClr val="FF9B9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Tlačítko akce: Vlastní 6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250825" y="0"/>
            <a:ext cx="2520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Křížovka</a:t>
            </a:r>
          </a:p>
        </p:txBody>
      </p:sp>
      <p:sp>
        <p:nvSpPr>
          <p:cNvPr id="15363" name="TextovéPole 9"/>
          <p:cNvSpPr txBox="1">
            <a:spLocks noChangeArrowheads="1"/>
          </p:cNvSpPr>
          <p:nvPr/>
        </p:nvSpPr>
        <p:spPr bwMode="auto">
          <a:xfrm>
            <a:off x="395288" y="5229225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Tajenka:</a:t>
            </a:r>
          </a:p>
        </p:txBody>
      </p:sp>
      <p:grpSp>
        <p:nvGrpSpPr>
          <p:cNvPr id="2" name="Group 84"/>
          <p:cNvGrpSpPr>
            <a:grpSpLocks/>
          </p:cNvGrpSpPr>
          <p:nvPr/>
        </p:nvGrpSpPr>
        <p:grpSpPr bwMode="auto">
          <a:xfrm>
            <a:off x="395288" y="2636838"/>
            <a:ext cx="920750" cy="2058987"/>
            <a:chOff x="295" y="572"/>
            <a:chExt cx="580" cy="1297"/>
          </a:xfrm>
        </p:grpSpPr>
        <p:sp>
          <p:nvSpPr>
            <p:cNvPr id="15418" name="Obdélník 6"/>
            <p:cNvSpPr>
              <a:spLocks noChangeArrowheads="1"/>
            </p:cNvSpPr>
            <p:nvPr/>
          </p:nvSpPr>
          <p:spPr bwMode="auto">
            <a:xfrm>
              <a:off x="295" y="845"/>
              <a:ext cx="318" cy="3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5.</a:t>
              </a:r>
            </a:p>
          </p:txBody>
        </p:sp>
        <p:pic>
          <p:nvPicPr>
            <p:cNvPr id="15419" name="Picture 78" descr="MC900199368[1]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9360100">
              <a:off x="521" y="572"/>
              <a:ext cx="354" cy="12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3" name="Group 83"/>
          <p:cNvGrpSpPr>
            <a:grpSpLocks/>
          </p:cNvGrpSpPr>
          <p:nvPr/>
        </p:nvGrpSpPr>
        <p:grpSpPr bwMode="auto">
          <a:xfrm>
            <a:off x="7019925" y="4221163"/>
            <a:ext cx="1782763" cy="1665287"/>
            <a:chOff x="4286" y="2296"/>
            <a:chExt cx="1123" cy="1049"/>
          </a:xfrm>
        </p:grpSpPr>
        <p:sp>
          <p:nvSpPr>
            <p:cNvPr id="15416" name="Obdélník 6"/>
            <p:cNvSpPr>
              <a:spLocks noChangeArrowheads="1"/>
            </p:cNvSpPr>
            <p:nvPr/>
          </p:nvSpPr>
          <p:spPr bwMode="auto">
            <a:xfrm>
              <a:off x="4468" y="2296"/>
              <a:ext cx="318" cy="3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4.</a:t>
              </a:r>
            </a:p>
          </p:txBody>
        </p:sp>
        <p:pic>
          <p:nvPicPr>
            <p:cNvPr id="15417" name="Picture 82" descr="MC900352376[1]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86" y="2432"/>
              <a:ext cx="1123" cy="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4" name="Group 86"/>
          <p:cNvGrpSpPr>
            <a:grpSpLocks/>
          </p:cNvGrpSpPr>
          <p:nvPr/>
        </p:nvGrpSpPr>
        <p:grpSpPr bwMode="auto">
          <a:xfrm>
            <a:off x="0" y="836613"/>
            <a:ext cx="1960563" cy="1600200"/>
            <a:chOff x="2517" y="2659"/>
            <a:chExt cx="1235" cy="1008"/>
          </a:xfrm>
        </p:grpSpPr>
        <p:sp>
          <p:nvSpPr>
            <p:cNvPr id="15414" name="Obdélník 6"/>
            <p:cNvSpPr>
              <a:spLocks noChangeArrowheads="1"/>
            </p:cNvSpPr>
            <p:nvPr/>
          </p:nvSpPr>
          <p:spPr bwMode="auto">
            <a:xfrm>
              <a:off x="2517" y="2795"/>
              <a:ext cx="318" cy="3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3.</a:t>
              </a:r>
            </a:p>
          </p:txBody>
        </p:sp>
        <p:pic>
          <p:nvPicPr>
            <p:cNvPr id="15415" name="Picture 85" descr="MC900286864[1]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744" y="2659"/>
              <a:ext cx="1008" cy="10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5" name="Group 89"/>
          <p:cNvGrpSpPr>
            <a:grpSpLocks/>
          </p:cNvGrpSpPr>
          <p:nvPr/>
        </p:nvGrpSpPr>
        <p:grpSpPr bwMode="auto">
          <a:xfrm>
            <a:off x="3203575" y="4292600"/>
            <a:ext cx="1585913" cy="1441450"/>
            <a:chOff x="2018" y="2704"/>
            <a:chExt cx="999" cy="908"/>
          </a:xfrm>
        </p:grpSpPr>
        <p:pic>
          <p:nvPicPr>
            <p:cNvPr id="15412" name="Picture 88" descr="Zobrazit podrobnosti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109" y="2704"/>
              <a:ext cx="908" cy="9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413" name="Obdélník 6"/>
            <p:cNvSpPr>
              <a:spLocks noChangeArrowheads="1"/>
            </p:cNvSpPr>
            <p:nvPr/>
          </p:nvSpPr>
          <p:spPr bwMode="auto">
            <a:xfrm>
              <a:off x="2018" y="2840"/>
              <a:ext cx="318" cy="3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1.</a:t>
              </a:r>
            </a:p>
          </p:txBody>
        </p:sp>
      </p:grpSp>
      <p:grpSp>
        <p:nvGrpSpPr>
          <p:cNvPr id="6" name="Group 102"/>
          <p:cNvGrpSpPr>
            <a:grpSpLocks/>
          </p:cNvGrpSpPr>
          <p:nvPr/>
        </p:nvGrpSpPr>
        <p:grpSpPr bwMode="auto">
          <a:xfrm>
            <a:off x="5076825" y="4652963"/>
            <a:ext cx="792163" cy="1998662"/>
            <a:chOff x="3334" y="2795"/>
            <a:chExt cx="499" cy="1259"/>
          </a:xfrm>
        </p:grpSpPr>
        <p:sp>
          <p:nvSpPr>
            <p:cNvPr id="15371" name="Obdélník 6"/>
            <p:cNvSpPr>
              <a:spLocks noChangeArrowheads="1"/>
            </p:cNvSpPr>
            <p:nvPr/>
          </p:nvSpPr>
          <p:spPr bwMode="auto">
            <a:xfrm>
              <a:off x="3334" y="2886"/>
              <a:ext cx="318" cy="3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2.</a:t>
              </a:r>
            </a:p>
          </p:txBody>
        </p:sp>
        <p:pic>
          <p:nvPicPr>
            <p:cNvPr id="15372" name="Picture 101" descr="MC900199360[1]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rot="2404265">
              <a:off x="3560" y="2795"/>
              <a:ext cx="273" cy="12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7" name="Skupina 104"/>
          <p:cNvGrpSpPr/>
          <p:nvPr/>
        </p:nvGrpSpPr>
        <p:grpSpPr>
          <a:xfrm>
            <a:off x="1403648" y="764704"/>
            <a:ext cx="7489031" cy="3239988"/>
            <a:chOff x="971600" y="2492896"/>
            <a:chExt cx="7489031" cy="3239988"/>
          </a:xfrm>
        </p:grpSpPr>
        <p:sp>
          <p:nvSpPr>
            <p:cNvPr id="106" name="Obdélník 6"/>
            <p:cNvSpPr/>
            <p:nvPr/>
          </p:nvSpPr>
          <p:spPr bwMode="auto">
            <a:xfrm>
              <a:off x="4427984" y="3140968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7" name="Obdélník 6"/>
            <p:cNvSpPr/>
            <p:nvPr/>
          </p:nvSpPr>
          <p:spPr bwMode="auto">
            <a:xfrm>
              <a:off x="4427984" y="3789040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8" name="Obdélník 6"/>
            <p:cNvSpPr/>
            <p:nvPr/>
          </p:nvSpPr>
          <p:spPr bwMode="auto">
            <a:xfrm>
              <a:off x="4427984" y="4437112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9" name="Obdélník 6"/>
            <p:cNvSpPr/>
            <p:nvPr/>
          </p:nvSpPr>
          <p:spPr bwMode="auto">
            <a:xfrm>
              <a:off x="4427984" y="5085184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0" name="Obdélník 6"/>
            <p:cNvSpPr/>
            <p:nvPr/>
          </p:nvSpPr>
          <p:spPr bwMode="auto">
            <a:xfrm>
              <a:off x="4427984" y="2492896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1" name="Obdélník 6"/>
            <p:cNvSpPr/>
            <p:nvPr/>
          </p:nvSpPr>
          <p:spPr bwMode="auto">
            <a:xfrm>
              <a:off x="6156176" y="249289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2" name="Obdélník 6"/>
            <p:cNvSpPr/>
            <p:nvPr/>
          </p:nvSpPr>
          <p:spPr bwMode="auto">
            <a:xfrm>
              <a:off x="5580112" y="249289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3" name="Obdélník 6"/>
            <p:cNvSpPr/>
            <p:nvPr/>
          </p:nvSpPr>
          <p:spPr bwMode="auto">
            <a:xfrm>
              <a:off x="5004048" y="249289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4" name="Obdélník 6"/>
            <p:cNvSpPr/>
            <p:nvPr/>
          </p:nvSpPr>
          <p:spPr bwMode="auto">
            <a:xfrm>
              <a:off x="3851920" y="314096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T</a:t>
              </a:r>
            </a:p>
          </p:txBody>
        </p:sp>
        <p:sp>
          <p:nvSpPr>
            <p:cNvPr id="115" name="Obdélník 6"/>
            <p:cNvSpPr/>
            <p:nvPr/>
          </p:nvSpPr>
          <p:spPr bwMode="auto">
            <a:xfrm>
              <a:off x="3275856" y="378904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N</a:t>
              </a:r>
            </a:p>
          </p:txBody>
        </p:sp>
        <p:sp>
          <p:nvSpPr>
            <p:cNvPr id="116" name="Obdélník 6"/>
            <p:cNvSpPr/>
            <p:nvPr/>
          </p:nvSpPr>
          <p:spPr bwMode="auto">
            <a:xfrm>
              <a:off x="3851920" y="378904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E</a:t>
              </a:r>
            </a:p>
          </p:txBody>
        </p:sp>
        <p:sp>
          <p:nvSpPr>
            <p:cNvPr id="117" name="Obdélník 6"/>
            <p:cNvSpPr/>
            <p:nvPr/>
          </p:nvSpPr>
          <p:spPr bwMode="auto">
            <a:xfrm>
              <a:off x="3851920" y="44371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P</a:t>
              </a:r>
            </a:p>
          </p:txBody>
        </p:sp>
        <p:sp>
          <p:nvSpPr>
            <p:cNvPr id="118" name="Obdélník 6"/>
            <p:cNvSpPr/>
            <p:nvPr/>
          </p:nvSpPr>
          <p:spPr bwMode="auto">
            <a:xfrm>
              <a:off x="2123728" y="50851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9" name="Obdélník 6"/>
            <p:cNvSpPr/>
            <p:nvPr/>
          </p:nvSpPr>
          <p:spPr bwMode="auto">
            <a:xfrm>
              <a:off x="2699792" y="50851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J</a:t>
              </a:r>
            </a:p>
          </p:txBody>
        </p:sp>
        <p:sp>
          <p:nvSpPr>
            <p:cNvPr id="120" name="Obdélník 6"/>
            <p:cNvSpPr/>
            <p:nvPr/>
          </p:nvSpPr>
          <p:spPr bwMode="auto">
            <a:xfrm>
              <a:off x="3275856" y="50851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1" name="Obdélník 6"/>
            <p:cNvSpPr/>
            <p:nvPr/>
          </p:nvSpPr>
          <p:spPr bwMode="auto">
            <a:xfrm>
              <a:off x="3851920" y="50851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K</a:t>
              </a:r>
            </a:p>
          </p:txBody>
        </p:sp>
        <p:sp>
          <p:nvSpPr>
            <p:cNvPr id="122" name="Obdélník 6"/>
            <p:cNvSpPr/>
            <p:nvPr/>
          </p:nvSpPr>
          <p:spPr bwMode="auto">
            <a:xfrm>
              <a:off x="1547664" y="50851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123" name="Obdélník 6"/>
            <p:cNvSpPr/>
            <p:nvPr/>
          </p:nvSpPr>
          <p:spPr bwMode="auto">
            <a:xfrm>
              <a:off x="5004048" y="44371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S</a:t>
              </a:r>
            </a:p>
          </p:txBody>
        </p:sp>
        <p:sp>
          <p:nvSpPr>
            <p:cNvPr id="124" name="Obdélník 6"/>
            <p:cNvSpPr/>
            <p:nvPr/>
          </p:nvSpPr>
          <p:spPr bwMode="auto">
            <a:xfrm>
              <a:off x="5004048" y="50851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E</a:t>
              </a:r>
            </a:p>
          </p:txBody>
        </p:sp>
        <p:sp>
          <p:nvSpPr>
            <p:cNvPr id="125" name="Obdélník 6"/>
            <p:cNvSpPr/>
            <p:nvPr/>
          </p:nvSpPr>
          <p:spPr bwMode="auto">
            <a:xfrm>
              <a:off x="5004048" y="378904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O</a:t>
              </a:r>
            </a:p>
          </p:txBody>
        </p:sp>
        <p:sp>
          <p:nvSpPr>
            <p:cNvPr id="126" name="Obdélník 6"/>
            <p:cNvSpPr/>
            <p:nvPr/>
          </p:nvSpPr>
          <p:spPr bwMode="auto">
            <a:xfrm>
              <a:off x="6732240" y="44371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L</a:t>
              </a:r>
            </a:p>
          </p:txBody>
        </p:sp>
        <p:sp>
          <p:nvSpPr>
            <p:cNvPr id="127" name="Obdélník 6"/>
            <p:cNvSpPr/>
            <p:nvPr/>
          </p:nvSpPr>
          <p:spPr bwMode="auto">
            <a:xfrm>
              <a:off x="6156176" y="44371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8" name="Obdélník 6"/>
            <p:cNvSpPr/>
            <p:nvPr/>
          </p:nvSpPr>
          <p:spPr bwMode="auto">
            <a:xfrm>
              <a:off x="5580112" y="44371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9" name="Obdélník 6"/>
            <p:cNvSpPr/>
            <p:nvPr/>
          </p:nvSpPr>
          <p:spPr bwMode="auto">
            <a:xfrm>
              <a:off x="7884368" y="378904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0" name="Obdélník 6"/>
            <p:cNvSpPr/>
            <p:nvPr/>
          </p:nvSpPr>
          <p:spPr bwMode="auto">
            <a:xfrm>
              <a:off x="6732240" y="378904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1" name="Obdélník 6"/>
            <p:cNvSpPr/>
            <p:nvPr/>
          </p:nvSpPr>
          <p:spPr bwMode="auto">
            <a:xfrm>
              <a:off x="6156176" y="378904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N</a:t>
              </a:r>
            </a:p>
          </p:txBody>
        </p:sp>
        <p:sp>
          <p:nvSpPr>
            <p:cNvPr id="132" name="Obdélník 6"/>
            <p:cNvSpPr/>
            <p:nvPr/>
          </p:nvSpPr>
          <p:spPr bwMode="auto">
            <a:xfrm>
              <a:off x="5580112" y="378904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" name="Obdélník 6"/>
            <p:cNvSpPr/>
            <p:nvPr/>
          </p:nvSpPr>
          <p:spPr bwMode="auto">
            <a:xfrm>
              <a:off x="7308304" y="378904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C</a:t>
              </a:r>
            </a:p>
          </p:txBody>
        </p:sp>
        <p:sp>
          <p:nvSpPr>
            <p:cNvPr id="134" name="Obdélník 6"/>
            <p:cNvSpPr/>
            <p:nvPr/>
          </p:nvSpPr>
          <p:spPr bwMode="auto">
            <a:xfrm>
              <a:off x="6156176" y="314096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5" name="Obdélník 6"/>
            <p:cNvSpPr/>
            <p:nvPr/>
          </p:nvSpPr>
          <p:spPr bwMode="auto">
            <a:xfrm>
              <a:off x="5580112" y="314096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L</a:t>
              </a:r>
            </a:p>
          </p:txBody>
        </p:sp>
        <p:sp>
          <p:nvSpPr>
            <p:cNvPr id="136" name="Obdélník 6"/>
            <p:cNvSpPr/>
            <p:nvPr/>
          </p:nvSpPr>
          <p:spPr bwMode="auto">
            <a:xfrm>
              <a:off x="5004048" y="314096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7" name="Obdélník 6"/>
            <p:cNvSpPr/>
            <p:nvPr/>
          </p:nvSpPr>
          <p:spPr bwMode="auto">
            <a:xfrm>
              <a:off x="6732240" y="314096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M</a:t>
              </a:r>
            </a:p>
          </p:txBody>
        </p:sp>
        <p:sp>
          <p:nvSpPr>
            <p:cNvPr id="138" name="Obdélník 6"/>
            <p:cNvSpPr/>
            <p:nvPr/>
          </p:nvSpPr>
          <p:spPr bwMode="auto">
            <a:xfrm>
              <a:off x="7884368" y="314096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R</a:t>
              </a:r>
            </a:p>
          </p:txBody>
        </p:sp>
        <p:sp>
          <p:nvSpPr>
            <p:cNvPr id="139" name="Obdélník 6"/>
            <p:cNvSpPr/>
            <p:nvPr/>
          </p:nvSpPr>
          <p:spPr bwMode="auto">
            <a:xfrm>
              <a:off x="7308304" y="314096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0" name="Obdélník 6"/>
            <p:cNvSpPr>
              <a:spLocks noChangeArrowheads="1"/>
            </p:cNvSpPr>
            <p:nvPr/>
          </p:nvSpPr>
          <p:spPr bwMode="auto">
            <a:xfrm>
              <a:off x="3779912" y="2492896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141" name="Obdélník 6"/>
            <p:cNvSpPr>
              <a:spLocks noChangeArrowheads="1"/>
            </p:cNvSpPr>
            <p:nvPr/>
          </p:nvSpPr>
          <p:spPr bwMode="auto">
            <a:xfrm>
              <a:off x="3203848" y="3212976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142" name="Obdélník 6"/>
            <p:cNvSpPr>
              <a:spLocks noChangeArrowheads="1"/>
            </p:cNvSpPr>
            <p:nvPr/>
          </p:nvSpPr>
          <p:spPr bwMode="auto">
            <a:xfrm>
              <a:off x="2699792" y="3861048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3.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143" name="Obdélník 6"/>
            <p:cNvSpPr>
              <a:spLocks noChangeArrowheads="1"/>
            </p:cNvSpPr>
            <p:nvPr/>
          </p:nvSpPr>
          <p:spPr bwMode="auto">
            <a:xfrm>
              <a:off x="3203848" y="4509120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4.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144" name="Obdélník 6"/>
            <p:cNvSpPr>
              <a:spLocks noChangeArrowheads="1"/>
            </p:cNvSpPr>
            <p:nvPr/>
          </p:nvSpPr>
          <p:spPr bwMode="auto">
            <a:xfrm>
              <a:off x="971600" y="5157192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5.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8" name="Skupina 144"/>
          <p:cNvGrpSpPr/>
          <p:nvPr/>
        </p:nvGrpSpPr>
        <p:grpSpPr>
          <a:xfrm>
            <a:off x="611560" y="5949280"/>
            <a:ext cx="2880519" cy="647700"/>
            <a:chOff x="611560" y="5949280"/>
            <a:chExt cx="2880519" cy="647700"/>
          </a:xfrm>
        </p:grpSpPr>
        <p:sp>
          <p:nvSpPr>
            <p:cNvPr id="146" name="Obdélník 6"/>
            <p:cNvSpPr/>
            <p:nvPr/>
          </p:nvSpPr>
          <p:spPr bwMode="auto">
            <a:xfrm>
              <a:off x="611560" y="5949280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7" name="Obdélník 6"/>
            <p:cNvSpPr/>
            <p:nvPr/>
          </p:nvSpPr>
          <p:spPr bwMode="auto">
            <a:xfrm>
              <a:off x="2339752" y="5949280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8" name="Obdélník 6"/>
            <p:cNvSpPr/>
            <p:nvPr/>
          </p:nvSpPr>
          <p:spPr bwMode="auto">
            <a:xfrm>
              <a:off x="1763688" y="5949280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9" name="Obdélník 6"/>
            <p:cNvSpPr/>
            <p:nvPr/>
          </p:nvSpPr>
          <p:spPr bwMode="auto">
            <a:xfrm>
              <a:off x="1187624" y="5949280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0" name="Obdélník 6"/>
            <p:cNvSpPr/>
            <p:nvPr/>
          </p:nvSpPr>
          <p:spPr bwMode="auto">
            <a:xfrm>
              <a:off x="2915816" y="5949280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lačítko akce: Vlastní 5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7" name="Nadpis 99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1913" cy="633412"/>
          </a:xfrm>
        </p:spPr>
        <p:txBody>
          <a:bodyPr/>
          <a:lstStyle/>
          <a:p>
            <a:pPr algn="l"/>
            <a:r>
              <a:rPr lang="cs-CZ" b="1" dirty="0" smtClean="0"/>
              <a:t>ŘEŠENÍ </a:t>
            </a:r>
          </a:p>
        </p:txBody>
      </p:sp>
      <p:sp>
        <p:nvSpPr>
          <p:cNvPr id="13314" name="TextovéPole 9"/>
          <p:cNvSpPr txBox="1">
            <a:spLocks noChangeArrowheads="1"/>
          </p:cNvSpPr>
          <p:nvPr/>
        </p:nvSpPr>
        <p:spPr bwMode="auto">
          <a:xfrm>
            <a:off x="467544" y="4797152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pic>
        <p:nvPicPr>
          <p:cNvPr id="13316" name="Picture 2" descr="Smile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252028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153"/>
          <p:cNvGrpSpPr/>
          <p:nvPr/>
        </p:nvGrpSpPr>
        <p:grpSpPr>
          <a:xfrm>
            <a:off x="1475656" y="1412776"/>
            <a:ext cx="7489031" cy="3239988"/>
            <a:chOff x="1475656" y="1412776"/>
            <a:chExt cx="7489031" cy="3239988"/>
          </a:xfrm>
        </p:grpSpPr>
        <p:sp>
          <p:nvSpPr>
            <p:cNvPr id="108" name="Obdélník 6"/>
            <p:cNvSpPr/>
            <p:nvPr/>
          </p:nvSpPr>
          <p:spPr bwMode="auto">
            <a:xfrm>
              <a:off x="4932040" y="2060848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E</a:t>
              </a:r>
            </a:p>
          </p:txBody>
        </p:sp>
        <p:sp>
          <p:nvSpPr>
            <p:cNvPr id="109" name="Obdélník 6"/>
            <p:cNvSpPr/>
            <p:nvPr/>
          </p:nvSpPr>
          <p:spPr bwMode="auto">
            <a:xfrm>
              <a:off x="4932040" y="2708920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M</a:t>
              </a:r>
            </a:p>
          </p:txBody>
        </p:sp>
        <p:sp>
          <p:nvSpPr>
            <p:cNvPr id="110" name="Obdélník 6"/>
            <p:cNvSpPr/>
            <p:nvPr/>
          </p:nvSpPr>
          <p:spPr bwMode="auto">
            <a:xfrm>
              <a:off x="4932040" y="3356992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O</a:t>
              </a:r>
            </a:p>
          </p:txBody>
        </p:sp>
        <p:sp>
          <p:nvSpPr>
            <p:cNvPr id="111" name="Obdélník 6"/>
            <p:cNvSpPr/>
            <p:nvPr/>
          </p:nvSpPr>
          <p:spPr bwMode="auto">
            <a:xfrm>
              <a:off x="4932040" y="4005064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C</a:t>
              </a:r>
            </a:p>
          </p:txBody>
        </p:sp>
        <p:sp>
          <p:nvSpPr>
            <p:cNvPr id="112" name="Obdélník 6"/>
            <p:cNvSpPr/>
            <p:nvPr/>
          </p:nvSpPr>
          <p:spPr bwMode="auto">
            <a:xfrm>
              <a:off x="4932040" y="1412776"/>
              <a:ext cx="576263" cy="647700"/>
            </a:xfrm>
            <a:prstGeom prst="rect">
              <a:avLst/>
            </a:prstGeom>
            <a:solidFill>
              <a:srgbClr val="FF9B9B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N</a:t>
              </a:r>
            </a:p>
          </p:txBody>
        </p:sp>
        <p:sp>
          <p:nvSpPr>
            <p:cNvPr id="113" name="Obdélník 6"/>
            <p:cNvSpPr/>
            <p:nvPr/>
          </p:nvSpPr>
          <p:spPr bwMode="auto">
            <a:xfrm>
              <a:off x="6660232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A</a:t>
              </a:r>
            </a:p>
          </p:txBody>
        </p:sp>
        <p:sp>
          <p:nvSpPr>
            <p:cNvPr id="114" name="Obdélník 6"/>
            <p:cNvSpPr/>
            <p:nvPr/>
          </p:nvSpPr>
          <p:spPr bwMode="auto">
            <a:xfrm>
              <a:off x="6084168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5" name="Obdélník 6"/>
            <p:cNvSpPr/>
            <p:nvPr/>
          </p:nvSpPr>
          <p:spPr bwMode="auto">
            <a:xfrm>
              <a:off x="5508104" y="141277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O</a:t>
              </a:r>
            </a:p>
          </p:txBody>
        </p:sp>
        <p:sp>
          <p:nvSpPr>
            <p:cNvPr id="116" name="Obdélník 6"/>
            <p:cNvSpPr/>
            <p:nvPr/>
          </p:nvSpPr>
          <p:spPr bwMode="auto">
            <a:xfrm>
              <a:off x="4355976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T</a:t>
              </a:r>
            </a:p>
          </p:txBody>
        </p:sp>
        <p:sp>
          <p:nvSpPr>
            <p:cNvPr id="117" name="Obdélník 6"/>
            <p:cNvSpPr/>
            <p:nvPr/>
          </p:nvSpPr>
          <p:spPr bwMode="auto">
            <a:xfrm>
              <a:off x="3779912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N</a:t>
              </a:r>
            </a:p>
          </p:txBody>
        </p:sp>
        <p:sp>
          <p:nvSpPr>
            <p:cNvPr id="118" name="Obdélník 6"/>
            <p:cNvSpPr/>
            <p:nvPr/>
          </p:nvSpPr>
          <p:spPr bwMode="auto">
            <a:xfrm>
              <a:off x="4355976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E</a:t>
              </a:r>
            </a:p>
          </p:txBody>
        </p:sp>
        <p:sp>
          <p:nvSpPr>
            <p:cNvPr id="119" name="Obdélník 6"/>
            <p:cNvSpPr/>
            <p:nvPr/>
          </p:nvSpPr>
          <p:spPr bwMode="auto">
            <a:xfrm>
              <a:off x="4355976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P</a:t>
              </a:r>
            </a:p>
          </p:txBody>
        </p:sp>
        <p:sp>
          <p:nvSpPr>
            <p:cNvPr id="120" name="Obdélník 6"/>
            <p:cNvSpPr/>
            <p:nvPr/>
          </p:nvSpPr>
          <p:spPr bwMode="auto">
            <a:xfrm>
              <a:off x="2627784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N</a:t>
              </a:r>
            </a:p>
          </p:txBody>
        </p:sp>
        <p:sp>
          <p:nvSpPr>
            <p:cNvPr id="121" name="Obdélník 6"/>
            <p:cNvSpPr/>
            <p:nvPr/>
          </p:nvSpPr>
          <p:spPr bwMode="auto">
            <a:xfrm>
              <a:off x="3203848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J</a:t>
              </a:r>
            </a:p>
          </p:txBody>
        </p:sp>
        <p:sp>
          <p:nvSpPr>
            <p:cNvPr id="122" name="Obdélník 6"/>
            <p:cNvSpPr/>
            <p:nvPr/>
          </p:nvSpPr>
          <p:spPr bwMode="auto">
            <a:xfrm>
              <a:off x="3779912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E</a:t>
              </a:r>
            </a:p>
          </p:txBody>
        </p:sp>
        <p:sp>
          <p:nvSpPr>
            <p:cNvPr id="123" name="Obdélník 6"/>
            <p:cNvSpPr/>
            <p:nvPr/>
          </p:nvSpPr>
          <p:spPr bwMode="auto">
            <a:xfrm>
              <a:off x="4355976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K</a:t>
              </a:r>
            </a:p>
          </p:txBody>
        </p:sp>
        <p:sp>
          <p:nvSpPr>
            <p:cNvPr id="124" name="Obdélník 6"/>
            <p:cNvSpPr/>
            <p:nvPr/>
          </p:nvSpPr>
          <p:spPr bwMode="auto">
            <a:xfrm>
              <a:off x="2051720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125" name="Obdélník 6"/>
            <p:cNvSpPr/>
            <p:nvPr/>
          </p:nvSpPr>
          <p:spPr bwMode="auto">
            <a:xfrm>
              <a:off x="5508104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S</a:t>
              </a:r>
            </a:p>
          </p:txBody>
        </p:sp>
        <p:sp>
          <p:nvSpPr>
            <p:cNvPr id="126" name="Obdélník 6"/>
            <p:cNvSpPr/>
            <p:nvPr/>
          </p:nvSpPr>
          <p:spPr bwMode="auto">
            <a:xfrm>
              <a:off x="5508104" y="400506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E</a:t>
              </a:r>
            </a:p>
          </p:txBody>
        </p:sp>
        <p:sp>
          <p:nvSpPr>
            <p:cNvPr id="127" name="Obdélník 6"/>
            <p:cNvSpPr/>
            <p:nvPr/>
          </p:nvSpPr>
          <p:spPr bwMode="auto">
            <a:xfrm>
              <a:off x="5508104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O</a:t>
              </a:r>
            </a:p>
          </p:txBody>
        </p:sp>
        <p:sp>
          <p:nvSpPr>
            <p:cNvPr id="128" name="Obdélník 6"/>
            <p:cNvSpPr/>
            <p:nvPr/>
          </p:nvSpPr>
          <p:spPr bwMode="auto">
            <a:xfrm>
              <a:off x="7236296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L</a:t>
              </a:r>
            </a:p>
          </p:txBody>
        </p:sp>
        <p:sp>
          <p:nvSpPr>
            <p:cNvPr id="129" name="Obdélník 6"/>
            <p:cNvSpPr/>
            <p:nvPr/>
          </p:nvSpPr>
          <p:spPr bwMode="auto">
            <a:xfrm>
              <a:off x="6660232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E</a:t>
              </a:r>
            </a:p>
          </p:txBody>
        </p:sp>
        <p:sp>
          <p:nvSpPr>
            <p:cNvPr id="130" name="Obdélník 6"/>
            <p:cNvSpPr/>
            <p:nvPr/>
          </p:nvSpPr>
          <p:spPr bwMode="auto">
            <a:xfrm>
              <a:off x="6084168" y="335699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T</a:t>
              </a:r>
            </a:p>
          </p:txBody>
        </p:sp>
        <p:sp>
          <p:nvSpPr>
            <p:cNvPr id="131" name="Obdélník 6"/>
            <p:cNvSpPr/>
            <p:nvPr/>
          </p:nvSpPr>
          <p:spPr bwMode="auto">
            <a:xfrm>
              <a:off x="8388424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E</a:t>
              </a:r>
            </a:p>
          </p:txBody>
        </p:sp>
        <p:sp>
          <p:nvSpPr>
            <p:cNvPr id="132" name="Obdélník 6"/>
            <p:cNvSpPr/>
            <p:nvPr/>
          </p:nvSpPr>
          <p:spPr bwMode="auto">
            <a:xfrm>
              <a:off x="7236296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I</a:t>
              </a:r>
            </a:p>
          </p:txBody>
        </p:sp>
        <p:sp>
          <p:nvSpPr>
            <p:cNvPr id="133" name="Obdélník 6"/>
            <p:cNvSpPr/>
            <p:nvPr/>
          </p:nvSpPr>
          <p:spPr bwMode="auto">
            <a:xfrm>
              <a:off x="6660232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N</a:t>
              </a:r>
            </a:p>
          </p:txBody>
        </p:sp>
        <p:sp>
          <p:nvSpPr>
            <p:cNvPr id="134" name="Obdélník 6"/>
            <p:cNvSpPr/>
            <p:nvPr/>
          </p:nvSpPr>
          <p:spPr bwMode="auto">
            <a:xfrm>
              <a:off x="6084168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C</a:t>
              </a:r>
            </a:p>
          </p:txBody>
        </p:sp>
        <p:sp>
          <p:nvSpPr>
            <p:cNvPr id="135" name="Obdélník 6"/>
            <p:cNvSpPr/>
            <p:nvPr/>
          </p:nvSpPr>
          <p:spPr bwMode="auto">
            <a:xfrm>
              <a:off x="7812360" y="2708920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C</a:t>
              </a:r>
            </a:p>
          </p:txBody>
        </p:sp>
        <p:sp>
          <p:nvSpPr>
            <p:cNvPr id="136" name="Obdélník 6"/>
            <p:cNvSpPr/>
            <p:nvPr/>
          </p:nvSpPr>
          <p:spPr bwMode="auto">
            <a:xfrm>
              <a:off x="6660232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O</a:t>
              </a:r>
            </a:p>
          </p:txBody>
        </p:sp>
        <p:sp>
          <p:nvSpPr>
            <p:cNvPr id="137" name="Obdélník 6"/>
            <p:cNvSpPr/>
            <p:nvPr/>
          </p:nvSpPr>
          <p:spPr bwMode="auto">
            <a:xfrm>
              <a:off x="6084168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L</a:t>
              </a:r>
            </a:p>
          </p:txBody>
        </p:sp>
        <p:sp>
          <p:nvSpPr>
            <p:cNvPr id="138" name="Obdélník 6"/>
            <p:cNvSpPr/>
            <p:nvPr/>
          </p:nvSpPr>
          <p:spPr bwMode="auto">
            <a:xfrm>
              <a:off x="5508104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P</a:t>
              </a:r>
            </a:p>
          </p:txBody>
        </p:sp>
        <p:sp>
          <p:nvSpPr>
            <p:cNvPr id="139" name="Obdélník 6"/>
            <p:cNvSpPr/>
            <p:nvPr/>
          </p:nvSpPr>
          <p:spPr bwMode="auto">
            <a:xfrm>
              <a:off x="7236296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M</a:t>
              </a:r>
            </a:p>
          </p:txBody>
        </p:sp>
        <p:sp>
          <p:nvSpPr>
            <p:cNvPr id="140" name="Obdélník 6"/>
            <p:cNvSpPr/>
            <p:nvPr/>
          </p:nvSpPr>
          <p:spPr bwMode="auto">
            <a:xfrm>
              <a:off x="8388424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R</a:t>
              </a:r>
            </a:p>
          </p:txBody>
        </p:sp>
        <p:sp>
          <p:nvSpPr>
            <p:cNvPr id="141" name="Obdélník 6"/>
            <p:cNvSpPr/>
            <p:nvPr/>
          </p:nvSpPr>
          <p:spPr bwMode="auto">
            <a:xfrm>
              <a:off x="7812360" y="206084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latin typeface="Arial" pitchFamily="34" charset="0"/>
                  <a:cs typeface="Arial" pitchFamily="34" charset="0"/>
                </a:rPr>
                <a:t>Ě</a:t>
              </a:r>
            </a:p>
          </p:txBody>
        </p:sp>
        <p:sp>
          <p:nvSpPr>
            <p:cNvPr id="142" name="Obdélník 6"/>
            <p:cNvSpPr>
              <a:spLocks noChangeArrowheads="1"/>
            </p:cNvSpPr>
            <p:nvPr/>
          </p:nvSpPr>
          <p:spPr bwMode="auto">
            <a:xfrm>
              <a:off x="4283968" y="1412776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143" name="Obdélník 6"/>
            <p:cNvSpPr>
              <a:spLocks noChangeArrowheads="1"/>
            </p:cNvSpPr>
            <p:nvPr/>
          </p:nvSpPr>
          <p:spPr bwMode="auto">
            <a:xfrm>
              <a:off x="3707904" y="2132856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144" name="Obdélník 6"/>
            <p:cNvSpPr>
              <a:spLocks noChangeArrowheads="1"/>
            </p:cNvSpPr>
            <p:nvPr/>
          </p:nvSpPr>
          <p:spPr bwMode="auto">
            <a:xfrm>
              <a:off x="3203848" y="2780928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3.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145" name="Obdélník 6"/>
            <p:cNvSpPr>
              <a:spLocks noChangeArrowheads="1"/>
            </p:cNvSpPr>
            <p:nvPr/>
          </p:nvSpPr>
          <p:spPr bwMode="auto">
            <a:xfrm>
              <a:off x="3707904" y="3429000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4.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146" name="Obdélník 6"/>
            <p:cNvSpPr>
              <a:spLocks noChangeArrowheads="1"/>
            </p:cNvSpPr>
            <p:nvPr/>
          </p:nvSpPr>
          <p:spPr bwMode="auto">
            <a:xfrm>
              <a:off x="1475656" y="4077072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5.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3" name="Skupina 152"/>
          <p:cNvGrpSpPr/>
          <p:nvPr/>
        </p:nvGrpSpPr>
        <p:grpSpPr>
          <a:xfrm>
            <a:off x="611560" y="5949280"/>
            <a:ext cx="2880519" cy="647700"/>
            <a:chOff x="611560" y="5949280"/>
            <a:chExt cx="2880519" cy="647700"/>
          </a:xfrm>
          <a:solidFill>
            <a:srgbClr val="FF9B9B"/>
          </a:solidFill>
        </p:grpSpPr>
        <p:sp>
          <p:nvSpPr>
            <p:cNvPr id="148" name="Obdélník 6"/>
            <p:cNvSpPr/>
            <p:nvPr/>
          </p:nvSpPr>
          <p:spPr bwMode="auto">
            <a:xfrm>
              <a:off x="611560" y="5949280"/>
              <a:ext cx="576263" cy="6477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9" name="Obdélník 6"/>
            <p:cNvSpPr/>
            <p:nvPr/>
          </p:nvSpPr>
          <p:spPr bwMode="auto">
            <a:xfrm>
              <a:off x="2339752" y="5949280"/>
              <a:ext cx="576263" cy="6477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0" name="Obdélník 6"/>
            <p:cNvSpPr/>
            <p:nvPr/>
          </p:nvSpPr>
          <p:spPr bwMode="auto">
            <a:xfrm>
              <a:off x="1763688" y="5949280"/>
              <a:ext cx="576263" cy="6477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1" name="Obdélník 6"/>
            <p:cNvSpPr/>
            <p:nvPr/>
          </p:nvSpPr>
          <p:spPr bwMode="auto">
            <a:xfrm>
              <a:off x="1187624" y="5949280"/>
              <a:ext cx="576263" cy="6477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2" name="Obdélník 6"/>
            <p:cNvSpPr/>
            <p:nvPr/>
          </p:nvSpPr>
          <p:spPr bwMode="auto">
            <a:xfrm>
              <a:off x="2915816" y="5949280"/>
              <a:ext cx="576263" cy="6477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C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25.10.2011].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25.10.2011]. Dostupný na WWW:</a:t>
            </a:r>
          </a:p>
          <a:p>
            <a:pPr eaLnBrk="1" hangingPunct="1"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483768" y="1628775"/>
            <a:ext cx="3600400" cy="4032250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2627313" y="765175"/>
            <a:ext cx="4032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750" y="5661025"/>
            <a:ext cx="863600" cy="720725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1772</TotalTime>
  <Words>590</Words>
  <Application>Microsoft Office PowerPoint</Application>
  <PresentationFormat>Předvádění na obrazovce (4:3)</PresentationFormat>
  <Paragraphs>175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NEMOC A ÚRAZ VY_32_INOVACE_5A_07 Číslo projektu: CZ.1.07/1.4.00/21.1101</vt:lpstr>
      <vt:lpstr>Snímek 2</vt:lpstr>
      <vt:lpstr> NEMOC A ÚRAZ </vt:lpstr>
      <vt:lpstr> Bezplatná telefonní čísla tísňových volání  </vt:lpstr>
      <vt:lpstr>Básnička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ŘEŠENÍ 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VY_32_INOVACE_5A_07_NEMOC A URAZ Číslo projektu: CZ.1.07/1.5.00/34.1056</dc:title>
  <dc:creator>Pavla</dc:creator>
  <cp:lastModifiedBy>Dum</cp:lastModifiedBy>
  <cp:revision>5</cp:revision>
  <dcterms:created xsi:type="dcterms:W3CDTF">2011-10-25T14:24:23Z</dcterms:created>
  <dcterms:modified xsi:type="dcterms:W3CDTF">2013-02-02T18:39:25Z</dcterms:modified>
</cp:coreProperties>
</file>