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2776B6-A79F-4E31-A352-CFF3480FF529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34DE45-B80B-4A3A-98FD-955FDF570F9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3811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43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25257E-ABF5-46F7-84D9-AD813D0E643B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6286-39CC-4D1E-9E83-A2C993FF2AC7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42B15-E642-49E2-A703-6BFD9FAE1B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6286-39CC-4D1E-9E83-A2C993FF2AC7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42B15-E642-49E2-A703-6BFD9FAE1B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6286-39CC-4D1E-9E83-A2C993FF2AC7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42B15-E642-49E2-A703-6BFD9FAE1B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6286-39CC-4D1E-9E83-A2C993FF2AC7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42B15-E642-49E2-A703-6BFD9FAE1B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6286-39CC-4D1E-9E83-A2C993FF2AC7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42B15-E642-49E2-A703-6BFD9FAE1B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6286-39CC-4D1E-9E83-A2C993FF2AC7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42B15-E642-49E2-A703-6BFD9FAE1B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6286-39CC-4D1E-9E83-A2C993FF2AC7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42B15-E642-49E2-A703-6BFD9FAE1B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6286-39CC-4D1E-9E83-A2C993FF2AC7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42B15-E642-49E2-A703-6BFD9FAE1B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6286-39CC-4D1E-9E83-A2C993FF2AC7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42B15-E642-49E2-A703-6BFD9FAE1B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6286-39CC-4D1E-9E83-A2C993FF2AC7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42B15-E642-49E2-A703-6BFD9FAE1B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6286-39CC-4D1E-9E83-A2C993FF2AC7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42B15-E642-49E2-A703-6BFD9FAE1B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A6286-39CC-4D1E-9E83-A2C993FF2AC7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742B15-E642-49E2-A703-6BFD9FAE1B5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7.jpe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3.wmf"/><Relationship Id="rId7" Type="http://schemas.openxmlformats.org/officeDocument/2006/relationships/image" Target="../media/image19.pn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slide" Target="slide14.xml"/><Relationship Id="rId4" Type="http://schemas.openxmlformats.org/officeDocument/2006/relationships/image" Target="../media/image15.wmf"/><Relationship Id="rId9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3.wmf"/><Relationship Id="rId7" Type="http://schemas.openxmlformats.org/officeDocument/2006/relationships/image" Target="../media/image7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10" Type="http://schemas.openxmlformats.org/officeDocument/2006/relationships/image" Target="../media/image23.png"/><Relationship Id="rId4" Type="http://schemas.openxmlformats.org/officeDocument/2006/relationships/image" Target="../media/image14.wmf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23.pn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wmf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sz="4000" dirty="0" smtClean="0">
                <a:latin typeface="Arial" charset="0"/>
              </a:rPr>
              <a:t>OSOBNÍ HYGIENA</a:t>
            </a:r>
            <a:br>
              <a:rPr lang="cs-CZ" sz="4000" dirty="0" smtClean="0">
                <a:latin typeface="Arial" charset="0"/>
              </a:rPr>
            </a:br>
            <a:r>
              <a:rPr lang="cs-CZ" sz="4000" dirty="0" smtClean="0"/>
              <a:t> VY_32_INOVACE_5A_08 </a:t>
            </a:r>
            <a:br>
              <a:rPr lang="cs-CZ" sz="4000" dirty="0" smtClean="0"/>
            </a:br>
            <a:r>
              <a:rPr lang="cs-CZ" sz="2800" dirty="0" smtClean="0"/>
              <a:t>Číslo projektu</a:t>
            </a:r>
            <a:r>
              <a:rPr lang="cs-CZ" sz="2800" smtClean="0"/>
              <a:t>: </a:t>
            </a:r>
            <a:r>
              <a:rPr lang="cs-CZ" sz="2800"/>
              <a:t>CZ.1.07/1.4.00/21.1101</a:t>
            </a:r>
            <a:endParaRPr lang="cs-CZ" sz="4000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Sada 1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Člověk a jeho svět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Mateřská škola, Základní škola a Praktická škola Trhové </a:t>
            </a:r>
            <a:r>
              <a:rPr lang="cs-CZ" sz="2000" dirty="0" err="1" smtClean="0"/>
              <a:t>Sviny</a:t>
            </a:r>
            <a:endParaRPr lang="cs-CZ" sz="2000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4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109" name="Group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5949698"/>
              </p:ext>
            </p:extLst>
          </p:nvPr>
        </p:nvGraphicFramePr>
        <p:xfrm>
          <a:off x="539750" y="1052513"/>
          <a:ext cx="8280400" cy="5000518"/>
        </p:xfrm>
        <a:graphic>
          <a:graphicData uri="http://schemas.openxmlformats.org/drawingml/2006/table">
            <a:tbl>
              <a:tblPr/>
              <a:tblGrid>
                <a:gridCol w="2303463"/>
                <a:gridCol w="5976937"/>
              </a:tblGrid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Žáci si vysvětlí pojem „hygiena“. Připomenou si zásady osobní hygieny, rozdělují ji na ranní a večerní. Prohlédnou si předměty, které se k hygieně vztahují. První úkol je interaktivní – žáci vybírají obrázky, které k hygieně patří. Tyto obrázky se po kliknutí zvětší pomocí animace. Pomocí rukopisných poznámek spojují obrázky, které k sobě patří. Přetahováním spojují správná slova do vět. </a:t>
                      </a:r>
                      <a:r>
                        <a:rPr lang="cs-CZ" sz="1400" kern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 další stránce žáci vyluští křížovku – zde pracují tužkou (rukopisné poznámky v rámci nového softwaru Microsoft 2010).  Správnost křížovky si mohou následně ověřit.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8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Bc. Pavla Koutníková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Září 2011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ADHD, dyslexie, dysgrafie, dyskalkulie, Autismus, MP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jeho svět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1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Inovace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Hypertextové odkazy, rukopisné poznámky v rámci nového softwaru Microsoft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Žák - se středně těžkým mentálním postižením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Základní škola speciální – 1. stupeň, 1. období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2296" marR="82296" marT="41148" marB="41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– 3. ročník 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2296" marR="82296" marT="41148" marB="41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5" descr="domácnost,hygiena,kohoutky,mytí rukou,ruce,voda,zdravotnictv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3905250"/>
            <a:ext cx="295275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179388" y="1341438"/>
            <a:ext cx="8785225" cy="525621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4000" dirty="0" smtClean="0"/>
              <a:t>Hygiena je dodržování zásad pro</a:t>
            </a:r>
          </a:p>
          <a:p>
            <a:pPr eaLnBrk="1" hangingPunct="1">
              <a:buFont typeface="Arial" charset="0"/>
              <a:buNone/>
            </a:pPr>
            <a:r>
              <a:rPr lang="cs-CZ" sz="4000" dirty="0" smtClean="0"/>
              <a:t>uchování zdraví člověka.</a:t>
            </a:r>
          </a:p>
          <a:p>
            <a:pPr eaLnBrk="1" hangingPunct="1">
              <a:buFont typeface="Arial" charset="0"/>
              <a:buNone/>
            </a:pPr>
            <a:endParaRPr lang="cs-CZ" sz="800" dirty="0" smtClean="0"/>
          </a:p>
          <a:p>
            <a:pPr eaLnBrk="1" hangingPunct="1">
              <a:buFont typeface="Arial" charset="0"/>
              <a:buNone/>
            </a:pPr>
            <a:r>
              <a:rPr lang="cs-CZ" sz="4000" dirty="0" smtClean="0"/>
              <a:t>Mytí je nejčastější příklad hygienického</a:t>
            </a:r>
          </a:p>
          <a:p>
            <a:pPr eaLnBrk="1" hangingPunct="1">
              <a:buFont typeface="Arial" charset="0"/>
              <a:buNone/>
            </a:pPr>
            <a:r>
              <a:rPr lang="cs-CZ" sz="4000" dirty="0" smtClean="0"/>
              <a:t>chování a zpravidla se provádí vodou </a:t>
            </a:r>
          </a:p>
          <a:p>
            <a:pPr eaLnBrk="1" hangingPunct="1">
              <a:buFont typeface="Arial" charset="0"/>
              <a:buNone/>
            </a:pPr>
            <a:r>
              <a:rPr lang="cs-CZ" sz="4000" dirty="0" smtClean="0"/>
              <a:t>a mýdlem. </a:t>
            </a:r>
          </a:p>
          <a:p>
            <a:pPr eaLnBrk="1" hangingPunct="1">
              <a:buFont typeface="Arial" charset="0"/>
              <a:buNone/>
            </a:pPr>
            <a:endParaRPr lang="cs-CZ" sz="4400" b="1" dirty="0" smtClean="0"/>
          </a:p>
          <a:p>
            <a:pPr eaLnBrk="1" hangingPunct="1">
              <a:buFont typeface="Arial" charset="0"/>
              <a:buNone/>
            </a:pPr>
            <a:endParaRPr lang="cs-CZ" b="1" dirty="0" smtClean="0">
              <a:solidFill>
                <a:srgbClr val="57FFAB"/>
              </a:solidFill>
              <a:latin typeface="Arial" charset="0"/>
              <a:sym typeface="Wingdings" pitchFamily="2" charset="2"/>
            </a:endParaRPr>
          </a:p>
          <a:p>
            <a:pPr eaLnBrk="1" hangingPunct="1"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</p:txBody>
      </p:sp>
      <p:sp>
        <p:nvSpPr>
          <p:cNvPr id="410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gradFill flip="none" rotWithShape="1">
            <a:gsLst>
              <a:gs pos="49000">
                <a:srgbClr val="CCCCFF">
                  <a:alpha val="16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13500000" scaled="1"/>
            <a:tileRect/>
          </a:gradFill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4800" b="1" dirty="0" smtClean="0"/>
              <a:t>HYGIENA</a:t>
            </a:r>
            <a:r>
              <a:rPr lang="cs-CZ" b="1" dirty="0" smtClean="0">
                <a:sym typeface="Wingdings" pitchFamily="2" charset="2"/>
              </a:rPr>
              <a:t/>
            </a:r>
            <a:br>
              <a:rPr lang="cs-CZ" b="1" dirty="0" smtClean="0">
                <a:sym typeface="Wingdings" pitchFamily="2" charset="2"/>
              </a:rPr>
            </a:b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smtClean="0"/>
              <a:t/>
            </a:r>
            <a:br>
              <a:rPr lang="cs-CZ" b="1" smtClean="0"/>
            </a:br>
            <a:r>
              <a:rPr lang="cs-CZ" b="1" smtClean="0"/>
              <a:t>ZÁSADY OSOBNÍ HYGIENY</a:t>
            </a:r>
            <a:r>
              <a:rPr lang="cs-CZ" b="1" smtClean="0">
                <a:sym typeface="Wingdings" pitchFamily="2" charset="2"/>
              </a:rPr>
              <a:t/>
            </a:r>
            <a:br>
              <a:rPr lang="cs-CZ" b="1" smtClean="0">
                <a:sym typeface="Wingdings" pitchFamily="2" charset="2"/>
              </a:rPr>
            </a:br>
            <a:endParaRPr lang="cs-CZ" smtClean="0"/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Blip>
                <a:blip r:embed="rId2"/>
              </a:buBlip>
            </a:pPr>
            <a:r>
              <a:rPr lang="cs-CZ" b="1" dirty="0" smtClean="0"/>
              <a:t> </a:t>
            </a:r>
            <a:r>
              <a:rPr lang="cs-CZ" dirty="0" smtClean="0"/>
              <a:t>pravidelné mytí rukou</a:t>
            </a:r>
          </a:p>
          <a:p>
            <a:pPr>
              <a:buFont typeface="Arial" charset="0"/>
              <a:buBlip>
                <a:blip r:embed="rId2"/>
              </a:buBlip>
            </a:pPr>
            <a:r>
              <a:rPr lang="cs-CZ" dirty="0" smtClean="0"/>
              <a:t> pravidelné mytí celého těla</a:t>
            </a:r>
          </a:p>
          <a:p>
            <a:pPr>
              <a:buClr>
                <a:srgbClr val="66FF33"/>
              </a:buClr>
              <a:buFont typeface="Arial" charset="0"/>
              <a:buBlip>
                <a:blip r:embed="rId2"/>
              </a:buBlip>
            </a:pPr>
            <a:r>
              <a:rPr lang="cs-CZ" dirty="0" smtClean="0"/>
              <a:t> čištění zubů </a:t>
            </a:r>
          </a:p>
          <a:p>
            <a:pPr>
              <a:buClr>
                <a:srgbClr val="66FF33"/>
              </a:buClr>
              <a:buFont typeface="Arial" charset="0"/>
              <a:buBlip>
                <a:blip r:embed="rId2"/>
              </a:buBlip>
            </a:pPr>
            <a:r>
              <a:rPr lang="cs-CZ" dirty="0" smtClean="0"/>
              <a:t> úprava vlasů a vousů</a:t>
            </a:r>
          </a:p>
          <a:p>
            <a:pPr>
              <a:buClr>
                <a:srgbClr val="FFFF00"/>
              </a:buClr>
              <a:buFont typeface="Arial" charset="0"/>
              <a:buBlip>
                <a:blip r:embed="rId2"/>
              </a:buBlip>
            </a:pPr>
            <a:r>
              <a:rPr lang="cs-CZ" dirty="0" smtClean="0"/>
              <a:t> čištění uší</a:t>
            </a:r>
          </a:p>
          <a:p>
            <a:pPr>
              <a:buClr>
                <a:srgbClr val="FFFF00"/>
              </a:buClr>
              <a:buFont typeface="Arial" charset="0"/>
              <a:buBlip>
                <a:blip r:embed="rId2"/>
              </a:buBlip>
            </a:pPr>
            <a:r>
              <a:rPr lang="cs-CZ" dirty="0" smtClean="0"/>
              <a:t> péče o nehty</a:t>
            </a:r>
          </a:p>
          <a:p>
            <a:pPr>
              <a:buFont typeface="Arial" charset="0"/>
              <a:buBlip>
                <a:blip r:embed="rId2"/>
              </a:buBlip>
            </a:pPr>
            <a:r>
              <a:rPr lang="cs-CZ" dirty="0" smtClean="0"/>
              <a:t> pravidelná výměna prádla</a:t>
            </a:r>
          </a:p>
        </p:txBody>
      </p:sp>
      <p:pic>
        <p:nvPicPr>
          <p:cNvPr id="5124" name="Picture 2" descr="domácnost,holi&amp;ccaron;i,holicí strojky,h&amp;rcaron;ebeny,hygiena,kolínská voda,koupelny,št&amp;ecaron;tce,toaleta,toaletní pot&amp;rcaron;eby,voda po holení,zubní kartá&amp;ccaron;ky,zubní pas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2708275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4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Blip>
                <a:blip r:embed="rId2"/>
              </a:buBlip>
            </a:pPr>
            <a:r>
              <a:rPr lang="cs-CZ" b="1" smtClean="0"/>
              <a:t> mytí obličeje a rukou</a:t>
            </a:r>
          </a:p>
          <a:p>
            <a:pPr eaLnBrk="1" hangingPunct="1">
              <a:buFont typeface="Arial" charset="0"/>
              <a:buBlip>
                <a:blip r:embed="rId2"/>
              </a:buBlip>
            </a:pPr>
            <a:r>
              <a:rPr lang="cs-CZ" b="1" smtClean="0"/>
              <a:t> čištění zubů</a:t>
            </a:r>
          </a:p>
          <a:p>
            <a:pPr eaLnBrk="1" hangingPunct="1">
              <a:buFont typeface="Arial" charset="0"/>
              <a:buBlip>
                <a:blip r:embed="rId2"/>
              </a:buBlip>
            </a:pPr>
            <a:r>
              <a:rPr lang="cs-CZ" b="1" smtClean="0"/>
              <a:t> česání</a:t>
            </a:r>
          </a:p>
        </p:txBody>
      </p:sp>
      <p:pic>
        <p:nvPicPr>
          <p:cNvPr id="6147" name="Picture 6" descr="MC900424018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773238"/>
            <a:ext cx="1628775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8" descr="MC90039752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3573463"/>
            <a:ext cx="2395537" cy="286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9" descr="MC900250740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788" y="4005263"/>
            <a:ext cx="267970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AutoShape 8"/>
          <p:cNvSpPr>
            <a:spLocks noChangeArrowheads="1"/>
          </p:cNvSpPr>
          <p:nvPr/>
        </p:nvSpPr>
        <p:spPr bwMode="auto">
          <a:xfrm>
            <a:off x="684213" y="260350"/>
            <a:ext cx="7921625" cy="10080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/>
              </a:gs>
              <a:gs pos="100000">
                <a:srgbClr val="9CC3C3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000" b="1"/>
              <a:t>OSOBNÍ HYGIENA - RÁNO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7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Blip>
                <a:blip r:embed="rId2"/>
              </a:buBlip>
            </a:pPr>
            <a:r>
              <a:rPr lang="cs-CZ" b="1" smtClean="0"/>
              <a:t> koupel, sprcha</a:t>
            </a:r>
          </a:p>
          <a:p>
            <a:pPr eaLnBrk="1" hangingPunct="1">
              <a:buFont typeface="Arial" charset="0"/>
              <a:buBlip>
                <a:blip r:embed="rId2"/>
              </a:buBlip>
            </a:pPr>
            <a:r>
              <a:rPr lang="cs-CZ" b="1" smtClean="0"/>
              <a:t> mytí vlasů</a:t>
            </a:r>
          </a:p>
          <a:p>
            <a:pPr eaLnBrk="1" hangingPunct="1">
              <a:buFont typeface="Arial" charset="0"/>
              <a:buBlip>
                <a:blip r:embed="rId2"/>
              </a:buBlip>
            </a:pPr>
            <a:r>
              <a:rPr lang="cs-CZ" b="1" smtClean="0"/>
              <a:t> čištění zubů před spánkem</a:t>
            </a:r>
          </a:p>
        </p:txBody>
      </p:sp>
      <p:pic>
        <p:nvPicPr>
          <p:cNvPr id="7171" name="Picture 4" descr="MC900310258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789363"/>
            <a:ext cx="2138362" cy="267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6" descr="MC900351181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5825" y="2565400"/>
            <a:ext cx="1533525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7" descr="MC900232153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838" y="4076700"/>
            <a:ext cx="2455862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8" descr="MC900440556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5600" y="1412875"/>
            <a:ext cx="1841500" cy="2087563"/>
          </a:xfrm>
          <a:prstGeom prst="rect">
            <a:avLst/>
          </a:prstGeom>
          <a:gradFill rotWithShape="1">
            <a:gsLst>
              <a:gs pos="0">
                <a:srgbClr val="FFFF75">
                  <a:alpha val="81000"/>
                </a:srgbClr>
              </a:gs>
              <a:gs pos="100000">
                <a:srgbClr val="767636">
                  <a:alpha val="7500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</p:pic>
      <p:sp>
        <p:nvSpPr>
          <p:cNvPr id="7175" name="AutoShape 8"/>
          <p:cNvSpPr>
            <a:spLocks noChangeArrowheads="1"/>
          </p:cNvSpPr>
          <p:nvPr/>
        </p:nvSpPr>
        <p:spPr bwMode="auto">
          <a:xfrm>
            <a:off x="611188" y="188913"/>
            <a:ext cx="7921625" cy="10080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75"/>
              </a:gs>
              <a:gs pos="100000">
                <a:srgbClr val="D5D562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000" b="1"/>
              <a:t>OSOBNÍ HYGIENA - VEČER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94" name="AutoShape 8"/>
          <p:cNvSpPr>
            <a:spLocks noChangeArrowheads="1"/>
          </p:cNvSpPr>
          <p:nvPr/>
        </p:nvSpPr>
        <p:spPr bwMode="auto">
          <a:xfrm>
            <a:off x="539750" y="3068638"/>
            <a:ext cx="1873250" cy="5762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HŘEBEN</a:t>
            </a:r>
          </a:p>
        </p:txBody>
      </p:sp>
      <p:sp>
        <p:nvSpPr>
          <p:cNvPr id="8195" name="AutoShape 8"/>
          <p:cNvSpPr>
            <a:spLocks noChangeArrowheads="1"/>
          </p:cNvSpPr>
          <p:nvPr/>
        </p:nvSpPr>
        <p:spPr bwMode="auto">
          <a:xfrm>
            <a:off x="900113" y="5732463"/>
            <a:ext cx="2305050" cy="5762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ZUBNÍ PASTA</a:t>
            </a:r>
          </a:p>
        </p:txBody>
      </p:sp>
      <p:sp>
        <p:nvSpPr>
          <p:cNvPr id="8196" name="AutoShape 8"/>
          <p:cNvSpPr>
            <a:spLocks noChangeArrowheads="1"/>
          </p:cNvSpPr>
          <p:nvPr/>
        </p:nvSpPr>
        <p:spPr bwMode="auto">
          <a:xfrm>
            <a:off x="3779838" y="2636838"/>
            <a:ext cx="1873250" cy="5762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MÝDLO</a:t>
            </a:r>
          </a:p>
        </p:txBody>
      </p:sp>
      <p:sp>
        <p:nvSpPr>
          <p:cNvPr id="8197" name="AutoShape 8"/>
          <p:cNvSpPr>
            <a:spLocks noChangeArrowheads="1"/>
          </p:cNvSpPr>
          <p:nvPr/>
        </p:nvSpPr>
        <p:spPr bwMode="auto">
          <a:xfrm>
            <a:off x="6588125" y="2924175"/>
            <a:ext cx="1873250" cy="5762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RUČNÍK</a:t>
            </a:r>
          </a:p>
        </p:txBody>
      </p:sp>
      <p:sp>
        <p:nvSpPr>
          <p:cNvPr id="8198" name="AutoShape 8"/>
          <p:cNvSpPr>
            <a:spLocks noChangeArrowheads="1"/>
          </p:cNvSpPr>
          <p:nvPr/>
        </p:nvSpPr>
        <p:spPr bwMode="auto">
          <a:xfrm>
            <a:off x="3779838" y="4941888"/>
            <a:ext cx="1873250" cy="5762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KARTÁČEK</a:t>
            </a:r>
          </a:p>
        </p:txBody>
      </p:sp>
      <p:sp>
        <p:nvSpPr>
          <p:cNvPr id="8199" name="Zástupný symbol pro obsah 2"/>
          <p:cNvSpPr>
            <a:spLocks/>
          </p:cNvSpPr>
          <p:nvPr/>
        </p:nvSpPr>
        <p:spPr bwMode="auto">
          <a:xfrm>
            <a:off x="323528" y="332656"/>
            <a:ext cx="82296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2800" b="1" dirty="0">
                <a:latin typeface="Calibri" pitchFamily="34" charset="0"/>
              </a:rPr>
              <a:t>Prohlédněte si, co používáte k osobní hygieně.</a:t>
            </a:r>
          </a:p>
        </p:txBody>
      </p:sp>
      <p:pic>
        <p:nvPicPr>
          <p:cNvPr id="8200" name="Picture 28" descr="MC900215062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196975"/>
            <a:ext cx="144780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18" descr="MC900412642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1052513"/>
            <a:ext cx="2406650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24" descr="MC90031255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175" y="4005263"/>
            <a:ext cx="1814513" cy="59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25" descr="MC900281287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913" y="3860800"/>
            <a:ext cx="1800225" cy="165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26" descr="MC900371136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72263" y="941388"/>
            <a:ext cx="1803400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31" descr="hygiena,lahve,pé&amp;ccaron;e o krásu,pé&amp;ccaron;e o vlas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59563" y="4005263"/>
            <a:ext cx="1728787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6" name="AutoShape 8"/>
          <p:cNvSpPr>
            <a:spLocks noChangeArrowheads="1"/>
          </p:cNvSpPr>
          <p:nvPr/>
        </p:nvSpPr>
        <p:spPr bwMode="auto">
          <a:xfrm>
            <a:off x="6732588" y="5876925"/>
            <a:ext cx="1873250" cy="5762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/>
              <a:t>ŠAMPON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lačítko akce: Vlastní 10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18" name="Zástupný symbol pro obsah 2"/>
          <p:cNvSpPr>
            <a:spLocks/>
          </p:cNvSpPr>
          <p:nvPr/>
        </p:nvSpPr>
        <p:spPr bwMode="auto">
          <a:xfrm>
            <a:off x="1403648" y="260648"/>
            <a:ext cx="82296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2800" b="1" dirty="0">
                <a:latin typeface="Calibri" pitchFamily="34" charset="0"/>
              </a:rPr>
              <a:t>Označte obrázky, které patří do osobní hygieny.</a:t>
            </a:r>
          </a:p>
        </p:txBody>
      </p:sp>
      <p:pic>
        <p:nvPicPr>
          <p:cNvPr id="11273" name="Picture 28" descr="MC900215062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638" y="1268413"/>
            <a:ext cx="144780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10" descr="MC900412642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8" y="5013325"/>
            <a:ext cx="240665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5" name="Picture 11" descr="MC900281287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4581525"/>
            <a:ext cx="1800225" cy="165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12" descr="MC900412528[1]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588" y="1125538"/>
            <a:ext cx="151765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13" descr="MC900436325[1]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738" y="3933825"/>
            <a:ext cx="2027237" cy="202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14" descr="MC900434842[1]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388" y="1125538"/>
            <a:ext cx="1655762" cy="165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1" descr="hygiena,lahve,pé&amp;ccaron;e o krásu,pé&amp;ccaron;e o vlasy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51050" y="2349500"/>
            <a:ext cx="1728788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Šipka doprava 9"/>
          <p:cNvSpPr/>
          <p:nvPr/>
        </p:nvSpPr>
        <p:spPr>
          <a:xfrm>
            <a:off x="395536" y="332656"/>
            <a:ext cx="792088" cy="360040"/>
          </a:xfrm>
          <a:prstGeom prst="rightArrow">
            <a:avLst/>
          </a:prstGeom>
          <a:solidFill>
            <a:srgbClr val="99FFCC"/>
          </a:solidFill>
          <a:ln>
            <a:solidFill>
              <a:srgbClr val="99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27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7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2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127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7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2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127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7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lačítko akce: Vlastní 1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42" name="Zástupný symbol pro obsah 2"/>
          <p:cNvSpPr>
            <a:spLocks/>
          </p:cNvSpPr>
          <p:nvPr/>
        </p:nvSpPr>
        <p:spPr bwMode="auto">
          <a:xfrm>
            <a:off x="1403648" y="188640"/>
            <a:ext cx="7128792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2800" b="1" dirty="0" smtClean="0">
                <a:latin typeface="Calibri" pitchFamily="34" charset="0"/>
              </a:rPr>
              <a:t>Spojte </a:t>
            </a:r>
            <a:r>
              <a:rPr lang="cs-CZ" sz="2800" b="1" dirty="0">
                <a:latin typeface="Calibri" pitchFamily="34" charset="0"/>
              </a:rPr>
              <a:t>čarou obrázky, které k sobě patří.</a:t>
            </a:r>
          </a:p>
        </p:txBody>
      </p:sp>
      <p:pic>
        <p:nvPicPr>
          <p:cNvPr id="10243" name="Picture 28" descr="MC900215062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3716338"/>
            <a:ext cx="1325562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9" descr="MC900412642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5229225"/>
            <a:ext cx="2087563" cy="116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10" descr="MC90031255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060209">
            <a:off x="6311900" y="4046538"/>
            <a:ext cx="1871663" cy="61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11" descr="MC900281287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4005263"/>
            <a:ext cx="1512887" cy="138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12" descr="MC900371136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5013325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9"/>
          <p:cNvGrpSpPr>
            <a:grpSpLocks/>
          </p:cNvGrpSpPr>
          <p:nvPr/>
        </p:nvGrpSpPr>
        <p:grpSpPr bwMode="auto">
          <a:xfrm>
            <a:off x="323850" y="692150"/>
            <a:ext cx="2592388" cy="2089150"/>
            <a:chOff x="249" y="663"/>
            <a:chExt cx="1633" cy="1316"/>
          </a:xfrm>
        </p:grpSpPr>
        <p:pic>
          <p:nvPicPr>
            <p:cNvPr id="10256" name="Picture 13" descr="MC900250740[1]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85" y="710"/>
              <a:ext cx="1316" cy="1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57" name="Rectangle 21"/>
            <p:cNvSpPr>
              <a:spLocks noChangeArrowheads="1"/>
            </p:cNvSpPr>
            <p:nvPr/>
          </p:nvSpPr>
          <p:spPr bwMode="auto">
            <a:xfrm>
              <a:off x="249" y="663"/>
              <a:ext cx="1633" cy="131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pic>
        <p:nvPicPr>
          <p:cNvPr id="10249" name="Picture 28" descr="MC900290395[1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5229225"/>
            <a:ext cx="1339850" cy="139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Skupina 21"/>
          <p:cNvGrpSpPr>
            <a:grpSpLocks/>
          </p:cNvGrpSpPr>
          <p:nvPr/>
        </p:nvGrpSpPr>
        <p:grpSpPr bwMode="auto">
          <a:xfrm>
            <a:off x="3276600" y="692150"/>
            <a:ext cx="2592388" cy="2089150"/>
            <a:chOff x="3275856" y="692696"/>
            <a:chExt cx="2592388" cy="2089150"/>
          </a:xfrm>
        </p:grpSpPr>
        <p:sp>
          <p:nvSpPr>
            <p:cNvPr id="10254" name="Rectangle 20"/>
            <p:cNvSpPr>
              <a:spLocks noChangeArrowheads="1"/>
            </p:cNvSpPr>
            <p:nvPr/>
          </p:nvSpPr>
          <p:spPr bwMode="auto">
            <a:xfrm>
              <a:off x="3275856" y="692696"/>
              <a:ext cx="2592388" cy="20891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pic>
          <p:nvPicPr>
            <p:cNvPr id="10255" name="Picture 33" descr="Mouth Lips Clip Art"/>
            <p:cNvPicPr>
              <a:picLocks noChangeAspect="1" noChangeArrowheads="1"/>
            </p:cNvPicPr>
            <p:nvPr/>
          </p:nvPicPr>
          <p:blipFill>
            <a:blip r:embed="rId9" cstate="print"/>
            <a:srcRect r="23637"/>
            <a:stretch>
              <a:fillRect/>
            </a:stretch>
          </p:blipFill>
          <p:spPr bwMode="auto">
            <a:xfrm>
              <a:off x="3635896" y="980728"/>
              <a:ext cx="1944216" cy="15173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Skupina 22"/>
          <p:cNvGrpSpPr>
            <a:grpSpLocks/>
          </p:cNvGrpSpPr>
          <p:nvPr/>
        </p:nvGrpSpPr>
        <p:grpSpPr bwMode="auto">
          <a:xfrm>
            <a:off x="6300788" y="692150"/>
            <a:ext cx="2592387" cy="2089150"/>
            <a:chOff x="6300192" y="692696"/>
            <a:chExt cx="2592387" cy="2089150"/>
          </a:xfrm>
        </p:grpSpPr>
        <p:sp>
          <p:nvSpPr>
            <p:cNvPr id="10252" name="Rectangle 16"/>
            <p:cNvSpPr>
              <a:spLocks noChangeArrowheads="1"/>
            </p:cNvSpPr>
            <p:nvPr/>
          </p:nvSpPr>
          <p:spPr bwMode="auto">
            <a:xfrm>
              <a:off x="6300192" y="692696"/>
              <a:ext cx="2592387" cy="20891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pic>
          <p:nvPicPr>
            <p:cNvPr id="10253" name="Picture 35" descr="Asian Anime Boy Head Clip Art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876256" y="908720"/>
              <a:ext cx="1656184" cy="18218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Šipka doprava 17"/>
          <p:cNvSpPr/>
          <p:nvPr/>
        </p:nvSpPr>
        <p:spPr>
          <a:xfrm>
            <a:off x="323528" y="188640"/>
            <a:ext cx="792088" cy="360040"/>
          </a:xfrm>
          <a:prstGeom prst="rightArrow">
            <a:avLst/>
          </a:prstGeom>
          <a:solidFill>
            <a:srgbClr val="99FFCC"/>
          </a:solidFill>
          <a:ln>
            <a:solidFill>
              <a:srgbClr val="99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66" name="Zástupný symbol pro obsah 2"/>
          <p:cNvSpPr>
            <a:spLocks/>
          </p:cNvSpPr>
          <p:nvPr/>
        </p:nvSpPr>
        <p:spPr bwMode="auto">
          <a:xfrm>
            <a:off x="1259632" y="188640"/>
            <a:ext cx="6912768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2800" b="1" dirty="0">
                <a:latin typeface="Calibri" pitchFamily="34" charset="0"/>
              </a:rPr>
              <a:t>Doplňte slova podle nápovědy.</a:t>
            </a:r>
          </a:p>
        </p:txBody>
      </p:sp>
      <p:sp>
        <p:nvSpPr>
          <p:cNvPr id="3" name="Zástupný symbol pro obsah 2"/>
          <p:cNvSpPr>
            <a:spLocks/>
          </p:cNvSpPr>
          <p:nvPr/>
        </p:nvSpPr>
        <p:spPr bwMode="auto">
          <a:xfrm>
            <a:off x="179388" y="692150"/>
            <a:ext cx="8569325" cy="44656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cs-CZ" sz="4800" b="1" dirty="0">
                <a:latin typeface="Monotype Corsiva" pitchFamily="66" charset="0"/>
              </a:rPr>
              <a:t>Vlasy si umývám </a:t>
            </a:r>
            <a:r>
              <a:rPr lang="cs-CZ" sz="4800" b="1" dirty="0">
                <a:solidFill>
                  <a:srgbClr val="FFC000"/>
                </a:solidFill>
                <a:latin typeface="Monotype Corsiva" pitchFamily="66" charset="0"/>
              </a:rPr>
              <a:t>……....................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cs-CZ" sz="4800" b="1" dirty="0">
                <a:latin typeface="Monotype Corsiva" pitchFamily="66" charset="0"/>
              </a:rPr>
              <a:t>Vlasy si češu </a:t>
            </a:r>
            <a:r>
              <a:rPr lang="cs-CZ" sz="4800" b="1" dirty="0">
                <a:solidFill>
                  <a:srgbClr val="FFFF00"/>
                </a:solidFill>
                <a:latin typeface="Monotype Corsiva" pitchFamily="66" charset="0"/>
              </a:rPr>
              <a:t>…………….….…..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cs-CZ" sz="4800" b="1" dirty="0">
                <a:latin typeface="Monotype Corsiva" pitchFamily="66" charset="0"/>
              </a:rPr>
              <a:t>Ruce si  myji  vodou a </a:t>
            </a:r>
            <a:r>
              <a:rPr lang="cs-CZ" sz="4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……...……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cs-CZ" sz="4800" b="1" dirty="0">
                <a:latin typeface="Monotype Corsiva" pitchFamily="66" charset="0"/>
              </a:rPr>
              <a:t>Zuby si čistím zubní </a:t>
            </a:r>
            <a:r>
              <a:rPr lang="cs-CZ" sz="4800" b="1" dirty="0">
                <a:solidFill>
                  <a:srgbClr val="99FFCC"/>
                </a:solidFill>
                <a:latin typeface="Monotype Corsiva" pitchFamily="66" charset="0"/>
              </a:rPr>
              <a:t>………......…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cs-CZ" sz="4800" b="1" dirty="0">
                <a:latin typeface="Monotype Corsiva" pitchFamily="66" charset="0"/>
              </a:rPr>
              <a:t>Jednou týdně si stříhám </a:t>
            </a:r>
            <a:r>
              <a:rPr lang="cs-CZ" sz="4800" b="1" dirty="0">
                <a:solidFill>
                  <a:schemeClr val="bg2">
                    <a:lumMod val="90000"/>
                  </a:schemeClr>
                </a:solidFill>
                <a:latin typeface="Monotype Corsiva" pitchFamily="66" charset="0"/>
              </a:rPr>
              <a:t>……….…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endParaRPr lang="cs-CZ" sz="5400" b="1" dirty="0">
              <a:latin typeface="Monotype Corsiva" pitchFamily="66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endParaRPr lang="cs-CZ" sz="5400" b="1" dirty="0">
              <a:latin typeface="Monotype Corsiva" pitchFamily="66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endParaRPr lang="cs-CZ" sz="3600" b="1" dirty="0">
              <a:latin typeface="Monotype Corsiva" pitchFamily="66" charset="0"/>
            </a:endParaRPr>
          </a:p>
        </p:txBody>
      </p:sp>
      <p:sp>
        <p:nvSpPr>
          <p:cNvPr id="11268" name="AutoShape 8"/>
          <p:cNvSpPr>
            <a:spLocks noChangeArrowheads="1"/>
          </p:cNvSpPr>
          <p:nvPr/>
        </p:nvSpPr>
        <p:spPr bwMode="auto">
          <a:xfrm>
            <a:off x="468313" y="5300663"/>
            <a:ext cx="2447925" cy="576262"/>
          </a:xfrm>
          <a:prstGeom prst="roundRect">
            <a:avLst>
              <a:gd name="adj" fmla="val 16667"/>
            </a:avLst>
          </a:prstGeom>
          <a:solidFill>
            <a:srgbClr val="FFD347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000" b="1">
                <a:latin typeface="Monotype Corsiva" pitchFamily="66" charset="0"/>
              </a:rPr>
              <a:t>šamponem</a:t>
            </a:r>
          </a:p>
        </p:txBody>
      </p:sp>
      <p:sp>
        <p:nvSpPr>
          <p:cNvPr id="11269" name="AutoShape 8"/>
          <p:cNvSpPr>
            <a:spLocks noChangeArrowheads="1"/>
          </p:cNvSpPr>
          <p:nvPr/>
        </p:nvSpPr>
        <p:spPr bwMode="auto">
          <a:xfrm>
            <a:off x="3348038" y="5300663"/>
            <a:ext cx="2879725" cy="576262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000" b="1">
                <a:latin typeface="Monotype Corsiva" pitchFamily="66" charset="0"/>
              </a:rPr>
              <a:t>hřebenem</a:t>
            </a: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>
            <a:off x="6300788" y="6021388"/>
            <a:ext cx="2447925" cy="576262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cs-CZ" sz="4000" b="1" dirty="0">
                <a:latin typeface="Monotype Corsiva" pitchFamily="66" charset="0"/>
              </a:rPr>
              <a:t>mýdlem</a:t>
            </a:r>
          </a:p>
        </p:txBody>
      </p:sp>
      <p:sp>
        <p:nvSpPr>
          <p:cNvPr id="11271" name="AutoShape 8"/>
          <p:cNvSpPr>
            <a:spLocks noChangeArrowheads="1"/>
          </p:cNvSpPr>
          <p:nvPr/>
        </p:nvSpPr>
        <p:spPr bwMode="auto">
          <a:xfrm>
            <a:off x="468313" y="6092825"/>
            <a:ext cx="2447925" cy="576263"/>
          </a:xfrm>
          <a:prstGeom prst="roundRect">
            <a:avLst>
              <a:gd name="adj" fmla="val 16667"/>
            </a:avLst>
          </a:prstGeom>
          <a:solidFill>
            <a:srgbClr val="99FFCC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000" b="1">
                <a:latin typeface="Monotype Corsiva" pitchFamily="66" charset="0"/>
              </a:rPr>
              <a:t>pastou</a:t>
            </a:r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auto">
          <a:xfrm>
            <a:off x="3419475" y="6092825"/>
            <a:ext cx="2447925" cy="576263"/>
          </a:xfrm>
          <a:prstGeom prst="roundRect">
            <a:avLst>
              <a:gd name="adj" fmla="val 16667"/>
            </a:avLst>
          </a:prstGeom>
          <a:solidFill>
            <a:schemeClr val="bg2">
              <a:lumMod val="9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cs-CZ" sz="4000" b="1" dirty="0">
                <a:latin typeface="Monotype Corsiva" pitchFamily="66" charset="0"/>
              </a:rPr>
              <a:t>nehty</a:t>
            </a:r>
          </a:p>
        </p:txBody>
      </p:sp>
      <p:sp>
        <p:nvSpPr>
          <p:cNvPr id="9" name="Šipka doprava 8"/>
          <p:cNvSpPr/>
          <p:nvPr/>
        </p:nvSpPr>
        <p:spPr>
          <a:xfrm>
            <a:off x="323528" y="188640"/>
            <a:ext cx="792088" cy="360040"/>
          </a:xfrm>
          <a:prstGeom prst="rightArrow">
            <a:avLst/>
          </a:prstGeom>
          <a:solidFill>
            <a:srgbClr val="99FFCC"/>
          </a:solidFill>
          <a:ln>
            <a:solidFill>
              <a:srgbClr val="99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lačítko akce: Vlastní 7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90" name="TextovéPole 9"/>
          <p:cNvSpPr txBox="1">
            <a:spLocks noChangeArrowheads="1"/>
          </p:cNvSpPr>
          <p:nvPr/>
        </p:nvSpPr>
        <p:spPr bwMode="auto">
          <a:xfrm>
            <a:off x="395288" y="5229225"/>
            <a:ext cx="25923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/>
              <a:t>Tajenka:</a:t>
            </a:r>
          </a:p>
        </p:txBody>
      </p:sp>
      <p:grpSp>
        <p:nvGrpSpPr>
          <p:cNvPr id="2" name="Group 88"/>
          <p:cNvGrpSpPr>
            <a:grpSpLocks/>
          </p:cNvGrpSpPr>
          <p:nvPr/>
        </p:nvGrpSpPr>
        <p:grpSpPr bwMode="auto">
          <a:xfrm>
            <a:off x="539750" y="6021388"/>
            <a:ext cx="3527425" cy="576262"/>
            <a:chOff x="2245" y="1571"/>
            <a:chExt cx="2222" cy="363"/>
          </a:xfrm>
        </p:grpSpPr>
        <p:sp>
          <p:nvSpPr>
            <p:cNvPr id="12354" name="Obdélník 6"/>
            <p:cNvSpPr>
              <a:spLocks noChangeArrowheads="1"/>
            </p:cNvSpPr>
            <p:nvPr/>
          </p:nvSpPr>
          <p:spPr bwMode="auto">
            <a:xfrm>
              <a:off x="2245" y="1571"/>
              <a:ext cx="317" cy="3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cs-CZ" sz="2800" b="1">
                <a:solidFill>
                  <a:srgbClr val="000000"/>
                </a:solidFill>
              </a:endParaRPr>
            </a:p>
          </p:txBody>
        </p:sp>
        <p:sp>
          <p:nvSpPr>
            <p:cNvPr id="12355" name="Obdélník 6"/>
            <p:cNvSpPr>
              <a:spLocks noChangeArrowheads="1"/>
            </p:cNvSpPr>
            <p:nvPr/>
          </p:nvSpPr>
          <p:spPr bwMode="auto">
            <a:xfrm>
              <a:off x="2562" y="1571"/>
              <a:ext cx="317" cy="3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cs-CZ" sz="2800" b="1">
                <a:solidFill>
                  <a:srgbClr val="000000"/>
                </a:solidFill>
              </a:endParaRPr>
            </a:p>
          </p:txBody>
        </p:sp>
        <p:sp>
          <p:nvSpPr>
            <p:cNvPr id="12356" name="Obdélník 6"/>
            <p:cNvSpPr>
              <a:spLocks noChangeArrowheads="1"/>
            </p:cNvSpPr>
            <p:nvPr/>
          </p:nvSpPr>
          <p:spPr bwMode="auto">
            <a:xfrm>
              <a:off x="2880" y="1571"/>
              <a:ext cx="317" cy="3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G</a:t>
              </a:r>
            </a:p>
          </p:txBody>
        </p:sp>
        <p:sp>
          <p:nvSpPr>
            <p:cNvPr id="12357" name="Obdélník 6"/>
            <p:cNvSpPr>
              <a:spLocks noChangeArrowheads="1"/>
            </p:cNvSpPr>
            <p:nvPr/>
          </p:nvSpPr>
          <p:spPr bwMode="auto">
            <a:xfrm>
              <a:off x="3198" y="1571"/>
              <a:ext cx="317" cy="3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cs-CZ" sz="2800" b="1">
                <a:solidFill>
                  <a:srgbClr val="000000"/>
                </a:solidFill>
              </a:endParaRPr>
            </a:p>
          </p:txBody>
        </p:sp>
        <p:sp>
          <p:nvSpPr>
            <p:cNvPr id="12358" name="Obdélník 6"/>
            <p:cNvSpPr>
              <a:spLocks noChangeArrowheads="1"/>
            </p:cNvSpPr>
            <p:nvPr/>
          </p:nvSpPr>
          <p:spPr bwMode="auto">
            <a:xfrm>
              <a:off x="3515" y="1571"/>
              <a:ext cx="317" cy="3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cs-CZ" sz="2800" b="1">
                <a:solidFill>
                  <a:srgbClr val="000000"/>
                </a:solidFill>
              </a:endParaRPr>
            </a:p>
          </p:txBody>
        </p:sp>
        <p:sp>
          <p:nvSpPr>
            <p:cNvPr id="12359" name="Obdélník 6"/>
            <p:cNvSpPr>
              <a:spLocks noChangeArrowheads="1"/>
            </p:cNvSpPr>
            <p:nvPr/>
          </p:nvSpPr>
          <p:spPr bwMode="auto">
            <a:xfrm>
              <a:off x="3833" y="1571"/>
              <a:ext cx="317" cy="3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cs-CZ" sz="2800" b="1">
                <a:solidFill>
                  <a:srgbClr val="000000"/>
                </a:solidFill>
              </a:endParaRPr>
            </a:p>
          </p:txBody>
        </p:sp>
        <p:sp>
          <p:nvSpPr>
            <p:cNvPr id="12360" name="Obdélník 6"/>
            <p:cNvSpPr>
              <a:spLocks noChangeArrowheads="1"/>
            </p:cNvSpPr>
            <p:nvPr/>
          </p:nvSpPr>
          <p:spPr bwMode="auto">
            <a:xfrm>
              <a:off x="4150" y="1571"/>
              <a:ext cx="317" cy="3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cs-CZ" sz="2800" b="1">
                <a:solidFill>
                  <a:srgbClr val="000000"/>
                </a:solidFill>
              </a:endParaRPr>
            </a:p>
          </p:txBody>
        </p:sp>
      </p:grpSp>
      <p:grpSp>
        <p:nvGrpSpPr>
          <p:cNvPr id="3" name="Group 97"/>
          <p:cNvGrpSpPr>
            <a:grpSpLocks/>
          </p:cNvGrpSpPr>
          <p:nvPr/>
        </p:nvGrpSpPr>
        <p:grpSpPr bwMode="auto">
          <a:xfrm>
            <a:off x="2916238" y="1484313"/>
            <a:ext cx="1108075" cy="1512887"/>
            <a:chOff x="1202" y="1661"/>
            <a:chExt cx="698" cy="953"/>
          </a:xfrm>
        </p:grpSpPr>
        <p:pic>
          <p:nvPicPr>
            <p:cNvPr id="12352" name="Picture 60" descr="MC900215062[2]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02" y="1661"/>
              <a:ext cx="698" cy="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353" name="Obdélník 6"/>
            <p:cNvSpPr>
              <a:spLocks noChangeArrowheads="1"/>
            </p:cNvSpPr>
            <p:nvPr/>
          </p:nvSpPr>
          <p:spPr bwMode="auto">
            <a:xfrm>
              <a:off x="1292" y="2251"/>
              <a:ext cx="318" cy="363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1.</a:t>
              </a:r>
            </a:p>
          </p:txBody>
        </p:sp>
      </p:grpSp>
      <p:grpSp>
        <p:nvGrpSpPr>
          <p:cNvPr id="4" name="Group 99"/>
          <p:cNvGrpSpPr>
            <a:grpSpLocks/>
          </p:cNvGrpSpPr>
          <p:nvPr/>
        </p:nvGrpSpPr>
        <p:grpSpPr bwMode="auto">
          <a:xfrm>
            <a:off x="2124075" y="3500438"/>
            <a:ext cx="1814513" cy="885825"/>
            <a:chOff x="249" y="1752"/>
            <a:chExt cx="1143" cy="558"/>
          </a:xfrm>
        </p:grpSpPr>
        <p:sp>
          <p:nvSpPr>
            <p:cNvPr id="12350" name="Obdélník 6"/>
            <p:cNvSpPr>
              <a:spLocks noChangeArrowheads="1"/>
            </p:cNvSpPr>
            <p:nvPr/>
          </p:nvSpPr>
          <p:spPr bwMode="auto">
            <a:xfrm>
              <a:off x="340" y="1752"/>
              <a:ext cx="318" cy="363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7.</a:t>
              </a:r>
            </a:p>
          </p:txBody>
        </p:sp>
        <p:pic>
          <p:nvPicPr>
            <p:cNvPr id="12351" name="Picture 74" descr="MC900312550[1]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9" y="1933"/>
              <a:ext cx="1143" cy="3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294" name="TextovéPole 3"/>
          <p:cNvSpPr txBox="1">
            <a:spLocks noChangeArrowheads="1"/>
          </p:cNvSpPr>
          <p:nvPr/>
        </p:nvSpPr>
        <p:spPr bwMode="auto">
          <a:xfrm>
            <a:off x="250825" y="0"/>
            <a:ext cx="25209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/>
              <a:t>Křížovka</a:t>
            </a:r>
          </a:p>
        </p:txBody>
      </p:sp>
      <p:grpSp>
        <p:nvGrpSpPr>
          <p:cNvPr id="5" name="Group 104"/>
          <p:cNvGrpSpPr>
            <a:grpSpLocks/>
          </p:cNvGrpSpPr>
          <p:nvPr/>
        </p:nvGrpSpPr>
        <p:grpSpPr bwMode="auto">
          <a:xfrm>
            <a:off x="3419475" y="4508500"/>
            <a:ext cx="1154113" cy="1144588"/>
            <a:chOff x="4830" y="2976"/>
            <a:chExt cx="727" cy="721"/>
          </a:xfrm>
        </p:grpSpPr>
        <p:pic>
          <p:nvPicPr>
            <p:cNvPr id="12348" name="Picture 17" descr="MC900340338[1]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876" y="3067"/>
              <a:ext cx="681" cy="6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349" name="Obdélník 6"/>
            <p:cNvSpPr>
              <a:spLocks noChangeArrowheads="1"/>
            </p:cNvSpPr>
            <p:nvPr/>
          </p:nvSpPr>
          <p:spPr bwMode="auto">
            <a:xfrm>
              <a:off x="4830" y="2976"/>
              <a:ext cx="318" cy="317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6.</a:t>
              </a:r>
            </a:p>
          </p:txBody>
        </p:sp>
      </p:grpSp>
      <p:grpSp>
        <p:nvGrpSpPr>
          <p:cNvPr id="6" name="Group 107"/>
          <p:cNvGrpSpPr>
            <a:grpSpLocks/>
          </p:cNvGrpSpPr>
          <p:nvPr/>
        </p:nvGrpSpPr>
        <p:grpSpPr bwMode="auto">
          <a:xfrm>
            <a:off x="250825" y="3357563"/>
            <a:ext cx="1296988" cy="1643062"/>
            <a:chOff x="2789" y="2341"/>
            <a:chExt cx="817" cy="1035"/>
          </a:xfrm>
        </p:grpSpPr>
        <p:sp>
          <p:nvSpPr>
            <p:cNvPr id="12346" name="Obdélník 6"/>
            <p:cNvSpPr>
              <a:spLocks noChangeArrowheads="1"/>
            </p:cNvSpPr>
            <p:nvPr/>
          </p:nvSpPr>
          <p:spPr bwMode="auto">
            <a:xfrm>
              <a:off x="2789" y="2341"/>
              <a:ext cx="318" cy="363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5.</a:t>
              </a:r>
            </a:p>
          </p:txBody>
        </p:sp>
        <p:pic>
          <p:nvPicPr>
            <p:cNvPr id="12347" name="Picture 80" descr="MC900429693[1]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835" y="2614"/>
              <a:ext cx="771" cy="7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7" name="Group 116"/>
          <p:cNvGrpSpPr>
            <a:grpSpLocks/>
          </p:cNvGrpSpPr>
          <p:nvPr/>
        </p:nvGrpSpPr>
        <p:grpSpPr bwMode="auto">
          <a:xfrm>
            <a:off x="3708400" y="260350"/>
            <a:ext cx="1403350" cy="1792288"/>
            <a:chOff x="2290" y="255"/>
            <a:chExt cx="884" cy="1129"/>
          </a:xfrm>
        </p:grpSpPr>
        <p:pic>
          <p:nvPicPr>
            <p:cNvPr id="12344" name="Picture 114" descr="MC900349636[1]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517" y="255"/>
              <a:ext cx="657" cy="11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345" name="Obdélník 6"/>
            <p:cNvSpPr>
              <a:spLocks noChangeArrowheads="1"/>
            </p:cNvSpPr>
            <p:nvPr/>
          </p:nvSpPr>
          <p:spPr bwMode="auto">
            <a:xfrm>
              <a:off x="2290" y="527"/>
              <a:ext cx="318" cy="363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4.</a:t>
              </a:r>
            </a:p>
          </p:txBody>
        </p:sp>
      </p:grpSp>
      <p:grpSp>
        <p:nvGrpSpPr>
          <p:cNvPr id="8" name="Skupina 75"/>
          <p:cNvGrpSpPr>
            <a:grpSpLocks/>
          </p:cNvGrpSpPr>
          <p:nvPr/>
        </p:nvGrpSpPr>
        <p:grpSpPr bwMode="auto">
          <a:xfrm>
            <a:off x="5148263" y="0"/>
            <a:ext cx="3671887" cy="6669088"/>
            <a:chOff x="5148064" y="188640"/>
            <a:chExt cx="3529013" cy="6669361"/>
          </a:xfrm>
        </p:grpSpPr>
        <p:sp>
          <p:nvSpPr>
            <p:cNvPr id="12302" name="Obdélník 6"/>
            <p:cNvSpPr>
              <a:spLocks noChangeArrowheads="1"/>
            </p:cNvSpPr>
            <p:nvPr/>
          </p:nvSpPr>
          <p:spPr bwMode="auto">
            <a:xfrm>
              <a:off x="6659364" y="1744663"/>
              <a:ext cx="504825" cy="576263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4.</a:t>
              </a:r>
            </a:p>
          </p:txBody>
        </p:sp>
        <p:sp>
          <p:nvSpPr>
            <p:cNvPr id="12303" name="Obdélník 6"/>
            <p:cNvSpPr>
              <a:spLocks noChangeArrowheads="1"/>
            </p:cNvSpPr>
            <p:nvPr/>
          </p:nvSpPr>
          <p:spPr bwMode="auto">
            <a:xfrm>
              <a:off x="8172252" y="1671638"/>
              <a:ext cx="504825" cy="576263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7.</a:t>
              </a:r>
            </a:p>
          </p:txBody>
        </p:sp>
        <p:sp>
          <p:nvSpPr>
            <p:cNvPr id="12304" name="Obdélník 6"/>
            <p:cNvSpPr>
              <a:spLocks noChangeArrowheads="1"/>
            </p:cNvSpPr>
            <p:nvPr/>
          </p:nvSpPr>
          <p:spPr bwMode="auto">
            <a:xfrm>
              <a:off x="7669014" y="2247900"/>
              <a:ext cx="504825" cy="576263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6.</a:t>
              </a:r>
            </a:p>
          </p:txBody>
        </p:sp>
        <p:sp>
          <p:nvSpPr>
            <p:cNvPr id="12305" name="Obdélník 6"/>
            <p:cNvSpPr>
              <a:spLocks noChangeArrowheads="1"/>
            </p:cNvSpPr>
            <p:nvPr/>
          </p:nvSpPr>
          <p:spPr bwMode="auto">
            <a:xfrm>
              <a:off x="7164189" y="520700"/>
              <a:ext cx="504825" cy="576263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5.</a:t>
              </a:r>
            </a:p>
          </p:txBody>
        </p:sp>
        <p:sp>
          <p:nvSpPr>
            <p:cNvPr id="12306" name="Obdélník 6"/>
            <p:cNvSpPr>
              <a:spLocks noChangeArrowheads="1"/>
            </p:cNvSpPr>
            <p:nvPr/>
          </p:nvSpPr>
          <p:spPr bwMode="auto">
            <a:xfrm>
              <a:off x="5148064" y="2176463"/>
              <a:ext cx="504825" cy="576263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1.</a:t>
              </a:r>
            </a:p>
          </p:txBody>
        </p:sp>
        <p:sp>
          <p:nvSpPr>
            <p:cNvPr id="12307" name="Obdélník 6"/>
            <p:cNvSpPr>
              <a:spLocks noChangeArrowheads="1"/>
            </p:cNvSpPr>
            <p:nvPr/>
          </p:nvSpPr>
          <p:spPr bwMode="auto">
            <a:xfrm>
              <a:off x="5652120" y="188640"/>
              <a:ext cx="503238" cy="288032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2.</a:t>
              </a:r>
            </a:p>
          </p:txBody>
        </p:sp>
        <p:sp>
          <p:nvSpPr>
            <p:cNvPr id="20" name="Obdélník 6"/>
            <p:cNvSpPr/>
            <p:nvPr/>
          </p:nvSpPr>
          <p:spPr bwMode="auto">
            <a:xfrm>
              <a:off x="8172061" y="6281714"/>
              <a:ext cx="503491" cy="5762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cs-CZ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2309" name="Obdélník 6"/>
            <p:cNvSpPr>
              <a:spLocks noChangeArrowheads="1"/>
            </p:cNvSpPr>
            <p:nvPr/>
          </p:nvSpPr>
          <p:spPr bwMode="auto">
            <a:xfrm>
              <a:off x="5148064" y="2825750"/>
              <a:ext cx="503238" cy="5762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cs-CZ" sz="2800" b="1">
                <a:solidFill>
                  <a:srgbClr val="000000"/>
                </a:solidFill>
              </a:endParaRPr>
            </a:p>
          </p:txBody>
        </p:sp>
        <p:sp>
          <p:nvSpPr>
            <p:cNvPr id="12310" name="Obdélník 6"/>
            <p:cNvSpPr>
              <a:spLocks noChangeArrowheads="1"/>
            </p:cNvSpPr>
            <p:nvPr/>
          </p:nvSpPr>
          <p:spPr bwMode="auto">
            <a:xfrm>
              <a:off x="5651302" y="2825750"/>
              <a:ext cx="503238" cy="5762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cs-CZ" sz="2800" b="1">
                <a:solidFill>
                  <a:srgbClr val="000000"/>
                </a:solidFill>
              </a:endParaRPr>
            </a:p>
          </p:txBody>
        </p:sp>
        <p:sp>
          <p:nvSpPr>
            <p:cNvPr id="12311" name="Obdélník 6"/>
            <p:cNvSpPr>
              <a:spLocks noChangeArrowheads="1"/>
            </p:cNvSpPr>
            <p:nvPr/>
          </p:nvSpPr>
          <p:spPr bwMode="auto">
            <a:xfrm>
              <a:off x="6156127" y="2825750"/>
              <a:ext cx="503238" cy="5762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G</a:t>
              </a:r>
            </a:p>
          </p:txBody>
        </p:sp>
        <p:sp>
          <p:nvSpPr>
            <p:cNvPr id="12312" name="Obdélník 6"/>
            <p:cNvSpPr>
              <a:spLocks noChangeArrowheads="1"/>
            </p:cNvSpPr>
            <p:nvPr/>
          </p:nvSpPr>
          <p:spPr bwMode="auto">
            <a:xfrm>
              <a:off x="6660952" y="2825750"/>
              <a:ext cx="503238" cy="5762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cs-CZ" sz="2800" b="1">
                <a:solidFill>
                  <a:srgbClr val="000000"/>
                </a:solidFill>
              </a:endParaRPr>
            </a:p>
          </p:txBody>
        </p:sp>
        <p:sp>
          <p:nvSpPr>
            <p:cNvPr id="12313" name="Obdélník 6"/>
            <p:cNvSpPr>
              <a:spLocks noChangeArrowheads="1"/>
            </p:cNvSpPr>
            <p:nvPr/>
          </p:nvSpPr>
          <p:spPr bwMode="auto">
            <a:xfrm>
              <a:off x="7164189" y="2825750"/>
              <a:ext cx="503238" cy="5762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cs-CZ" sz="2800" b="1">
                <a:solidFill>
                  <a:srgbClr val="000000"/>
                </a:solidFill>
              </a:endParaRPr>
            </a:p>
          </p:txBody>
        </p:sp>
        <p:sp>
          <p:nvSpPr>
            <p:cNvPr id="12314" name="Obdélník 6"/>
            <p:cNvSpPr>
              <a:spLocks noChangeArrowheads="1"/>
            </p:cNvSpPr>
            <p:nvPr/>
          </p:nvSpPr>
          <p:spPr bwMode="auto">
            <a:xfrm>
              <a:off x="7669014" y="2825750"/>
              <a:ext cx="503238" cy="5762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cs-CZ" sz="2800" b="1">
                <a:solidFill>
                  <a:srgbClr val="000000"/>
                </a:solidFill>
              </a:endParaRPr>
            </a:p>
          </p:txBody>
        </p:sp>
        <p:sp>
          <p:nvSpPr>
            <p:cNvPr id="12315" name="Obdélník 6"/>
            <p:cNvSpPr>
              <a:spLocks noChangeArrowheads="1"/>
            </p:cNvSpPr>
            <p:nvPr/>
          </p:nvSpPr>
          <p:spPr bwMode="auto">
            <a:xfrm>
              <a:off x="8172252" y="2825750"/>
              <a:ext cx="503238" cy="5762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cs-CZ" sz="2800" b="1">
                <a:solidFill>
                  <a:srgbClr val="000000"/>
                </a:solidFill>
              </a:endParaRPr>
            </a:p>
          </p:txBody>
        </p:sp>
        <p:sp>
          <p:nvSpPr>
            <p:cNvPr id="16" name="Obdélník 6"/>
            <p:cNvSpPr/>
            <p:nvPr/>
          </p:nvSpPr>
          <p:spPr bwMode="auto">
            <a:xfrm>
              <a:off x="5148064" y="5633988"/>
              <a:ext cx="503491" cy="5762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cs-CZ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7" name="Obdélník 6"/>
            <p:cNvSpPr/>
            <p:nvPr/>
          </p:nvSpPr>
          <p:spPr bwMode="auto">
            <a:xfrm>
              <a:off x="5148064" y="5129142"/>
              <a:ext cx="503491" cy="5762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cs-CZ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8" name="Obdélník 6"/>
            <p:cNvSpPr/>
            <p:nvPr/>
          </p:nvSpPr>
          <p:spPr bwMode="auto">
            <a:xfrm>
              <a:off x="5148064" y="4552857"/>
              <a:ext cx="503491" cy="5762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B</a:t>
              </a:r>
            </a:p>
          </p:txBody>
        </p:sp>
        <p:sp>
          <p:nvSpPr>
            <p:cNvPr id="19" name="Obdélník 6"/>
            <p:cNvSpPr/>
            <p:nvPr/>
          </p:nvSpPr>
          <p:spPr bwMode="auto">
            <a:xfrm>
              <a:off x="5148064" y="3978158"/>
              <a:ext cx="503491" cy="5762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cs-CZ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1" name="Obdélník 6"/>
            <p:cNvSpPr/>
            <p:nvPr/>
          </p:nvSpPr>
          <p:spPr bwMode="auto">
            <a:xfrm>
              <a:off x="5148064" y="3401872"/>
              <a:ext cx="503491" cy="5762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Ř</a:t>
              </a:r>
            </a:p>
          </p:txBody>
        </p:sp>
        <p:sp>
          <p:nvSpPr>
            <p:cNvPr id="22" name="Obdélník 6"/>
            <p:cNvSpPr/>
            <p:nvPr/>
          </p:nvSpPr>
          <p:spPr bwMode="auto">
            <a:xfrm>
              <a:off x="5651555" y="520442"/>
              <a:ext cx="503491" cy="5762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V</a:t>
              </a:r>
            </a:p>
          </p:txBody>
        </p:sp>
        <p:sp>
          <p:nvSpPr>
            <p:cNvPr id="23" name="Obdélník 6"/>
            <p:cNvSpPr/>
            <p:nvPr/>
          </p:nvSpPr>
          <p:spPr bwMode="auto">
            <a:xfrm>
              <a:off x="5651555" y="1096727"/>
              <a:ext cx="503491" cy="5762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cs-CZ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4" name="Obdélník 6"/>
            <p:cNvSpPr/>
            <p:nvPr/>
          </p:nvSpPr>
          <p:spPr bwMode="auto">
            <a:xfrm>
              <a:off x="5651555" y="1673014"/>
              <a:ext cx="503491" cy="5762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cs-CZ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" name="Obdélník 6"/>
            <p:cNvSpPr/>
            <p:nvPr/>
          </p:nvSpPr>
          <p:spPr bwMode="auto">
            <a:xfrm>
              <a:off x="5651555" y="2249299"/>
              <a:ext cx="503491" cy="5762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S</a:t>
              </a:r>
            </a:p>
          </p:txBody>
        </p:sp>
        <p:sp>
          <p:nvSpPr>
            <p:cNvPr id="26" name="Obdélník 6"/>
            <p:cNvSpPr/>
            <p:nvPr/>
          </p:nvSpPr>
          <p:spPr bwMode="auto">
            <a:xfrm>
              <a:off x="7668570" y="5129142"/>
              <a:ext cx="503491" cy="5762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Y</a:t>
              </a:r>
            </a:p>
          </p:txBody>
        </p:sp>
        <p:sp>
          <p:nvSpPr>
            <p:cNvPr id="27" name="Obdélník 6"/>
            <p:cNvSpPr/>
            <p:nvPr/>
          </p:nvSpPr>
          <p:spPr bwMode="auto">
            <a:xfrm>
              <a:off x="7668570" y="4552857"/>
              <a:ext cx="503491" cy="5762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cs-CZ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8" name="Obdélník 6"/>
            <p:cNvSpPr/>
            <p:nvPr/>
          </p:nvSpPr>
          <p:spPr bwMode="auto">
            <a:xfrm>
              <a:off x="7668570" y="3978158"/>
              <a:ext cx="503491" cy="5762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cs-CZ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9" name="Obdélník 6"/>
            <p:cNvSpPr/>
            <p:nvPr/>
          </p:nvSpPr>
          <p:spPr bwMode="auto">
            <a:xfrm>
              <a:off x="7668570" y="3401872"/>
              <a:ext cx="503491" cy="5762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Ů</a:t>
              </a:r>
            </a:p>
          </p:txBody>
        </p:sp>
        <p:sp>
          <p:nvSpPr>
            <p:cNvPr id="30" name="Obdélník 6"/>
            <p:cNvSpPr/>
            <p:nvPr/>
          </p:nvSpPr>
          <p:spPr bwMode="auto">
            <a:xfrm>
              <a:off x="8172061" y="4552857"/>
              <a:ext cx="503491" cy="5762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cs-CZ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1" name="Obdélník 6"/>
            <p:cNvSpPr/>
            <p:nvPr/>
          </p:nvSpPr>
          <p:spPr bwMode="auto">
            <a:xfrm>
              <a:off x="8172061" y="3978158"/>
              <a:ext cx="503491" cy="5762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cs-CZ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1808" name="Obdélník 6"/>
            <p:cNvSpPr/>
            <p:nvPr/>
          </p:nvSpPr>
          <p:spPr bwMode="auto">
            <a:xfrm>
              <a:off x="8172061" y="3401872"/>
              <a:ext cx="503491" cy="5762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R</a:t>
              </a:r>
            </a:p>
          </p:txBody>
        </p:sp>
        <p:sp>
          <p:nvSpPr>
            <p:cNvPr id="31810" name="Obdélník 6"/>
            <p:cNvSpPr/>
            <p:nvPr/>
          </p:nvSpPr>
          <p:spPr bwMode="auto">
            <a:xfrm>
              <a:off x="8172061" y="2249299"/>
              <a:ext cx="503491" cy="5762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K</a:t>
              </a:r>
            </a:p>
          </p:txBody>
        </p:sp>
        <p:sp>
          <p:nvSpPr>
            <p:cNvPr id="31811" name="Obdélník 6"/>
            <p:cNvSpPr/>
            <p:nvPr/>
          </p:nvSpPr>
          <p:spPr bwMode="auto">
            <a:xfrm>
              <a:off x="8172061" y="5705429"/>
              <a:ext cx="503491" cy="5762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cs-CZ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1812" name="Obdélník 6"/>
            <p:cNvSpPr/>
            <p:nvPr/>
          </p:nvSpPr>
          <p:spPr bwMode="auto">
            <a:xfrm>
              <a:off x="8172061" y="5129142"/>
              <a:ext cx="503491" cy="5762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Č</a:t>
              </a:r>
            </a:p>
          </p:txBody>
        </p:sp>
        <p:sp>
          <p:nvSpPr>
            <p:cNvPr id="31813" name="Obdélník 6"/>
            <p:cNvSpPr/>
            <p:nvPr/>
          </p:nvSpPr>
          <p:spPr bwMode="auto">
            <a:xfrm>
              <a:off x="7163553" y="1096727"/>
              <a:ext cx="503491" cy="5762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R</a:t>
              </a:r>
            </a:p>
          </p:txBody>
        </p:sp>
        <p:sp>
          <p:nvSpPr>
            <p:cNvPr id="31814" name="Obdélník 6"/>
            <p:cNvSpPr/>
            <p:nvPr/>
          </p:nvSpPr>
          <p:spPr bwMode="auto">
            <a:xfrm>
              <a:off x="7163553" y="2247712"/>
              <a:ext cx="503491" cy="5762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C</a:t>
              </a:r>
            </a:p>
          </p:txBody>
        </p:sp>
        <p:sp>
          <p:nvSpPr>
            <p:cNvPr id="31815" name="Obdélník 6"/>
            <p:cNvSpPr/>
            <p:nvPr/>
          </p:nvSpPr>
          <p:spPr bwMode="auto">
            <a:xfrm>
              <a:off x="7163553" y="1673014"/>
              <a:ext cx="503491" cy="5762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cs-CZ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1816" name="Obdélník 6"/>
            <p:cNvSpPr/>
            <p:nvPr/>
          </p:nvSpPr>
          <p:spPr bwMode="auto">
            <a:xfrm>
              <a:off x="6661588" y="3400284"/>
              <a:ext cx="501965" cy="5762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cs-CZ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1817" name="Obdélník 6"/>
            <p:cNvSpPr/>
            <p:nvPr/>
          </p:nvSpPr>
          <p:spPr bwMode="auto">
            <a:xfrm>
              <a:off x="6660062" y="2247712"/>
              <a:ext cx="501966" cy="5762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P</a:t>
              </a:r>
            </a:p>
          </p:txBody>
        </p:sp>
        <p:sp>
          <p:nvSpPr>
            <p:cNvPr id="31819" name="Obdélník 6"/>
            <p:cNvSpPr/>
            <p:nvPr/>
          </p:nvSpPr>
          <p:spPr bwMode="auto">
            <a:xfrm>
              <a:off x="6660062" y="3976570"/>
              <a:ext cx="501966" cy="5762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Z</a:t>
              </a:r>
            </a:p>
          </p:txBody>
        </p:sp>
        <p:sp>
          <p:nvSpPr>
            <p:cNvPr id="31820" name="Obdélník 6"/>
            <p:cNvSpPr/>
            <p:nvPr/>
          </p:nvSpPr>
          <p:spPr bwMode="auto">
            <a:xfrm>
              <a:off x="6660062" y="4552857"/>
              <a:ext cx="501966" cy="5762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cs-CZ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1821" name="Obdélník 6"/>
            <p:cNvSpPr/>
            <p:nvPr/>
          </p:nvSpPr>
          <p:spPr bwMode="auto">
            <a:xfrm>
              <a:off x="6660062" y="5703841"/>
              <a:ext cx="501966" cy="5762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A</a:t>
              </a:r>
            </a:p>
          </p:txBody>
        </p:sp>
        <p:sp>
          <p:nvSpPr>
            <p:cNvPr id="31822" name="Obdélník 6"/>
            <p:cNvSpPr/>
            <p:nvPr/>
          </p:nvSpPr>
          <p:spPr bwMode="auto">
            <a:xfrm>
              <a:off x="6660062" y="5129142"/>
              <a:ext cx="501966" cy="5762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cs-CZ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9" name="Skupina 74"/>
          <p:cNvGrpSpPr>
            <a:grpSpLocks/>
          </p:cNvGrpSpPr>
          <p:nvPr/>
        </p:nvGrpSpPr>
        <p:grpSpPr bwMode="auto">
          <a:xfrm>
            <a:off x="539750" y="620713"/>
            <a:ext cx="1728788" cy="2038350"/>
            <a:chOff x="539750" y="620713"/>
            <a:chExt cx="1727994" cy="2037801"/>
          </a:xfrm>
        </p:grpSpPr>
        <p:sp>
          <p:nvSpPr>
            <p:cNvPr id="12300" name="Obdélník 6"/>
            <p:cNvSpPr>
              <a:spLocks noChangeArrowheads="1"/>
            </p:cNvSpPr>
            <p:nvPr/>
          </p:nvSpPr>
          <p:spPr bwMode="auto">
            <a:xfrm>
              <a:off x="539750" y="620713"/>
              <a:ext cx="503238" cy="503238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2.</a:t>
              </a:r>
            </a:p>
          </p:txBody>
        </p:sp>
        <p:pic>
          <p:nvPicPr>
            <p:cNvPr id="12301" name="Picture 35" descr="Asian Anime Boy Head Clip Art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11560" y="836712"/>
              <a:ext cx="1656184" cy="18218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lačítko akce: Vlastní 9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317" name="Nadpis 99"/>
          <p:cNvSpPr>
            <a:spLocks noGrp="1"/>
          </p:cNvSpPr>
          <p:nvPr>
            <p:ph type="title"/>
          </p:nvPr>
        </p:nvSpPr>
        <p:spPr>
          <a:xfrm>
            <a:off x="457200" y="274638"/>
            <a:ext cx="2601913" cy="633412"/>
          </a:xfrm>
        </p:spPr>
        <p:txBody>
          <a:bodyPr/>
          <a:lstStyle/>
          <a:p>
            <a:pPr algn="l"/>
            <a:r>
              <a:rPr lang="cs-CZ" b="1" dirty="0" smtClean="0"/>
              <a:t>ŘEŠENÍ </a:t>
            </a:r>
          </a:p>
        </p:txBody>
      </p:sp>
      <p:sp>
        <p:nvSpPr>
          <p:cNvPr id="13314" name="TextovéPole 9"/>
          <p:cNvSpPr txBox="1">
            <a:spLocks noChangeArrowheads="1"/>
          </p:cNvSpPr>
          <p:nvPr/>
        </p:nvSpPr>
        <p:spPr bwMode="auto">
          <a:xfrm>
            <a:off x="467544" y="4797152"/>
            <a:ext cx="25923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 dirty="0"/>
              <a:t>Tajenka:</a:t>
            </a:r>
          </a:p>
        </p:txBody>
      </p:sp>
      <p:pic>
        <p:nvPicPr>
          <p:cNvPr id="13316" name="Picture 2" descr="Smiley Face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96752"/>
            <a:ext cx="273630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Skupina 51"/>
          <p:cNvGrpSpPr/>
          <p:nvPr/>
        </p:nvGrpSpPr>
        <p:grpSpPr>
          <a:xfrm>
            <a:off x="5148064" y="0"/>
            <a:ext cx="3672086" cy="6669088"/>
            <a:chOff x="5148064" y="0"/>
            <a:chExt cx="3672086" cy="6669088"/>
          </a:xfrm>
        </p:grpSpPr>
        <p:sp>
          <p:nvSpPr>
            <p:cNvPr id="53" name="Obdélník 6"/>
            <p:cNvSpPr>
              <a:spLocks noChangeArrowheads="1"/>
            </p:cNvSpPr>
            <p:nvPr/>
          </p:nvSpPr>
          <p:spPr bwMode="auto">
            <a:xfrm>
              <a:off x="6720749" y="1555959"/>
              <a:ext cx="525263" cy="576239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4.</a:t>
              </a:r>
            </a:p>
          </p:txBody>
        </p:sp>
        <p:sp>
          <p:nvSpPr>
            <p:cNvPr id="54" name="Obdélník 6"/>
            <p:cNvSpPr>
              <a:spLocks noChangeArrowheads="1"/>
            </p:cNvSpPr>
            <p:nvPr/>
          </p:nvSpPr>
          <p:spPr bwMode="auto">
            <a:xfrm>
              <a:off x="8294887" y="1482937"/>
              <a:ext cx="525263" cy="576239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7.</a:t>
              </a:r>
            </a:p>
          </p:txBody>
        </p:sp>
        <p:sp>
          <p:nvSpPr>
            <p:cNvPr id="55" name="Obdélník 6"/>
            <p:cNvSpPr>
              <a:spLocks noChangeArrowheads="1"/>
            </p:cNvSpPr>
            <p:nvPr/>
          </p:nvSpPr>
          <p:spPr bwMode="auto">
            <a:xfrm>
              <a:off x="7771275" y="2059176"/>
              <a:ext cx="525263" cy="576239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6.</a:t>
              </a:r>
            </a:p>
          </p:txBody>
        </p:sp>
        <p:sp>
          <p:nvSpPr>
            <p:cNvPr id="56" name="Obdélník 6"/>
            <p:cNvSpPr>
              <a:spLocks noChangeArrowheads="1"/>
            </p:cNvSpPr>
            <p:nvPr/>
          </p:nvSpPr>
          <p:spPr bwMode="auto">
            <a:xfrm>
              <a:off x="7246012" y="332046"/>
              <a:ext cx="525263" cy="576239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5.</a:t>
              </a:r>
            </a:p>
          </p:txBody>
        </p:sp>
        <p:sp>
          <p:nvSpPr>
            <p:cNvPr id="57" name="Obdélník 6"/>
            <p:cNvSpPr>
              <a:spLocks noChangeArrowheads="1"/>
            </p:cNvSpPr>
            <p:nvPr/>
          </p:nvSpPr>
          <p:spPr bwMode="auto">
            <a:xfrm>
              <a:off x="5148263" y="1987742"/>
              <a:ext cx="525263" cy="576239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1.</a:t>
              </a:r>
            </a:p>
          </p:txBody>
        </p:sp>
        <p:sp>
          <p:nvSpPr>
            <p:cNvPr id="58" name="Obdélník 6"/>
            <p:cNvSpPr>
              <a:spLocks noChangeArrowheads="1"/>
            </p:cNvSpPr>
            <p:nvPr/>
          </p:nvSpPr>
          <p:spPr bwMode="auto">
            <a:xfrm>
              <a:off x="5672726" y="0"/>
              <a:ext cx="523612" cy="288020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>
                  <a:solidFill>
                    <a:srgbClr val="000000"/>
                  </a:solidFill>
                </a:rPr>
                <a:t>2.</a:t>
              </a:r>
            </a:p>
          </p:txBody>
        </p:sp>
        <p:sp>
          <p:nvSpPr>
            <p:cNvPr id="59" name="Obdélník 6"/>
            <p:cNvSpPr/>
            <p:nvPr/>
          </p:nvSpPr>
          <p:spPr bwMode="auto">
            <a:xfrm>
              <a:off x="8294688" y="6092825"/>
              <a:ext cx="523875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K</a:t>
              </a:r>
              <a:endParaRPr lang="cs-CZ" sz="2800" b="1" dirty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0" name="Obdélník 6"/>
            <p:cNvSpPr>
              <a:spLocks noChangeArrowheads="1"/>
            </p:cNvSpPr>
            <p:nvPr/>
          </p:nvSpPr>
          <p:spPr bwMode="auto">
            <a:xfrm>
              <a:off x="5148263" y="2637002"/>
              <a:ext cx="523612" cy="576239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 dirty="0" smtClean="0">
                  <a:solidFill>
                    <a:srgbClr val="000000"/>
                  </a:solidFill>
                </a:rPr>
                <a:t>H</a:t>
              </a:r>
              <a:endParaRPr lang="cs-CZ" sz="2800" b="1" dirty="0">
                <a:solidFill>
                  <a:srgbClr val="000000"/>
                </a:solidFill>
              </a:endParaRPr>
            </a:p>
          </p:txBody>
        </p:sp>
        <p:sp>
          <p:nvSpPr>
            <p:cNvPr id="61" name="Obdélník 6"/>
            <p:cNvSpPr>
              <a:spLocks noChangeArrowheads="1"/>
            </p:cNvSpPr>
            <p:nvPr/>
          </p:nvSpPr>
          <p:spPr bwMode="auto">
            <a:xfrm>
              <a:off x="5671875" y="2637002"/>
              <a:ext cx="523612" cy="576239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 dirty="0" smtClean="0">
                  <a:solidFill>
                    <a:srgbClr val="000000"/>
                  </a:solidFill>
                </a:rPr>
                <a:t>Y</a:t>
              </a:r>
              <a:endParaRPr lang="cs-CZ" sz="2800" b="1" dirty="0">
                <a:solidFill>
                  <a:srgbClr val="000000"/>
                </a:solidFill>
              </a:endParaRPr>
            </a:p>
          </p:txBody>
        </p:sp>
        <p:sp>
          <p:nvSpPr>
            <p:cNvPr id="62" name="Obdélník 6"/>
            <p:cNvSpPr>
              <a:spLocks noChangeArrowheads="1"/>
            </p:cNvSpPr>
            <p:nvPr/>
          </p:nvSpPr>
          <p:spPr bwMode="auto">
            <a:xfrm>
              <a:off x="6197138" y="2637002"/>
              <a:ext cx="523612" cy="576239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 dirty="0">
                  <a:solidFill>
                    <a:srgbClr val="000000"/>
                  </a:solidFill>
                </a:rPr>
                <a:t>G</a:t>
              </a:r>
            </a:p>
          </p:txBody>
        </p:sp>
        <p:sp>
          <p:nvSpPr>
            <p:cNvPr id="63" name="Obdélník 6"/>
            <p:cNvSpPr>
              <a:spLocks noChangeArrowheads="1"/>
            </p:cNvSpPr>
            <p:nvPr/>
          </p:nvSpPr>
          <p:spPr bwMode="auto">
            <a:xfrm>
              <a:off x="6722401" y="2637002"/>
              <a:ext cx="523612" cy="576239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 dirty="0" smtClean="0">
                  <a:solidFill>
                    <a:srgbClr val="000000"/>
                  </a:solidFill>
                </a:rPr>
                <a:t>I</a:t>
              </a:r>
              <a:endParaRPr lang="cs-CZ" sz="2800" b="1" dirty="0">
                <a:solidFill>
                  <a:srgbClr val="000000"/>
                </a:solidFill>
              </a:endParaRPr>
            </a:p>
          </p:txBody>
        </p:sp>
        <p:sp>
          <p:nvSpPr>
            <p:cNvPr id="64" name="Obdélník 6"/>
            <p:cNvSpPr>
              <a:spLocks noChangeArrowheads="1"/>
            </p:cNvSpPr>
            <p:nvPr/>
          </p:nvSpPr>
          <p:spPr bwMode="auto">
            <a:xfrm>
              <a:off x="7246012" y="2637002"/>
              <a:ext cx="523612" cy="576239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 dirty="0" smtClean="0">
                  <a:solidFill>
                    <a:srgbClr val="000000"/>
                  </a:solidFill>
                </a:rPr>
                <a:t>E</a:t>
              </a:r>
              <a:endParaRPr lang="cs-CZ" sz="2800" b="1" dirty="0">
                <a:solidFill>
                  <a:srgbClr val="000000"/>
                </a:solidFill>
              </a:endParaRPr>
            </a:p>
          </p:txBody>
        </p:sp>
        <p:sp>
          <p:nvSpPr>
            <p:cNvPr id="65" name="Obdélník 6"/>
            <p:cNvSpPr>
              <a:spLocks noChangeArrowheads="1"/>
            </p:cNvSpPr>
            <p:nvPr/>
          </p:nvSpPr>
          <p:spPr bwMode="auto">
            <a:xfrm>
              <a:off x="7771275" y="2637002"/>
              <a:ext cx="523612" cy="576239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 dirty="0">
                  <a:solidFill>
                    <a:srgbClr val="000000"/>
                  </a:solidFill>
                </a:rPr>
                <a:t>N</a:t>
              </a:r>
            </a:p>
          </p:txBody>
        </p:sp>
        <p:sp>
          <p:nvSpPr>
            <p:cNvPr id="66" name="Obdélník 6"/>
            <p:cNvSpPr>
              <a:spLocks noChangeArrowheads="1"/>
            </p:cNvSpPr>
            <p:nvPr/>
          </p:nvSpPr>
          <p:spPr bwMode="auto">
            <a:xfrm>
              <a:off x="8294887" y="2637002"/>
              <a:ext cx="523612" cy="576239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 dirty="0" smtClean="0">
                  <a:solidFill>
                    <a:srgbClr val="000000"/>
                  </a:solidFill>
                </a:rPr>
                <a:t>A</a:t>
              </a:r>
              <a:endParaRPr lang="cs-CZ" sz="2800" b="1" dirty="0">
                <a:solidFill>
                  <a:srgbClr val="000000"/>
                </a:solidFill>
              </a:endParaRPr>
            </a:p>
          </p:txBody>
        </p:sp>
        <p:sp>
          <p:nvSpPr>
            <p:cNvPr id="67" name="Obdélník 6"/>
            <p:cNvSpPr/>
            <p:nvPr/>
          </p:nvSpPr>
          <p:spPr bwMode="auto">
            <a:xfrm>
              <a:off x="5148064" y="5517232"/>
              <a:ext cx="523875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N</a:t>
              </a:r>
              <a:endParaRPr lang="cs-CZ" sz="2800" b="1" dirty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8" name="Obdélník 6"/>
            <p:cNvSpPr/>
            <p:nvPr/>
          </p:nvSpPr>
          <p:spPr bwMode="auto">
            <a:xfrm>
              <a:off x="5148263" y="4940300"/>
              <a:ext cx="523875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E</a:t>
              </a:r>
              <a:endParaRPr lang="cs-CZ" sz="2800" b="1" dirty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9" name="Obdélník 6"/>
            <p:cNvSpPr/>
            <p:nvPr/>
          </p:nvSpPr>
          <p:spPr bwMode="auto">
            <a:xfrm>
              <a:off x="5148263" y="4364038"/>
              <a:ext cx="523875" cy="57626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B</a:t>
              </a:r>
            </a:p>
          </p:txBody>
        </p:sp>
        <p:sp>
          <p:nvSpPr>
            <p:cNvPr id="70" name="Obdélník 6"/>
            <p:cNvSpPr/>
            <p:nvPr/>
          </p:nvSpPr>
          <p:spPr bwMode="auto">
            <a:xfrm>
              <a:off x="5148263" y="3789363"/>
              <a:ext cx="523875" cy="57626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E</a:t>
              </a:r>
              <a:endParaRPr lang="cs-CZ" sz="2800" b="1" dirty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71" name="Obdélník 6"/>
            <p:cNvSpPr/>
            <p:nvPr/>
          </p:nvSpPr>
          <p:spPr bwMode="auto">
            <a:xfrm>
              <a:off x="5148263" y="3213100"/>
              <a:ext cx="523875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Ř</a:t>
              </a:r>
            </a:p>
          </p:txBody>
        </p:sp>
        <p:sp>
          <p:nvSpPr>
            <p:cNvPr id="72" name="Obdélník 6"/>
            <p:cNvSpPr/>
            <p:nvPr/>
          </p:nvSpPr>
          <p:spPr bwMode="auto">
            <a:xfrm>
              <a:off x="5672138" y="331788"/>
              <a:ext cx="523875" cy="57626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V</a:t>
              </a:r>
            </a:p>
          </p:txBody>
        </p:sp>
        <p:sp>
          <p:nvSpPr>
            <p:cNvPr id="73" name="Obdélník 6"/>
            <p:cNvSpPr/>
            <p:nvPr/>
          </p:nvSpPr>
          <p:spPr bwMode="auto">
            <a:xfrm>
              <a:off x="5672138" y="908050"/>
              <a:ext cx="523875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L</a:t>
              </a:r>
              <a:endParaRPr lang="cs-CZ" sz="2800" b="1" dirty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74" name="Obdélník 6"/>
            <p:cNvSpPr/>
            <p:nvPr/>
          </p:nvSpPr>
          <p:spPr bwMode="auto">
            <a:xfrm>
              <a:off x="5672138" y="1484313"/>
              <a:ext cx="523875" cy="57626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A</a:t>
              </a:r>
              <a:endParaRPr lang="cs-CZ" sz="2800" b="1" dirty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75" name="Obdélník 6"/>
            <p:cNvSpPr/>
            <p:nvPr/>
          </p:nvSpPr>
          <p:spPr bwMode="auto">
            <a:xfrm>
              <a:off x="5672138" y="2060575"/>
              <a:ext cx="523875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S</a:t>
              </a:r>
            </a:p>
          </p:txBody>
        </p:sp>
        <p:sp>
          <p:nvSpPr>
            <p:cNvPr id="76" name="Obdélník 6"/>
            <p:cNvSpPr/>
            <p:nvPr/>
          </p:nvSpPr>
          <p:spPr bwMode="auto">
            <a:xfrm>
              <a:off x="7770813" y="4940300"/>
              <a:ext cx="523875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Y</a:t>
              </a:r>
            </a:p>
          </p:txBody>
        </p:sp>
        <p:sp>
          <p:nvSpPr>
            <p:cNvPr id="77" name="Obdélník 6"/>
            <p:cNvSpPr/>
            <p:nvPr/>
          </p:nvSpPr>
          <p:spPr bwMode="auto">
            <a:xfrm>
              <a:off x="7770813" y="4364038"/>
              <a:ext cx="523875" cy="57626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K</a:t>
              </a:r>
              <a:endParaRPr lang="cs-CZ" sz="2800" b="1" dirty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78" name="Obdélník 6"/>
            <p:cNvSpPr/>
            <p:nvPr/>
          </p:nvSpPr>
          <p:spPr bwMode="auto">
            <a:xfrm>
              <a:off x="7770813" y="3789363"/>
              <a:ext cx="523875" cy="57626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Ž</a:t>
              </a:r>
              <a:endParaRPr lang="cs-CZ" sz="2800" b="1" dirty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79" name="Obdélník 6"/>
            <p:cNvSpPr/>
            <p:nvPr/>
          </p:nvSpPr>
          <p:spPr bwMode="auto">
            <a:xfrm>
              <a:off x="7770813" y="3213100"/>
              <a:ext cx="523875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Ů</a:t>
              </a:r>
            </a:p>
          </p:txBody>
        </p:sp>
        <p:sp>
          <p:nvSpPr>
            <p:cNvPr id="80" name="Obdélník 6"/>
            <p:cNvSpPr/>
            <p:nvPr/>
          </p:nvSpPr>
          <p:spPr bwMode="auto">
            <a:xfrm>
              <a:off x="8294688" y="4364038"/>
              <a:ext cx="523875" cy="57626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Á</a:t>
              </a:r>
              <a:endParaRPr lang="cs-CZ" sz="2800" b="1" dirty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1" name="Obdélník 6"/>
            <p:cNvSpPr/>
            <p:nvPr/>
          </p:nvSpPr>
          <p:spPr bwMode="auto">
            <a:xfrm>
              <a:off x="8294688" y="3789363"/>
              <a:ext cx="523875" cy="57626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cs-CZ" sz="2800" b="1" dirty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2" name="Obdélník 6"/>
            <p:cNvSpPr/>
            <p:nvPr/>
          </p:nvSpPr>
          <p:spPr bwMode="auto">
            <a:xfrm>
              <a:off x="8294688" y="3213100"/>
              <a:ext cx="523875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R</a:t>
              </a:r>
            </a:p>
          </p:txBody>
        </p:sp>
        <p:sp>
          <p:nvSpPr>
            <p:cNvPr id="83" name="Obdélník 6"/>
            <p:cNvSpPr/>
            <p:nvPr/>
          </p:nvSpPr>
          <p:spPr bwMode="auto">
            <a:xfrm>
              <a:off x="8294688" y="2060575"/>
              <a:ext cx="523875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K</a:t>
              </a:r>
            </a:p>
          </p:txBody>
        </p:sp>
        <p:sp>
          <p:nvSpPr>
            <p:cNvPr id="84" name="Obdélník 6"/>
            <p:cNvSpPr/>
            <p:nvPr/>
          </p:nvSpPr>
          <p:spPr bwMode="auto">
            <a:xfrm>
              <a:off x="8294688" y="5516563"/>
              <a:ext cx="523875" cy="57626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E</a:t>
              </a:r>
              <a:endParaRPr lang="cs-CZ" sz="2800" b="1" dirty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5" name="Obdélník 6"/>
            <p:cNvSpPr/>
            <p:nvPr/>
          </p:nvSpPr>
          <p:spPr bwMode="auto">
            <a:xfrm>
              <a:off x="8294688" y="4940300"/>
              <a:ext cx="523875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Č</a:t>
              </a:r>
            </a:p>
          </p:txBody>
        </p:sp>
        <p:sp>
          <p:nvSpPr>
            <p:cNvPr id="86" name="Obdélník 6"/>
            <p:cNvSpPr/>
            <p:nvPr/>
          </p:nvSpPr>
          <p:spPr bwMode="auto">
            <a:xfrm>
              <a:off x="7245350" y="908050"/>
              <a:ext cx="523875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R</a:t>
              </a:r>
            </a:p>
          </p:txBody>
        </p:sp>
        <p:sp>
          <p:nvSpPr>
            <p:cNvPr id="87" name="Obdélník 6"/>
            <p:cNvSpPr/>
            <p:nvPr/>
          </p:nvSpPr>
          <p:spPr bwMode="auto">
            <a:xfrm>
              <a:off x="7245350" y="2058988"/>
              <a:ext cx="523875" cy="57626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C</a:t>
              </a:r>
            </a:p>
          </p:txBody>
        </p:sp>
        <p:sp>
          <p:nvSpPr>
            <p:cNvPr id="88" name="Obdélník 6"/>
            <p:cNvSpPr/>
            <p:nvPr/>
          </p:nvSpPr>
          <p:spPr bwMode="auto">
            <a:xfrm>
              <a:off x="7245350" y="1484313"/>
              <a:ext cx="523875" cy="57626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U</a:t>
              </a:r>
              <a:endParaRPr lang="cs-CZ" sz="2800" b="1" dirty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9" name="Obdélník 6"/>
            <p:cNvSpPr/>
            <p:nvPr/>
          </p:nvSpPr>
          <p:spPr bwMode="auto">
            <a:xfrm>
              <a:off x="6721475" y="2058988"/>
              <a:ext cx="522288" cy="57626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P</a:t>
              </a:r>
            </a:p>
          </p:txBody>
        </p:sp>
        <p:sp>
          <p:nvSpPr>
            <p:cNvPr id="90" name="Obdélník 6"/>
            <p:cNvSpPr/>
            <p:nvPr/>
          </p:nvSpPr>
          <p:spPr bwMode="auto">
            <a:xfrm>
              <a:off x="6721475" y="3787775"/>
              <a:ext cx="522288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Z</a:t>
              </a:r>
            </a:p>
          </p:txBody>
        </p:sp>
        <p:sp>
          <p:nvSpPr>
            <p:cNvPr id="91" name="Obdélník 6"/>
            <p:cNvSpPr/>
            <p:nvPr/>
          </p:nvSpPr>
          <p:spPr bwMode="auto">
            <a:xfrm>
              <a:off x="6721475" y="4364038"/>
              <a:ext cx="522288" cy="57626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E</a:t>
              </a:r>
              <a:endParaRPr lang="cs-CZ" sz="2800" b="1" dirty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92" name="Obdélník 6"/>
            <p:cNvSpPr/>
            <p:nvPr/>
          </p:nvSpPr>
          <p:spPr bwMode="auto">
            <a:xfrm>
              <a:off x="6721475" y="5514975"/>
              <a:ext cx="522288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A</a:t>
              </a:r>
            </a:p>
          </p:txBody>
        </p:sp>
        <p:sp>
          <p:nvSpPr>
            <p:cNvPr id="93" name="Obdélník 6"/>
            <p:cNvSpPr/>
            <p:nvPr/>
          </p:nvSpPr>
          <p:spPr bwMode="auto">
            <a:xfrm>
              <a:off x="6721475" y="4940300"/>
              <a:ext cx="522288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cs-CZ" sz="2800" b="1" dirty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94" name="Obdélník 6"/>
            <p:cNvSpPr/>
            <p:nvPr/>
          </p:nvSpPr>
          <p:spPr bwMode="auto">
            <a:xfrm>
              <a:off x="6732240" y="3212976"/>
              <a:ext cx="522288" cy="57626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8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N</a:t>
              </a:r>
            </a:p>
          </p:txBody>
        </p:sp>
      </p:grpSp>
      <p:grpSp>
        <p:nvGrpSpPr>
          <p:cNvPr id="3" name="Group 88"/>
          <p:cNvGrpSpPr>
            <a:grpSpLocks/>
          </p:cNvGrpSpPr>
          <p:nvPr/>
        </p:nvGrpSpPr>
        <p:grpSpPr bwMode="auto">
          <a:xfrm>
            <a:off x="467544" y="6021288"/>
            <a:ext cx="3527425" cy="576263"/>
            <a:chOff x="2245" y="1571"/>
            <a:chExt cx="2222" cy="363"/>
          </a:xfrm>
        </p:grpSpPr>
        <p:sp>
          <p:nvSpPr>
            <p:cNvPr id="184" name="Obdélník 6"/>
            <p:cNvSpPr>
              <a:spLocks noChangeArrowheads="1"/>
            </p:cNvSpPr>
            <p:nvPr/>
          </p:nvSpPr>
          <p:spPr bwMode="auto">
            <a:xfrm>
              <a:off x="2245" y="1571"/>
              <a:ext cx="317" cy="3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 dirty="0">
                  <a:solidFill>
                    <a:srgbClr val="000000"/>
                  </a:solidFill>
                </a:rPr>
                <a:t>H</a:t>
              </a:r>
            </a:p>
          </p:txBody>
        </p:sp>
        <p:sp>
          <p:nvSpPr>
            <p:cNvPr id="185" name="Obdélník 6"/>
            <p:cNvSpPr>
              <a:spLocks noChangeArrowheads="1"/>
            </p:cNvSpPr>
            <p:nvPr/>
          </p:nvSpPr>
          <p:spPr bwMode="auto">
            <a:xfrm>
              <a:off x="2562" y="1571"/>
              <a:ext cx="317" cy="3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 dirty="0" smtClean="0">
                  <a:solidFill>
                    <a:srgbClr val="000000"/>
                  </a:solidFill>
                </a:rPr>
                <a:t>Y</a:t>
              </a:r>
              <a:endParaRPr lang="cs-CZ" sz="2800" b="1" dirty="0">
                <a:solidFill>
                  <a:srgbClr val="000000"/>
                </a:solidFill>
              </a:endParaRPr>
            </a:p>
          </p:txBody>
        </p:sp>
        <p:sp>
          <p:nvSpPr>
            <p:cNvPr id="186" name="Obdélník 6"/>
            <p:cNvSpPr>
              <a:spLocks noChangeArrowheads="1"/>
            </p:cNvSpPr>
            <p:nvPr/>
          </p:nvSpPr>
          <p:spPr bwMode="auto">
            <a:xfrm>
              <a:off x="2880" y="1571"/>
              <a:ext cx="317" cy="3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 dirty="0">
                  <a:solidFill>
                    <a:srgbClr val="000000"/>
                  </a:solidFill>
                </a:rPr>
                <a:t>G</a:t>
              </a:r>
            </a:p>
          </p:txBody>
        </p:sp>
        <p:sp>
          <p:nvSpPr>
            <p:cNvPr id="187" name="Obdélník 6"/>
            <p:cNvSpPr>
              <a:spLocks noChangeArrowheads="1"/>
            </p:cNvSpPr>
            <p:nvPr/>
          </p:nvSpPr>
          <p:spPr bwMode="auto">
            <a:xfrm>
              <a:off x="3198" y="1571"/>
              <a:ext cx="317" cy="3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 dirty="0" smtClean="0">
                  <a:solidFill>
                    <a:srgbClr val="000000"/>
                  </a:solidFill>
                </a:rPr>
                <a:t>I</a:t>
              </a:r>
              <a:endParaRPr lang="cs-CZ" sz="2800" b="1" dirty="0">
                <a:solidFill>
                  <a:srgbClr val="000000"/>
                </a:solidFill>
              </a:endParaRPr>
            </a:p>
          </p:txBody>
        </p:sp>
        <p:sp>
          <p:nvSpPr>
            <p:cNvPr id="188" name="Obdélník 6"/>
            <p:cNvSpPr>
              <a:spLocks noChangeArrowheads="1"/>
            </p:cNvSpPr>
            <p:nvPr/>
          </p:nvSpPr>
          <p:spPr bwMode="auto">
            <a:xfrm>
              <a:off x="3515" y="1571"/>
              <a:ext cx="317" cy="3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 dirty="0" smtClean="0">
                  <a:solidFill>
                    <a:srgbClr val="000000"/>
                  </a:solidFill>
                </a:rPr>
                <a:t>E</a:t>
              </a:r>
              <a:endParaRPr lang="cs-CZ" sz="2800" b="1" dirty="0">
                <a:solidFill>
                  <a:srgbClr val="000000"/>
                </a:solidFill>
              </a:endParaRPr>
            </a:p>
          </p:txBody>
        </p:sp>
        <p:sp>
          <p:nvSpPr>
            <p:cNvPr id="189" name="Obdélník 96"/>
            <p:cNvSpPr>
              <a:spLocks noChangeArrowheads="1"/>
            </p:cNvSpPr>
            <p:nvPr/>
          </p:nvSpPr>
          <p:spPr bwMode="auto">
            <a:xfrm>
              <a:off x="3833" y="1571"/>
              <a:ext cx="317" cy="3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 dirty="0" smtClean="0">
                  <a:solidFill>
                    <a:srgbClr val="000000"/>
                  </a:solidFill>
                </a:rPr>
                <a:t>N</a:t>
              </a:r>
              <a:endParaRPr lang="cs-CZ" sz="2800" b="1" dirty="0">
                <a:solidFill>
                  <a:srgbClr val="000000"/>
                </a:solidFill>
              </a:endParaRPr>
            </a:p>
          </p:txBody>
        </p:sp>
        <p:sp>
          <p:nvSpPr>
            <p:cNvPr id="190" name="Obdélník 6"/>
            <p:cNvSpPr>
              <a:spLocks noChangeArrowheads="1"/>
            </p:cNvSpPr>
            <p:nvPr/>
          </p:nvSpPr>
          <p:spPr bwMode="auto">
            <a:xfrm>
              <a:off x="4150" y="1571"/>
              <a:ext cx="317" cy="363"/>
            </a:xfrm>
            <a:prstGeom prst="rect">
              <a:avLst/>
            </a:prstGeom>
            <a:solidFill>
              <a:srgbClr val="99FFCC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cs-CZ" sz="2800" b="1" dirty="0" smtClean="0">
                  <a:solidFill>
                    <a:srgbClr val="000000"/>
                  </a:solidFill>
                </a:rPr>
                <a:t>A</a:t>
              </a:r>
              <a:endParaRPr lang="cs-CZ" sz="2800" b="1" dirty="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3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507413" cy="4897437"/>
          </a:xfrm>
        </p:spPr>
        <p:txBody>
          <a:bodyPr/>
          <a:lstStyle/>
          <a:p>
            <a:pPr>
              <a:buNone/>
            </a:pPr>
            <a:r>
              <a:rPr lang="cs-CZ" sz="2000" dirty="0" smtClean="0"/>
              <a:t>AUTOR, Neuveden. </a:t>
            </a:r>
            <a:r>
              <a:rPr lang="cs-CZ" sz="2000" i="1" dirty="0" smtClean="0"/>
              <a:t>Office.</a:t>
            </a:r>
            <a:r>
              <a:rPr lang="cs-CZ" sz="2000" i="1" dirty="0" err="1" smtClean="0"/>
              <a:t>com</a:t>
            </a:r>
            <a:r>
              <a:rPr lang="cs-CZ" sz="2000" dirty="0" smtClean="0"/>
              <a:t>: Kliparty, fotografie a animace [online]. [cit.</a:t>
            </a:r>
          </a:p>
          <a:p>
            <a:pPr>
              <a:buNone/>
            </a:pPr>
            <a:r>
              <a:rPr lang="cs-CZ" sz="2000" dirty="0" smtClean="0"/>
              <a:t>8.9.2011]. Dostupný na WWW: http://office.</a:t>
            </a:r>
            <a:r>
              <a:rPr lang="cs-CZ" sz="2000" dirty="0" err="1" smtClean="0"/>
              <a:t>microsoft.com</a:t>
            </a:r>
            <a:r>
              <a:rPr lang="cs-CZ" sz="2000" dirty="0" smtClean="0"/>
              <a:t>/</a:t>
            </a:r>
            <a:r>
              <a:rPr lang="cs-CZ" sz="2000" dirty="0" err="1" smtClean="0"/>
              <a:t>cs</a:t>
            </a:r>
            <a:r>
              <a:rPr lang="cs-CZ" sz="2000" dirty="0" smtClean="0"/>
              <a:t>-cz/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/??</a:t>
            </a:r>
            <a:r>
              <a:rPr lang="cs-CZ" sz="2000" dirty="0" err="1" smtClean="0"/>
              <a:t>Origin</a:t>
            </a:r>
            <a:r>
              <a:rPr lang="cs-CZ" sz="2000" dirty="0" smtClean="0"/>
              <a:t>=EC790014051029&amp;CTT=6&amp;</a:t>
            </a:r>
            <a:r>
              <a:rPr lang="cs-CZ" sz="2000" dirty="0" err="1" smtClean="0"/>
              <a:t>ver</a:t>
            </a:r>
            <a:r>
              <a:rPr lang="cs-CZ" sz="2000" dirty="0" smtClean="0"/>
              <a:t>=12&amp;</a:t>
            </a:r>
            <a:r>
              <a:rPr lang="cs-CZ" sz="2000" dirty="0" err="1" smtClean="0"/>
              <a:t>app</a:t>
            </a:r>
            <a:r>
              <a:rPr lang="cs-CZ" sz="2000" dirty="0" smtClean="0"/>
              <a:t>=</a:t>
            </a:r>
            <a:r>
              <a:rPr lang="cs-CZ" sz="2000" dirty="0" err="1" smtClean="0"/>
              <a:t>powerpnt.exe</a:t>
            </a:r>
            <a:endParaRPr lang="cs-CZ" sz="2000" dirty="0" smtClean="0"/>
          </a:p>
          <a:p>
            <a:pPr eaLnBrk="1" hangingPunct="1">
              <a:buNone/>
            </a:pPr>
            <a:endParaRPr lang="cs-CZ" sz="2000" dirty="0" smtClean="0"/>
          </a:p>
          <a:p>
            <a:pPr eaLnBrk="1" hangingPunct="1">
              <a:buNone/>
            </a:pPr>
            <a:r>
              <a:rPr lang="cs-CZ" sz="2000" dirty="0" smtClean="0"/>
              <a:t>AUTOR, Neuveden. </a:t>
            </a:r>
            <a:r>
              <a:rPr lang="cs-CZ" sz="2000" i="1" dirty="0" err="1" smtClean="0"/>
              <a:t>Clker.com</a:t>
            </a:r>
            <a:r>
              <a:rPr lang="cs-CZ" sz="2000" dirty="0" smtClean="0"/>
              <a:t> [online]. [cit. 8.9.2011]. Dostupný na WWW:</a:t>
            </a:r>
          </a:p>
          <a:p>
            <a:pPr eaLnBrk="1" hangingPunct="1">
              <a:buNone/>
            </a:pPr>
            <a:r>
              <a:rPr lang="cs-CZ" sz="2000" dirty="0" err="1" smtClean="0"/>
              <a:t>clker.com</a:t>
            </a:r>
            <a:endParaRPr lang="cs-CZ" sz="2000" dirty="0" smtClean="0"/>
          </a:p>
          <a:p>
            <a:pPr eaLnBrk="1" hangingPunct="1">
              <a:buFont typeface="Arial" charset="0"/>
              <a:buNone/>
            </a:pPr>
            <a:endParaRPr lang="cs-CZ" sz="2000" dirty="0" smtClean="0">
              <a:latin typeface="Arial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95288" y="333375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400" dirty="0">
                <a:latin typeface="+mj-lt"/>
                <a:ea typeface="+mj-ea"/>
                <a:cs typeface="+mj-cs"/>
              </a:rPr>
              <a:t>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Veselý obličej 1"/>
          <p:cNvSpPr/>
          <p:nvPr/>
        </p:nvSpPr>
        <p:spPr>
          <a:xfrm>
            <a:off x="2627784" y="1628775"/>
            <a:ext cx="3600400" cy="4032250"/>
          </a:xfrm>
          <a:prstGeom prst="smileyFace">
            <a:avLst>
              <a:gd name="adj" fmla="val -465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363" name="TextovéPole 2"/>
          <p:cNvSpPr txBox="1">
            <a:spLocks noChangeArrowheads="1"/>
          </p:cNvSpPr>
          <p:nvPr/>
        </p:nvSpPr>
        <p:spPr bwMode="auto">
          <a:xfrm>
            <a:off x="2627313" y="765175"/>
            <a:ext cx="4032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latin typeface="Calibri" pitchFamily="34" charset="0"/>
              </a:rPr>
              <a:t>Zkus to ještě jednou</a:t>
            </a:r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524750" y="5661025"/>
            <a:ext cx="863600" cy="720725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1770</TotalTime>
  <Words>512</Words>
  <Application>Microsoft Office PowerPoint</Application>
  <PresentationFormat>Předvádění na obrazovce (4:3)</PresentationFormat>
  <Paragraphs>162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OSOBNÍ HYGIENA  VY_32_INOVACE_5A_08  Číslo projektu: CZ.1.07/1.4.00/21.1101</vt:lpstr>
      <vt:lpstr>Prezentace aplikace PowerPoint</vt:lpstr>
      <vt:lpstr> HYGIENA </vt:lpstr>
      <vt:lpstr> ZÁSADY OSOBNÍ HYGIENY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ŘEŠENÍ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VY_32_INOVACE_5A_08_OSOBNI HYGIENA Číslo projektu: CZ.1.07/1.5.00/34.1056</dc:title>
  <dc:creator>Pavla</dc:creator>
  <cp:lastModifiedBy>uzivatel</cp:lastModifiedBy>
  <cp:revision>4</cp:revision>
  <dcterms:created xsi:type="dcterms:W3CDTF">2011-09-08T13:13:14Z</dcterms:created>
  <dcterms:modified xsi:type="dcterms:W3CDTF">2013-01-21T20:19:10Z</dcterms:modified>
</cp:coreProperties>
</file>