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72067-ED08-4618-80AA-FCCEA9A011AA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836BA-F9CF-4F6F-B609-31F42108D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7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7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slide" Target="slide15.xml"/><Relationship Id="rId5" Type="http://schemas.openxmlformats.org/officeDocument/2006/relationships/image" Target="../media/image6.pn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LIDSKÉ TĚLO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VY_32_INOVACE_5A_09 </a:t>
            </a:r>
            <a:br>
              <a:rPr lang="cs-CZ" sz="4000" dirty="0" smtClean="0"/>
            </a:br>
            <a:r>
              <a:rPr lang="cs-CZ" sz="2800" dirty="0" smtClean="0"/>
              <a:t>Číslo projektu</a:t>
            </a:r>
            <a:r>
              <a:rPr lang="cs-CZ" sz="2800" smtClean="0"/>
              <a:t>: </a:t>
            </a:r>
            <a:r>
              <a:rPr lang="cs-CZ" sz="2800"/>
              <a:t>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1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Člověk a jeho svět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002080"/>
              </p:ext>
            </p:extLst>
          </p:nvPr>
        </p:nvGraphicFramePr>
        <p:xfrm>
          <a:off x="539750" y="1052513"/>
          <a:ext cx="8280400" cy="4915565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Tento materiál je určen k opakování učiva o lidském těle. Žáci si zopakují základní údaje a rozdělení částí lidského těla. Zaměří se zvlášť na hlavu a tělo. Zopakují si jednotlivé smysly. Čarou (rukopisné poznámky) spojují jednotlivé smysly s příslušnými orgány.  Do slov doplňují chybějící písmena, pomáhají jim obrázky. Další úkol je interaktivní. Žáci vybírají, co patří k lidskému tělu. V tomto úkole mají možnost okamžité kontroly pomocí animace.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 další stránce žáci vyluští křížovku – zde pracují tužkou (rukopisné poznámky v rámci nového softwaru Microsoft 2010).  </a:t>
                      </a:r>
                      <a:r>
                        <a:rPr lang="cs-CZ" sz="1400" kern="1200" baseline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Správnost křížovky si mohou následně ověřit.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3.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60000">
                <a:srgbClr val="DDEBCF">
                  <a:alpha val="1000"/>
                </a:srgbClr>
              </a:gs>
              <a:gs pos="50000">
                <a:srgbClr val="9CB86E"/>
              </a:gs>
              <a:gs pos="100000">
                <a:srgbClr val="156B13"/>
              </a:gs>
            </a:gsLst>
            <a:lin ang="18900000" scaled="1"/>
            <a:tileRect/>
          </a:gradFill>
        </p:spPr>
        <p:txBody>
          <a:bodyPr/>
          <a:lstStyle/>
          <a:p>
            <a:r>
              <a:rPr lang="cs-CZ" b="1" dirty="0" smtClean="0"/>
              <a:t>LIDSKÉ TĚLO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Lidské tělo se skládá z hlavy, trupu a končetin,</a:t>
            </a:r>
          </a:p>
          <a:p>
            <a:pPr>
              <a:buNone/>
            </a:pPr>
            <a:r>
              <a:rPr lang="cs-CZ" sz="2800" dirty="0" smtClean="0"/>
              <a:t>které se dále dělí na horní a dolní končetiny.</a:t>
            </a:r>
          </a:p>
          <a:p>
            <a:pPr>
              <a:buNone/>
            </a:pPr>
            <a:r>
              <a:rPr lang="cs-CZ" sz="2800" dirty="0" smtClean="0"/>
              <a:t>Tělo tvoří kostra člověka, která se skládá z kostí,</a:t>
            </a:r>
          </a:p>
          <a:p>
            <a:pPr>
              <a:buNone/>
            </a:pPr>
            <a:r>
              <a:rPr lang="cs-CZ" sz="2800" dirty="0" smtClean="0"/>
              <a:t>které dávají lidskému tělu tvar. </a:t>
            </a:r>
          </a:p>
          <a:p>
            <a:pPr>
              <a:buNone/>
            </a:pPr>
            <a:r>
              <a:rPr lang="cs-CZ" sz="2800" dirty="0" smtClean="0"/>
              <a:t>Kostra je obalena svalstvem, díky kterému se člověk</a:t>
            </a:r>
          </a:p>
          <a:p>
            <a:pPr>
              <a:buNone/>
            </a:pPr>
            <a:r>
              <a:rPr lang="cs-CZ" sz="2800" dirty="0" smtClean="0"/>
              <a:t>může pohybovat a přijímat potravu.</a:t>
            </a:r>
          </a:p>
          <a:p>
            <a:pPr>
              <a:buNone/>
            </a:pPr>
            <a:r>
              <a:rPr lang="pl-PL" sz="2800" dirty="0" smtClean="0"/>
              <a:t>Živiny a energie jsou v těle rozváděny pomocí krve.</a:t>
            </a:r>
          </a:p>
          <a:p>
            <a:pPr>
              <a:buNone/>
            </a:pPr>
            <a:r>
              <a:rPr lang="cs-CZ" sz="2800" dirty="0" smtClean="0"/>
              <a:t>Povrch těla je chráněn kůží, která je na některých</a:t>
            </a:r>
          </a:p>
          <a:p>
            <a:pPr>
              <a:buNone/>
            </a:pPr>
            <a:r>
              <a:rPr lang="cs-CZ" sz="2800" dirty="0" smtClean="0"/>
              <a:t>místech pokryta vlasy či chlupy.</a:t>
            </a:r>
          </a:p>
        </p:txBody>
      </p:sp>
      <p:pic>
        <p:nvPicPr>
          <p:cNvPr id="30722" name="Picture 2" descr="Kid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43800" y="1484784"/>
            <a:ext cx="1800200" cy="1332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AutoShape 8"/>
          <p:cNvSpPr>
            <a:spLocks noChangeArrowheads="1"/>
          </p:cNvSpPr>
          <p:nvPr/>
        </p:nvSpPr>
        <p:spPr bwMode="auto">
          <a:xfrm>
            <a:off x="683568" y="188640"/>
            <a:ext cx="7921625" cy="1008063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rgbClr val="9CB86E"/>
              </a:gs>
              <a:gs pos="100000">
                <a:srgbClr val="156B13"/>
              </a:gs>
            </a:gsLst>
            <a:lin ang="16200000" scaled="1"/>
            <a:tileRect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 dirty="0" smtClean="0"/>
              <a:t>HLAVA</a:t>
            </a:r>
            <a:endParaRPr lang="cs-CZ" sz="4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3528" y="4869160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NOS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660232" y="5589240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PUSA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79512" y="2996952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OKO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732240" y="3068960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UCHO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7650" name="Picture 2" descr="Asian Anime Boy Hea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484784"/>
            <a:ext cx="4320480" cy="4752528"/>
          </a:xfrm>
          <a:prstGeom prst="rect">
            <a:avLst/>
          </a:prstGeom>
          <a:noFill/>
        </p:spPr>
      </p:pic>
      <p:sp>
        <p:nvSpPr>
          <p:cNvPr id="21" name="Šipka doprava 20"/>
          <p:cNvSpPr/>
          <p:nvPr/>
        </p:nvSpPr>
        <p:spPr>
          <a:xfrm rot="1356399">
            <a:off x="1645109" y="3705113"/>
            <a:ext cx="1860229" cy="24512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21260284">
            <a:off x="1986589" y="4908569"/>
            <a:ext cx="2271086" cy="25172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7928622">
            <a:off x="5957101" y="3863655"/>
            <a:ext cx="1270492" cy="22100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 rot="11425138">
            <a:off x="5010877" y="5611409"/>
            <a:ext cx="1860229" cy="24512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AutoShape 8"/>
          <p:cNvSpPr>
            <a:spLocks noChangeArrowheads="1"/>
          </p:cNvSpPr>
          <p:nvPr/>
        </p:nvSpPr>
        <p:spPr bwMode="auto">
          <a:xfrm>
            <a:off x="683568" y="188640"/>
            <a:ext cx="7921625" cy="1008063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rgbClr val="9CB86E"/>
              </a:gs>
              <a:gs pos="100000">
                <a:srgbClr val="156B13"/>
              </a:gs>
            </a:gsLst>
            <a:lin ang="16200000" scaled="1"/>
            <a:tileRect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 dirty="0" smtClean="0"/>
              <a:t>TĚLO</a:t>
            </a:r>
            <a:endParaRPr lang="cs-CZ" sz="4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6372200" y="4725144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NOHA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1560" y="2780928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RUKA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9698" name="Picture 2" descr="Ballet Gir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196752"/>
            <a:ext cx="3384376" cy="5422280"/>
          </a:xfrm>
          <a:prstGeom prst="rect">
            <a:avLst/>
          </a:prstGeom>
          <a:noFill/>
        </p:spPr>
      </p:pic>
      <p:sp>
        <p:nvSpPr>
          <p:cNvPr id="17" name="Zaoblený obdélník 16"/>
          <p:cNvSpPr/>
          <p:nvPr/>
        </p:nvSpPr>
        <p:spPr>
          <a:xfrm>
            <a:off x="539552" y="1556792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KRK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372200" y="2780928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TRUP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 rot="560750">
            <a:off x="2236237" y="1931311"/>
            <a:ext cx="1970559" cy="226969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2195735" y="2996952"/>
            <a:ext cx="1440161" cy="226969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10800000">
            <a:off x="4650426" y="3167517"/>
            <a:ext cx="1970559" cy="226969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 rot="10800000">
            <a:off x="4788024" y="5013176"/>
            <a:ext cx="1800200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259632" y="4797152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NOHA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552" y="5805264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RUKA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948264" y="4869160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KRK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516216" y="5877272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TRUP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2" name="Skupina 20"/>
          <p:cNvGrpSpPr/>
          <p:nvPr/>
        </p:nvGrpSpPr>
        <p:grpSpPr>
          <a:xfrm>
            <a:off x="2195736" y="836712"/>
            <a:ext cx="4425250" cy="5422280"/>
            <a:chOff x="2195735" y="1196752"/>
            <a:chExt cx="4425250" cy="5422280"/>
          </a:xfrm>
        </p:grpSpPr>
        <p:pic>
          <p:nvPicPr>
            <p:cNvPr id="29698" name="Picture 2" descr="Ballet Girl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87824" y="1196752"/>
              <a:ext cx="3384376" cy="5422280"/>
            </a:xfrm>
            <a:prstGeom prst="rect">
              <a:avLst/>
            </a:prstGeom>
            <a:noFill/>
          </p:spPr>
        </p:pic>
        <p:sp>
          <p:nvSpPr>
            <p:cNvPr id="19" name="Šipka doprava 18"/>
            <p:cNvSpPr/>
            <p:nvPr/>
          </p:nvSpPr>
          <p:spPr>
            <a:xfrm rot="560750">
              <a:off x="2236237" y="1931311"/>
              <a:ext cx="1970559" cy="226969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Šipka doprava 19"/>
            <p:cNvSpPr/>
            <p:nvPr/>
          </p:nvSpPr>
          <p:spPr>
            <a:xfrm>
              <a:off x="2195735" y="2996952"/>
              <a:ext cx="1440161" cy="226969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Šipka doprava 24"/>
            <p:cNvSpPr/>
            <p:nvPr/>
          </p:nvSpPr>
          <p:spPr>
            <a:xfrm rot="10800000">
              <a:off x="4650426" y="3167517"/>
              <a:ext cx="1970559" cy="226969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 doprava 25"/>
            <p:cNvSpPr/>
            <p:nvPr/>
          </p:nvSpPr>
          <p:spPr>
            <a:xfrm rot="10800000">
              <a:off x="4788024" y="5013176"/>
              <a:ext cx="1800200" cy="216024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1187624" y="188640"/>
            <a:ext cx="7704856" cy="432048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800" b="1" dirty="0" smtClean="0">
                <a:latin typeface="+mn-lt"/>
                <a:cs typeface="+mn-cs"/>
              </a:rPr>
              <a:t>Dle nápovědy vyberte správný název části těla a doplňte jej na patřičné místo.</a:t>
            </a:r>
            <a:endParaRPr kumimoji="0" lang="cs-CZ" sz="2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251520" y="188640"/>
            <a:ext cx="792088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LIDSKÉ SMYSLY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5920" y="1628800"/>
            <a:ext cx="7978080" cy="4781128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Zrak</a:t>
            </a:r>
            <a:r>
              <a:rPr lang="cs-CZ" dirty="0" smtClean="0"/>
              <a:t> - umožňuje vnímat světlo, barvy, tvary a</a:t>
            </a:r>
          </a:p>
          <a:p>
            <a:pPr>
              <a:buNone/>
            </a:pPr>
            <a:r>
              <a:rPr lang="cs-CZ" dirty="0" smtClean="0"/>
              <a:t>hlavně slouží k orientaci v prostoru.</a:t>
            </a:r>
          </a:p>
          <a:p>
            <a:pPr>
              <a:buNone/>
            </a:pPr>
            <a:r>
              <a:rPr lang="cs-CZ" b="1" dirty="0" smtClean="0"/>
              <a:t>Sluch</a:t>
            </a:r>
            <a:r>
              <a:rPr lang="cs-CZ" dirty="0" smtClean="0"/>
              <a:t> - je schopnost vnímat zvuky.</a:t>
            </a:r>
          </a:p>
          <a:p>
            <a:pPr>
              <a:buNone/>
            </a:pPr>
            <a:r>
              <a:rPr lang="cs-CZ" b="1" dirty="0" smtClean="0"/>
              <a:t>Čich </a:t>
            </a:r>
            <a:r>
              <a:rPr lang="cs-CZ" dirty="0" smtClean="0"/>
              <a:t>- umožňuje vnímat vůně, pachy.</a:t>
            </a:r>
          </a:p>
          <a:p>
            <a:pPr>
              <a:buNone/>
            </a:pPr>
            <a:r>
              <a:rPr lang="cs-CZ" b="1" dirty="0" smtClean="0"/>
              <a:t>Chuť </a:t>
            </a:r>
            <a:r>
              <a:rPr lang="cs-CZ" dirty="0" smtClean="0"/>
              <a:t>– dokážeme vnímat slané, hořké, sladké a</a:t>
            </a:r>
          </a:p>
          <a:p>
            <a:pPr>
              <a:buNone/>
            </a:pPr>
            <a:r>
              <a:rPr lang="cs-CZ" dirty="0" smtClean="0"/>
              <a:t>kyselé chutě.</a:t>
            </a:r>
          </a:p>
          <a:p>
            <a:pPr>
              <a:buNone/>
            </a:pPr>
            <a:r>
              <a:rPr lang="cs-CZ" b="1" dirty="0" smtClean="0"/>
              <a:t>Hmat</a:t>
            </a:r>
            <a:r>
              <a:rPr lang="cs-CZ" dirty="0" smtClean="0"/>
              <a:t> - zahrnuje vnímání dotyku, tlaku, bolesti,</a:t>
            </a:r>
          </a:p>
          <a:p>
            <a:pPr>
              <a:buNone/>
            </a:pPr>
            <a:r>
              <a:rPr lang="cs-CZ" dirty="0" smtClean="0"/>
              <a:t>chladu, tepla a polohy těla. </a:t>
            </a:r>
          </a:p>
        </p:txBody>
      </p:sp>
      <p:pic>
        <p:nvPicPr>
          <p:cNvPr id="4" name="Picture 2" descr="Ey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72816"/>
            <a:ext cx="989185" cy="609998"/>
          </a:xfrm>
          <a:prstGeom prst="rect">
            <a:avLst/>
          </a:prstGeom>
          <a:noFill/>
        </p:spPr>
      </p:pic>
      <p:pic>
        <p:nvPicPr>
          <p:cNvPr id="5" name="Picture 4" descr="Ear - Body Par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516898"/>
            <a:ext cx="504056" cy="840094"/>
          </a:xfrm>
          <a:prstGeom prst="rect">
            <a:avLst/>
          </a:prstGeom>
          <a:noFill/>
        </p:spPr>
      </p:pic>
      <p:pic>
        <p:nvPicPr>
          <p:cNvPr id="6" name="Picture 12" descr="Mouth - Body Part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293095"/>
            <a:ext cx="936104" cy="421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0" descr="Komunikace,o&amp;rcaron;ezané snímky,o&amp;rcaron;ezané obrázky,gesta,karty,otev&amp;rcaron;ené dlan&amp;ecaron;,PNG,znakový jazyk,pr&amp;uring;hledné pozadí"/>
          <p:cNvPicPr>
            <a:picLocks noChangeAspect="1" noChangeArrowheads="1"/>
          </p:cNvPicPr>
          <p:nvPr/>
        </p:nvPicPr>
        <p:blipFill>
          <a:blip r:embed="rId5" cstate="print"/>
          <a:srcRect l="25587" t="7145" r="30216" b="3537"/>
          <a:stretch>
            <a:fillRect/>
          </a:stretch>
        </p:blipFill>
        <p:spPr bwMode="auto">
          <a:xfrm>
            <a:off x="539552" y="5301208"/>
            <a:ext cx="432048" cy="873138"/>
          </a:xfrm>
          <a:prstGeom prst="rect">
            <a:avLst/>
          </a:prstGeom>
          <a:noFill/>
        </p:spPr>
      </p:pic>
      <p:pic>
        <p:nvPicPr>
          <p:cNvPr id="8" name="Picture 14" descr="Nos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501008"/>
            <a:ext cx="432048" cy="7011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AutoShape 8"/>
          <p:cNvSpPr>
            <a:spLocks noChangeArrowheads="1"/>
          </p:cNvSpPr>
          <p:nvPr/>
        </p:nvSpPr>
        <p:spPr bwMode="auto">
          <a:xfrm>
            <a:off x="683568" y="188640"/>
            <a:ext cx="7921625" cy="1008063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0000">
                <a:srgbClr val="9CB86E"/>
              </a:gs>
              <a:gs pos="100000">
                <a:srgbClr val="156B13"/>
              </a:gs>
            </a:gsLst>
            <a:lin ang="16200000" scaled="1"/>
            <a:tileRect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 dirty="0" smtClean="0"/>
              <a:t>LIDSKÉ SMYSLY</a:t>
            </a:r>
            <a:endParaRPr lang="cs-CZ" sz="4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611560" y="3501008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ČICH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59632" y="5733256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CHUŤ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563888" y="3140968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ZRAK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732240" y="3429000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SLUCH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004048" y="5805264"/>
            <a:ext cx="187220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HMAT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1266" name="Picture 2" descr="Ey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628800"/>
            <a:ext cx="2273652" cy="1402086"/>
          </a:xfrm>
          <a:prstGeom prst="rect">
            <a:avLst/>
          </a:prstGeom>
          <a:noFill/>
        </p:spPr>
      </p:pic>
      <p:pic>
        <p:nvPicPr>
          <p:cNvPr id="11268" name="Picture 4" descr="Ear - Body Par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556792"/>
            <a:ext cx="1066428" cy="1777380"/>
          </a:xfrm>
          <a:prstGeom prst="rect">
            <a:avLst/>
          </a:prstGeom>
          <a:noFill/>
        </p:spPr>
      </p:pic>
      <p:pic>
        <p:nvPicPr>
          <p:cNvPr id="11274" name="Picture 10" descr="Komunikace,o&amp;rcaron;ezané snímky,o&amp;rcaron;ezané obrázky,gesta,karty,otev&amp;rcaron;ené dlan&amp;ecaron;,PNG,znakový jazyk,pr&amp;uring;hledné pozadí"/>
          <p:cNvPicPr>
            <a:picLocks noChangeAspect="1" noChangeArrowheads="1"/>
          </p:cNvPicPr>
          <p:nvPr/>
        </p:nvPicPr>
        <p:blipFill>
          <a:blip r:embed="rId4" cstate="print"/>
          <a:srcRect l="25587" t="7145" r="30216" b="3537"/>
          <a:stretch>
            <a:fillRect/>
          </a:stretch>
        </p:blipFill>
        <p:spPr bwMode="auto">
          <a:xfrm>
            <a:off x="5436096" y="3429000"/>
            <a:ext cx="1152128" cy="2328367"/>
          </a:xfrm>
          <a:prstGeom prst="rect">
            <a:avLst/>
          </a:prstGeom>
          <a:noFill/>
        </p:spPr>
      </p:pic>
      <p:pic>
        <p:nvPicPr>
          <p:cNvPr id="11276" name="Picture 12" descr="Mouth - Body Part Clip Art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627933"/>
            <a:ext cx="2160240" cy="972109"/>
          </a:xfrm>
          <a:prstGeom prst="rect">
            <a:avLst/>
          </a:prstGeom>
          <a:noFill/>
        </p:spPr>
      </p:pic>
      <p:pic>
        <p:nvPicPr>
          <p:cNvPr id="11278" name="Picture 14" descr="Nos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1412776"/>
            <a:ext cx="1224136" cy="19867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380312" y="4725144"/>
            <a:ext cx="151216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ČICH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979712" y="4725144"/>
            <a:ext cx="151216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CHUŤ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851920" y="4725144"/>
            <a:ext cx="151216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ZRAK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79512" y="4725144"/>
            <a:ext cx="151216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SLUCH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652120" y="4725144"/>
            <a:ext cx="1512168" cy="720080"/>
          </a:xfrm>
          <a:prstGeom prst="roundRect">
            <a:avLst/>
          </a:prstGeom>
          <a:solidFill>
            <a:srgbClr val="FFFF75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HMAT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1266" name="Picture 2" descr="Ey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628800"/>
            <a:ext cx="1800200" cy="1110124"/>
          </a:xfrm>
          <a:prstGeom prst="rect">
            <a:avLst/>
          </a:prstGeom>
          <a:noFill/>
        </p:spPr>
      </p:pic>
      <p:pic>
        <p:nvPicPr>
          <p:cNvPr id="11268" name="Picture 4" descr="Ear - Body Par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484784"/>
            <a:ext cx="864096" cy="1440160"/>
          </a:xfrm>
          <a:prstGeom prst="rect">
            <a:avLst/>
          </a:prstGeom>
          <a:noFill/>
        </p:spPr>
      </p:pic>
      <p:pic>
        <p:nvPicPr>
          <p:cNvPr id="11274" name="Picture 10" descr="Komunikace,o&amp;rcaron;ezané snímky,o&amp;rcaron;ezané obrázky,gesta,karty,otev&amp;rcaron;ené dlan&amp;ecaron;,PNG,znakový jazyk,pr&amp;uring;hledné pozadí"/>
          <p:cNvPicPr>
            <a:picLocks noChangeAspect="1" noChangeArrowheads="1"/>
          </p:cNvPicPr>
          <p:nvPr/>
        </p:nvPicPr>
        <p:blipFill>
          <a:blip r:embed="rId4" cstate="print"/>
          <a:srcRect l="25587" t="7145" r="30216" b="3537"/>
          <a:stretch>
            <a:fillRect/>
          </a:stretch>
        </p:blipFill>
        <p:spPr bwMode="auto">
          <a:xfrm>
            <a:off x="1979712" y="1124744"/>
            <a:ext cx="1009603" cy="2040335"/>
          </a:xfrm>
          <a:prstGeom prst="rect">
            <a:avLst/>
          </a:prstGeom>
          <a:noFill/>
        </p:spPr>
      </p:pic>
      <p:pic>
        <p:nvPicPr>
          <p:cNvPr id="11276" name="Picture 12" descr="Mouth - Body Part Clip Art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2060848"/>
            <a:ext cx="1728192" cy="777687"/>
          </a:xfrm>
          <a:prstGeom prst="rect">
            <a:avLst/>
          </a:prstGeom>
          <a:noFill/>
        </p:spPr>
      </p:pic>
      <p:pic>
        <p:nvPicPr>
          <p:cNvPr id="11278" name="Picture 14" descr="Nos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1484784"/>
            <a:ext cx="971600" cy="1576859"/>
          </a:xfrm>
          <a:prstGeom prst="rect">
            <a:avLst/>
          </a:prstGeom>
          <a:noFill/>
        </p:spPr>
      </p:pic>
      <p:sp>
        <p:nvSpPr>
          <p:cNvPr id="18" name="Zástupný symbol pro obsah 2"/>
          <p:cNvSpPr txBox="1">
            <a:spLocks/>
          </p:cNvSpPr>
          <p:nvPr/>
        </p:nvSpPr>
        <p:spPr>
          <a:xfrm>
            <a:off x="1403648" y="188640"/>
            <a:ext cx="6984776" cy="504056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800" b="1" dirty="0" smtClean="0">
                <a:latin typeface="+mn-lt"/>
                <a:cs typeface="+mn-cs"/>
              </a:rPr>
              <a:t>Spojte čarou obrázek a název příslušného smyslu.</a:t>
            </a:r>
            <a:endParaRPr kumimoji="0" lang="cs-CZ" sz="2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323528" y="260648"/>
            <a:ext cx="792088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267744" y="1484784"/>
            <a:ext cx="2088232" cy="792088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O_O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1403648" y="188640"/>
            <a:ext cx="6984776" cy="50405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800" b="1" dirty="0" smtClean="0">
                <a:latin typeface="+mn-lt"/>
                <a:cs typeface="+mn-cs"/>
              </a:rPr>
              <a:t>Doplňte do slov chybějící písmena.</a:t>
            </a:r>
            <a:endParaRPr kumimoji="0" lang="cs-CZ" sz="2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323528" y="260648"/>
            <a:ext cx="792088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2" descr="Ey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12776"/>
            <a:ext cx="1800200" cy="1110124"/>
          </a:xfrm>
          <a:prstGeom prst="rect">
            <a:avLst/>
          </a:prstGeom>
          <a:noFill/>
        </p:spPr>
      </p:pic>
      <p:pic>
        <p:nvPicPr>
          <p:cNvPr id="22" name="Picture 12" descr="Mouth - Body Part Clip Art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140968"/>
            <a:ext cx="1728192" cy="777687"/>
          </a:xfrm>
          <a:prstGeom prst="rect">
            <a:avLst/>
          </a:prstGeom>
          <a:noFill/>
        </p:spPr>
      </p:pic>
      <p:sp>
        <p:nvSpPr>
          <p:cNvPr id="23" name="Zaoblený obdélník 22"/>
          <p:cNvSpPr/>
          <p:nvPr/>
        </p:nvSpPr>
        <p:spPr>
          <a:xfrm>
            <a:off x="2267744" y="3140968"/>
            <a:ext cx="2088232" cy="792088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P_S_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444208" y="4941168"/>
            <a:ext cx="2088232" cy="792088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_U_A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25" name="Picture 10" descr="Komunikace,o&amp;rcaron;ezané snímky,o&amp;rcaron;ezané obrázky,gesta,karty,otev&amp;rcaron;ené dlan&amp;ecaron;,PNG,znakový jazyk,pr&amp;uring;hledné pozadí"/>
          <p:cNvPicPr>
            <a:picLocks noChangeAspect="1" noChangeArrowheads="1"/>
          </p:cNvPicPr>
          <p:nvPr/>
        </p:nvPicPr>
        <p:blipFill>
          <a:blip r:embed="rId4" cstate="print"/>
          <a:srcRect l="25587" t="7145" r="30216" b="3537"/>
          <a:stretch>
            <a:fillRect/>
          </a:stretch>
        </p:blipFill>
        <p:spPr bwMode="auto">
          <a:xfrm>
            <a:off x="5148064" y="4365104"/>
            <a:ext cx="864096" cy="1746276"/>
          </a:xfrm>
          <a:prstGeom prst="rect">
            <a:avLst/>
          </a:prstGeom>
          <a:noFill/>
        </p:spPr>
      </p:pic>
      <p:sp>
        <p:nvSpPr>
          <p:cNvPr id="26" name="Zaoblený obdélník 25"/>
          <p:cNvSpPr/>
          <p:nvPr/>
        </p:nvSpPr>
        <p:spPr>
          <a:xfrm>
            <a:off x="6372200" y="1556792"/>
            <a:ext cx="2448272" cy="792088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HL_V_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35842" name="Picture 2" descr="Asian Anime Boy Head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052736"/>
            <a:ext cx="1440160" cy="1584176"/>
          </a:xfrm>
          <a:prstGeom prst="rect">
            <a:avLst/>
          </a:prstGeom>
          <a:noFill/>
        </p:spPr>
      </p:pic>
      <p:pic>
        <p:nvPicPr>
          <p:cNvPr id="27" name="Picture 4" descr="Ear - Body Part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2852936"/>
            <a:ext cx="864096" cy="1440160"/>
          </a:xfrm>
          <a:prstGeom prst="rect">
            <a:avLst/>
          </a:prstGeom>
          <a:noFill/>
        </p:spPr>
      </p:pic>
      <p:sp>
        <p:nvSpPr>
          <p:cNvPr id="28" name="Zaoblený obdélník 27"/>
          <p:cNvSpPr/>
          <p:nvPr/>
        </p:nvSpPr>
        <p:spPr>
          <a:xfrm>
            <a:off x="6444208" y="3212976"/>
            <a:ext cx="2088232" cy="792088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UCH_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35844" name="Picture 4" descr="White Foot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4437112"/>
            <a:ext cx="1059019" cy="1451249"/>
          </a:xfrm>
          <a:prstGeom prst="rect">
            <a:avLst/>
          </a:prstGeom>
          <a:noFill/>
        </p:spPr>
      </p:pic>
      <p:sp>
        <p:nvSpPr>
          <p:cNvPr id="29" name="Zaoblený obdélník 28"/>
          <p:cNvSpPr/>
          <p:nvPr/>
        </p:nvSpPr>
        <p:spPr>
          <a:xfrm>
            <a:off x="2339752" y="4941168"/>
            <a:ext cx="2088232" cy="792088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N_H_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1403648" y="188640"/>
            <a:ext cx="6984776" cy="504056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800" b="1" noProof="0" dirty="0" smtClean="0">
                <a:latin typeface="+mn-lt"/>
                <a:cs typeface="+mn-cs"/>
              </a:rPr>
              <a:t>Označte obrázky, které se nachází na lidkém těle.</a:t>
            </a:r>
            <a:endParaRPr kumimoji="0" lang="cs-CZ" sz="2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323528" y="260648"/>
            <a:ext cx="792088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2" descr="Ey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1800200" cy="1110124"/>
          </a:xfrm>
          <a:prstGeom prst="rect">
            <a:avLst/>
          </a:prstGeom>
          <a:noFill/>
        </p:spPr>
      </p:pic>
      <p:pic>
        <p:nvPicPr>
          <p:cNvPr id="22" name="Picture 12" descr="Mouth - Body Part Clip Art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5517232"/>
            <a:ext cx="1728192" cy="777687"/>
          </a:xfrm>
          <a:prstGeom prst="rect">
            <a:avLst/>
          </a:prstGeom>
          <a:noFill/>
        </p:spPr>
      </p:pic>
      <p:pic>
        <p:nvPicPr>
          <p:cNvPr id="25" name="Picture 10" descr="Komunikace,o&amp;rcaron;ezané snímky,o&amp;rcaron;ezané obrázky,gesta,karty,otev&amp;rcaron;ené dlan&amp;ecaron;,PNG,znakový jazyk,pr&amp;uring;hledné pozadí"/>
          <p:cNvPicPr>
            <a:picLocks noChangeAspect="1" noChangeArrowheads="1"/>
          </p:cNvPicPr>
          <p:nvPr/>
        </p:nvPicPr>
        <p:blipFill>
          <a:blip r:embed="rId4" cstate="print"/>
          <a:srcRect l="25587" t="7145" r="30216" b="3537"/>
          <a:stretch>
            <a:fillRect/>
          </a:stretch>
        </p:blipFill>
        <p:spPr bwMode="auto">
          <a:xfrm>
            <a:off x="4427984" y="908720"/>
            <a:ext cx="864096" cy="1746276"/>
          </a:xfrm>
          <a:prstGeom prst="rect">
            <a:avLst/>
          </a:prstGeom>
          <a:noFill/>
        </p:spPr>
      </p:pic>
      <p:pic>
        <p:nvPicPr>
          <p:cNvPr id="27" name="Picture 4" descr="Ear - Body Part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908720"/>
            <a:ext cx="864096" cy="1440160"/>
          </a:xfrm>
          <a:prstGeom prst="rect">
            <a:avLst/>
          </a:prstGeom>
          <a:noFill/>
        </p:spPr>
      </p:pic>
      <p:pic>
        <p:nvPicPr>
          <p:cNvPr id="35846" name="Picture 6" descr="boty,od&amp;ecaron;v,pracovní boty,šaty,sportovní pot&amp;rcaron;eby,sporty,turistické boty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4149080"/>
            <a:ext cx="1800200" cy="1800200"/>
          </a:xfrm>
          <a:prstGeom prst="rect">
            <a:avLst/>
          </a:prstGeom>
          <a:noFill/>
        </p:spPr>
      </p:pic>
      <p:pic>
        <p:nvPicPr>
          <p:cNvPr id="35848" name="Picture 8" descr="Zobrazit podrobnosti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1880" y="3140968"/>
            <a:ext cx="1584176" cy="1584176"/>
          </a:xfrm>
          <a:prstGeom prst="rect">
            <a:avLst/>
          </a:prstGeom>
          <a:noFill/>
        </p:spPr>
      </p:pic>
      <p:pic>
        <p:nvPicPr>
          <p:cNvPr id="35850" name="Picture 10" descr="Zobrazit podrobnosti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40152" y="292494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lačítko akce: Vlastní 5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250825" y="0"/>
            <a:ext cx="2520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>
                <a:latin typeface="+mj-lt"/>
              </a:rPr>
              <a:t>Křížovka</a:t>
            </a:r>
          </a:p>
        </p:txBody>
      </p:sp>
      <p:sp>
        <p:nvSpPr>
          <p:cNvPr id="15363" name="TextovéPole 9"/>
          <p:cNvSpPr txBox="1">
            <a:spLocks noChangeArrowheads="1"/>
          </p:cNvSpPr>
          <p:nvPr/>
        </p:nvSpPr>
        <p:spPr bwMode="auto">
          <a:xfrm>
            <a:off x="395288" y="5229225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grpSp>
        <p:nvGrpSpPr>
          <p:cNvPr id="2" name="Skupina 100"/>
          <p:cNvGrpSpPr/>
          <p:nvPr/>
        </p:nvGrpSpPr>
        <p:grpSpPr>
          <a:xfrm>
            <a:off x="3275856" y="836712"/>
            <a:ext cx="5184775" cy="3239988"/>
            <a:chOff x="3275856" y="836712"/>
            <a:chExt cx="5184775" cy="3239988"/>
          </a:xfrm>
        </p:grpSpPr>
        <p:sp>
          <p:nvSpPr>
            <p:cNvPr id="106" name="Obdélník 6"/>
            <p:cNvSpPr/>
            <p:nvPr/>
          </p:nvSpPr>
          <p:spPr bwMode="auto">
            <a:xfrm>
              <a:off x="5580112" y="836712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7" name="Obdélník 6"/>
            <p:cNvSpPr/>
            <p:nvPr/>
          </p:nvSpPr>
          <p:spPr bwMode="auto">
            <a:xfrm>
              <a:off x="5580112" y="1484784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8" name="Obdélník 6"/>
            <p:cNvSpPr/>
            <p:nvPr/>
          </p:nvSpPr>
          <p:spPr bwMode="auto">
            <a:xfrm>
              <a:off x="5580112" y="2132856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9" name="Obdélník 6"/>
            <p:cNvSpPr/>
            <p:nvPr/>
          </p:nvSpPr>
          <p:spPr bwMode="auto">
            <a:xfrm>
              <a:off x="5580112" y="2780928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4" name="Obdélník 6"/>
            <p:cNvSpPr/>
            <p:nvPr/>
          </p:nvSpPr>
          <p:spPr bwMode="auto">
            <a:xfrm>
              <a:off x="5004048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7" name="Obdélník 6"/>
            <p:cNvSpPr/>
            <p:nvPr/>
          </p:nvSpPr>
          <p:spPr bwMode="auto">
            <a:xfrm>
              <a:off x="5004048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9" name="Obdélník 6"/>
            <p:cNvSpPr/>
            <p:nvPr/>
          </p:nvSpPr>
          <p:spPr bwMode="auto">
            <a:xfrm>
              <a:off x="7308304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0" name="Obdélník 6"/>
            <p:cNvSpPr/>
            <p:nvPr/>
          </p:nvSpPr>
          <p:spPr bwMode="auto">
            <a:xfrm>
              <a:off x="5004048" y="342900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1" name="Obdélník 6"/>
            <p:cNvSpPr/>
            <p:nvPr/>
          </p:nvSpPr>
          <p:spPr bwMode="auto">
            <a:xfrm>
              <a:off x="6732240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2" name="Obdélník 6"/>
            <p:cNvSpPr/>
            <p:nvPr/>
          </p:nvSpPr>
          <p:spPr bwMode="auto">
            <a:xfrm>
              <a:off x="7884368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4" name="Obdélník 6"/>
            <p:cNvSpPr/>
            <p:nvPr/>
          </p:nvSpPr>
          <p:spPr bwMode="auto">
            <a:xfrm>
              <a:off x="6156176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5" name="Obdélník 6"/>
            <p:cNvSpPr/>
            <p:nvPr/>
          </p:nvSpPr>
          <p:spPr bwMode="auto">
            <a:xfrm>
              <a:off x="6156176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O</a:t>
              </a:r>
            </a:p>
          </p:txBody>
        </p:sp>
        <p:sp>
          <p:nvSpPr>
            <p:cNvPr id="126" name="Obdélník 6"/>
            <p:cNvSpPr/>
            <p:nvPr/>
          </p:nvSpPr>
          <p:spPr bwMode="auto">
            <a:xfrm>
              <a:off x="3851920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0" name="Obdélník 6"/>
            <p:cNvSpPr/>
            <p:nvPr/>
          </p:nvSpPr>
          <p:spPr bwMode="auto">
            <a:xfrm>
              <a:off x="4427984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1" name="Obdélník 6"/>
            <p:cNvSpPr/>
            <p:nvPr/>
          </p:nvSpPr>
          <p:spPr bwMode="auto">
            <a:xfrm>
              <a:off x="7308304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2" name="Obdélník 6"/>
            <p:cNvSpPr/>
            <p:nvPr/>
          </p:nvSpPr>
          <p:spPr bwMode="auto">
            <a:xfrm>
              <a:off x="6732240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0" name="Obdélník 6"/>
            <p:cNvSpPr>
              <a:spLocks noChangeArrowheads="1"/>
            </p:cNvSpPr>
            <p:nvPr/>
          </p:nvSpPr>
          <p:spPr bwMode="auto">
            <a:xfrm>
              <a:off x="3851920" y="908720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141" name="Obdélník 6"/>
            <p:cNvSpPr>
              <a:spLocks noChangeArrowheads="1"/>
            </p:cNvSpPr>
            <p:nvPr/>
          </p:nvSpPr>
          <p:spPr bwMode="auto">
            <a:xfrm>
              <a:off x="4932040" y="1556792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142" name="Obdélník 6"/>
            <p:cNvSpPr>
              <a:spLocks noChangeArrowheads="1"/>
            </p:cNvSpPr>
            <p:nvPr/>
          </p:nvSpPr>
          <p:spPr bwMode="auto">
            <a:xfrm>
              <a:off x="3275856" y="2204864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3.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143" name="Obdélník 6"/>
            <p:cNvSpPr>
              <a:spLocks noChangeArrowheads="1"/>
            </p:cNvSpPr>
            <p:nvPr/>
          </p:nvSpPr>
          <p:spPr bwMode="auto">
            <a:xfrm>
              <a:off x="4932040" y="2852936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4.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144" name="Obdélník 6"/>
            <p:cNvSpPr>
              <a:spLocks noChangeArrowheads="1"/>
            </p:cNvSpPr>
            <p:nvPr/>
          </p:nvSpPr>
          <p:spPr bwMode="auto">
            <a:xfrm>
              <a:off x="3275856" y="3501008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5.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67" name="Obdélník 6"/>
            <p:cNvSpPr/>
            <p:nvPr/>
          </p:nvSpPr>
          <p:spPr bwMode="auto">
            <a:xfrm>
              <a:off x="5580112" y="342900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8" name="Obdélník 6"/>
            <p:cNvSpPr/>
            <p:nvPr/>
          </p:nvSpPr>
          <p:spPr bwMode="auto">
            <a:xfrm>
              <a:off x="6156176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" name="Obdélník 6"/>
            <p:cNvSpPr/>
            <p:nvPr/>
          </p:nvSpPr>
          <p:spPr bwMode="auto">
            <a:xfrm>
              <a:off x="4427984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1" name="Obdélník 6"/>
            <p:cNvSpPr/>
            <p:nvPr/>
          </p:nvSpPr>
          <p:spPr bwMode="auto">
            <a:xfrm>
              <a:off x="3851920" y="342900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2" name="Obdélník 6"/>
            <p:cNvSpPr/>
            <p:nvPr/>
          </p:nvSpPr>
          <p:spPr bwMode="auto">
            <a:xfrm>
              <a:off x="4427984" y="342900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3" name="Obdélník 6"/>
            <p:cNvSpPr/>
            <p:nvPr/>
          </p:nvSpPr>
          <p:spPr bwMode="auto">
            <a:xfrm>
              <a:off x="7884368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101"/>
          <p:cNvGrpSpPr/>
          <p:nvPr/>
        </p:nvGrpSpPr>
        <p:grpSpPr>
          <a:xfrm>
            <a:off x="539552" y="5949280"/>
            <a:ext cx="2880519" cy="647700"/>
            <a:chOff x="539552" y="5949280"/>
            <a:chExt cx="2880519" cy="647700"/>
          </a:xfrm>
        </p:grpSpPr>
        <p:sp>
          <p:nvSpPr>
            <p:cNvPr id="74" name="Obdélník 6"/>
            <p:cNvSpPr/>
            <p:nvPr/>
          </p:nvSpPr>
          <p:spPr bwMode="auto">
            <a:xfrm>
              <a:off x="539552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	</a:t>
              </a: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					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5" name="Obdélník 6"/>
            <p:cNvSpPr/>
            <p:nvPr/>
          </p:nvSpPr>
          <p:spPr bwMode="auto">
            <a:xfrm>
              <a:off x="1115616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6" name="Obdélník 6"/>
            <p:cNvSpPr/>
            <p:nvPr/>
          </p:nvSpPr>
          <p:spPr bwMode="auto">
            <a:xfrm>
              <a:off x="1691680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7" name="Obdélník 6"/>
            <p:cNvSpPr/>
            <p:nvPr/>
          </p:nvSpPr>
          <p:spPr bwMode="auto">
            <a:xfrm>
              <a:off x="2267744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8" name="Obdélník 6"/>
            <p:cNvSpPr/>
            <p:nvPr/>
          </p:nvSpPr>
          <p:spPr bwMode="auto">
            <a:xfrm>
              <a:off x="2843808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102"/>
          <p:cNvGrpSpPr/>
          <p:nvPr/>
        </p:nvGrpSpPr>
        <p:grpSpPr>
          <a:xfrm>
            <a:off x="251520" y="836712"/>
            <a:ext cx="2194882" cy="1440160"/>
            <a:chOff x="251520" y="836712"/>
            <a:chExt cx="2194882" cy="1440160"/>
          </a:xfrm>
        </p:grpSpPr>
        <p:pic>
          <p:nvPicPr>
            <p:cNvPr id="34818" name="Picture 2" descr="Arm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71600" y="836712"/>
              <a:ext cx="1474802" cy="1440160"/>
            </a:xfrm>
            <a:prstGeom prst="rect">
              <a:avLst/>
            </a:prstGeom>
            <a:noFill/>
          </p:spPr>
        </p:pic>
        <p:sp>
          <p:nvSpPr>
            <p:cNvPr id="66" name="Šipka doprava 65"/>
            <p:cNvSpPr/>
            <p:nvPr/>
          </p:nvSpPr>
          <p:spPr>
            <a:xfrm rot="20195370">
              <a:off x="546513" y="1746893"/>
              <a:ext cx="635028" cy="195864"/>
            </a:xfrm>
            <a:prstGeom prst="rightArrow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délník 6"/>
            <p:cNvSpPr>
              <a:spLocks noChangeArrowheads="1"/>
            </p:cNvSpPr>
            <p:nvPr/>
          </p:nvSpPr>
          <p:spPr bwMode="auto">
            <a:xfrm>
              <a:off x="251520" y="1268760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</p:grpSp>
      <p:grpSp>
        <p:nvGrpSpPr>
          <p:cNvPr id="5" name="Skupina 103"/>
          <p:cNvGrpSpPr/>
          <p:nvPr/>
        </p:nvGrpSpPr>
        <p:grpSpPr>
          <a:xfrm>
            <a:off x="6804248" y="4005064"/>
            <a:ext cx="1512168" cy="2328367"/>
            <a:chOff x="6804248" y="4005064"/>
            <a:chExt cx="1512168" cy="2328367"/>
          </a:xfrm>
        </p:grpSpPr>
        <p:pic>
          <p:nvPicPr>
            <p:cNvPr id="83" name="Picture 10" descr="Komunikace,o&amp;rcaron;ezané snímky,o&amp;rcaron;ezané obrázky,gesta,karty,otev&amp;rcaron;ené dlan&amp;ecaron;,PNG,znakový jazyk,pr&amp;uring;hledné pozadí"/>
            <p:cNvPicPr>
              <a:picLocks noChangeAspect="1" noChangeArrowheads="1"/>
            </p:cNvPicPr>
            <p:nvPr/>
          </p:nvPicPr>
          <p:blipFill>
            <a:blip r:embed="rId3" cstate="print"/>
            <a:srcRect l="25587" t="7145" r="30216" b="3537"/>
            <a:stretch>
              <a:fillRect/>
            </a:stretch>
          </p:blipFill>
          <p:spPr bwMode="auto">
            <a:xfrm>
              <a:off x="7164288" y="4005064"/>
              <a:ext cx="1152128" cy="2328367"/>
            </a:xfrm>
            <a:prstGeom prst="rect">
              <a:avLst/>
            </a:prstGeom>
            <a:noFill/>
          </p:spPr>
        </p:pic>
        <p:sp>
          <p:nvSpPr>
            <p:cNvPr id="84" name="Obdélník 6"/>
            <p:cNvSpPr>
              <a:spLocks noChangeArrowheads="1"/>
            </p:cNvSpPr>
            <p:nvPr/>
          </p:nvSpPr>
          <p:spPr bwMode="auto">
            <a:xfrm>
              <a:off x="6804248" y="5589240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3.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pic>
        <p:nvPicPr>
          <p:cNvPr id="86" name="Picture 12" descr="Mouth - Body Part Clip Art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437112"/>
            <a:ext cx="1520170" cy="684077"/>
          </a:xfrm>
          <a:prstGeom prst="rect">
            <a:avLst/>
          </a:prstGeom>
          <a:noFill/>
        </p:spPr>
      </p:pic>
      <p:sp>
        <p:nvSpPr>
          <p:cNvPr id="87" name="Obdélník 6"/>
          <p:cNvSpPr>
            <a:spLocks noChangeArrowheads="1"/>
          </p:cNvSpPr>
          <p:nvPr/>
        </p:nvSpPr>
        <p:spPr bwMode="auto">
          <a:xfrm>
            <a:off x="467544" y="3933056"/>
            <a:ext cx="503238" cy="503238"/>
          </a:xfrm>
          <a:prstGeom prst="rect">
            <a:avLst/>
          </a:prstGeom>
          <a:solidFill>
            <a:schemeClr val="bg1"/>
          </a:solidFill>
          <a:ln w="25400" algn="ctr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5.</a:t>
            </a:r>
            <a:endParaRPr lang="cs-CZ" sz="2800" b="1" dirty="0">
              <a:solidFill>
                <a:srgbClr val="000000"/>
              </a:solidFill>
            </a:endParaRPr>
          </a:p>
        </p:txBody>
      </p:sp>
      <p:grpSp>
        <p:nvGrpSpPr>
          <p:cNvPr id="6" name="Skupina 144"/>
          <p:cNvGrpSpPr/>
          <p:nvPr/>
        </p:nvGrpSpPr>
        <p:grpSpPr>
          <a:xfrm>
            <a:off x="3851920" y="4437112"/>
            <a:ext cx="2376264" cy="1504967"/>
            <a:chOff x="3851920" y="4437112"/>
            <a:chExt cx="2376264" cy="1504967"/>
          </a:xfrm>
        </p:grpSpPr>
        <p:pic>
          <p:nvPicPr>
            <p:cNvPr id="34822" name="Picture 6" descr="Asian Anime Boy Head Clip Art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860032" y="4437112"/>
              <a:ext cx="1368152" cy="1504967"/>
            </a:xfrm>
            <a:prstGeom prst="rect">
              <a:avLst/>
            </a:prstGeom>
            <a:noFill/>
          </p:spPr>
        </p:pic>
        <p:sp>
          <p:nvSpPr>
            <p:cNvPr id="92" name="Šipka doprava 91"/>
            <p:cNvSpPr/>
            <p:nvPr/>
          </p:nvSpPr>
          <p:spPr>
            <a:xfrm rot="415879">
              <a:off x="4363475" y="4645292"/>
              <a:ext cx="651509" cy="219802"/>
            </a:xfrm>
            <a:prstGeom prst="rightArrow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bdélník 6"/>
            <p:cNvSpPr>
              <a:spLocks noChangeArrowheads="1"/>
            </p:cNvSpPr>
            <p:nvPr/>
          </p:nvSpPr>
          <p:spPr bwMode="auto">
            <a:xfrm>
              <a:off x="3851920" y="4437112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4.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7" name="Skupina 151"/>
          <p:cNvGrpSpPr/>
          <p:nvPr/>
        </p:nvGrpSpPr>
        <p:grpSpPr>
          <a:xfrm>
            <a:off x="1619672" y="2708920"/>
            <a:ext cx="1419059" cy="1451249"/>
            <a:chOff x="1619672" y="2708920"/>
            <a:chExt cx="1419059" cy="1451249"/>
          </a:xfrm>
        </p:grpSpPr>
        <p:sp>
          <p:nvSpPr>
            <p:cNvPr id="89" name="Obdélník 6"/>
            <p:cNvSpPr>
              <a:spLocks noChangeArrowheads="1"/>
            </p:cNvSpPr>
            <p:nvPr/>
          </p:nvSpPr>
          <p:spPr bwMode="auto">
            <a:xfrm>
              <a:off x="1619672" y="3140968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  <p:pic>
          <p:nvPicPr>
            <p:cNvPr id="151" name="Picture 4" descr="White Foot Clip Art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979712" y="2708920"/>
              <a:ext cx="1059019" cy="1451249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lačítko akce: Vlastní 3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/>
          <a:lstStyle/>
          <a:p>
            <a:pPr algn="l"/>
            <a:r>
              <a:rPr lang="cs-CZ" b="1" dirty="0" smtClean="0"/>
              <a:t>ŘEŠENÍ </a:t>
            </a:r>
          </a:p>
        </p:txBody>
      </p:sp>
      <p:sp>
        <p:nvSpPr>
          <p:cNvPr id="13314" name="TextovéPole 9"/>
          <p:cNvSpPr txBox="1">
            <a:spLocks noChangeArrowheads="1"/>
          </p:cNvSpPr>
          <p:nvPr/>
        </p:nvSpPr>
        <p:spPr bwMode="auto">
          <a:xfrm>
            <a:off x="467544" y="4797152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25922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1"/>
          <p:cNvGrpSpPr/>
          <p:nvPr/>
        </p:nvGrpSpPr>
        <p:grpSpPr>
          <a:xfrm>
            <a:off x="3707904" y="980728"/>
            <a:ext cx="5184775" cy="3239988"/>
            <a:chOff x="2555776" y="1412776"/>
            <a:chExt cx="5184775" cy="3239988"/>
          </a:xfrm>
        </p:grpSpPr>
        <p:sp>
          <p:nvSpPr>
            <p:cNvPr id="53" name="Obdélník 6"/>
            <p:cNvSpPr/>
            <p:nvPr/>
          </p:nvSpPr>
          <p:spPr bwMode="auto">
            <a:xfrm>
              <a:off x="4860032" y="1412776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Obdélník 6"/>
            <p:cNvSpPr/>
            <p:nvPr/>
          </p:nvSpPr>
          <p:spPr bwMode="auto">
            <a:xfrm>
              <a:off x="4860032" y="2060848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5" name="Obdélník 6"/>
            <p:cNvSpPr/>
            <p:nvPr/>
          </p:nvSpPr>
          <p:spPr bwMode="auto">
            <a:xfrm>
              <a:off x="4860032" y="270892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6" name="Obdélník 6"/>
            <p:cNvSpPr/>
            <p:nvPr/>
          </p:nvSpPr>
          <p:spPr bwMode="auto">
            <a:xfrm>
              <a:off x="4860032" y="3356992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7" name="Obdélník 6"/>
            <p:cNvSpPr/>
            <p:nvPr/>
          </p:nvSpPr>
          <p:spPr bwMode="auto">
            <a:xfrm>
              <a:off x="4283968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8" name="Obdélník 6"/>
            <p:cNvSpPr/>
            <p:nvPr/>
          </p:nvSpPr>
          <p:spPr bwMode="auto">
            <a:xfrm>
              <a:off x="4283968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9" name="Obdélník 6"/>
            <p:cNvSpPr/>
            <p:nvPr/>
          </p:nvSpPr>
          <p:spPr bwMode="auto">
            <a:xfrm>
              <a:off x="6588224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0" name="Obdélník 6"/>
            <p:cNvSpPr/>
            <p:nvPr/>
          </p:nvSpPr>
          <p:spPr bwMode="auto">
            <a:xfrm>
              <a:off x="4283968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1" name="Obdélník 6"/>
            <p:cNvSpPr/>
            <p:nvPr/>
          </p:nvSpPr>
          <p:spPr bwMode="auto">
            <a:xfrm>
              <a:off x="6012160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2" name="Obdélník 6"/>
            <p:cNvSpPr/>
            <p:nvPr/>
          </p:nvSpPr>
          <p:spPr bwMode="auto">
            <a:xfrm>
              <a:off x="7164288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3" name="Obdélník 6"/>
            <p:cNvSpPr/>
            <p:nvPr/>
          </p:nvSpPr>
          <p:spPr bwMode="auto">
            <a:xfrm>
              <a:off x="5436096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4" name="Obdélník 6"/>
            <p:cNvSpPr/>
            <p:nvPr/>
          </p:nvSpPr>
          <p:spPr bwMode="auto">
            <a:xfrm>
              <a:off x="5436096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O</a:t>
              </a:r>
            </a:p>
          </p:txBody>
        </p:sp>
        <p:sp>
          <p:nvSpPr>
            <p:cNvPr id="65" name="Obdélník 6"/>
            <p:cNvSpPr/>
            <p:nvPr/>
          </p:nvSpPr>
          <p:spPr bwMode="auto">
            <a:xfrm>
              <a:off x="3131840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6" name="Obdélník 6"/>
            <p:cNvSpPr/>
            <p:nvPr/>
          </p:nvSpPr>
          <p:spPr bwMode="auto">
            <a:xfrm>
              <a:off x="3707904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7" name="Obdélník 6"/>
            <p:cNvSpPr/>
            <p:nvPr/>
          </p:nvSpPr>
          <p:spPr bwMode="auto">
            <a:xfrm>
              <a:off x="6588224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8" name="Obdélník 6"/>
            <p:cNvSpPr/>
            <p:nvPr/>
          </p:nvSpPr>
          <p:spPr bwMode="auto">
            <a:xfrm>
              <a:off x="6012160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" name="Obdélník 6"/>
            <p:cNvSpPr>
              <a:spLocks noChangeArrowheads="1"/>
            </p:cNvSpPr>
            <p:nvPr/>
          </p:nvSpPr>
          <p:spPr bwMode="auto">
            <a:xfrm>
              <a:off x="3131840" y="1484784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70" name="Obdélník 6"/>
            <p:cNvSpPr>
              <a:spLocks noChangeArrowheads="1"/>
            </p:cNvSpPr>
            <p:nvPr/>
          </p:nvSpPr>
          <p:spPr bwMode="auto">
            <a:xfrm>
              <a:off x="4211960" y="2132856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71" name="Obdélník 6"/>
            <p:cNvSpPr>
              <a:spLocks noChangeArrowheads="1"/>
            </p:cNvSpPr>
            <p:nvPr/>
          </p:nvSpPr>
          <p:spPr bwMode="auto">
            <a:xfrm>
              <a:off x="2555776" y="2780928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3.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72" name="Obdélník 6"/>
            <p:cNvSpPr>
              <a:spLocks noChangeArrowheads="1"/>
            </p:cNvSpPr>
            <p:nvPr/>
          </p:nvSpPr>
          <p:spPr bwMode="auto">
            <a:xfrm>
              <a:off x="4211960" y="3429000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4.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73" name="Obdélník 6"/>
            <p:cNvSpPr>
              <a:spLocks noChangeArrowheads="1"/>
            </p:cNvSpPr>
            <p:nvPr/>
          </p:nvSpPr>
          <p:spPr bwMode="auto">
            <a:xfrm>
              <a:off x="2555776" y="4077072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5.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74" name="Obdélník 6"/>
            <p:cNvSpPr/>
            <p:nvPr/>
          </p:nvSpPr>
          <p:spPr bwMode="auto">
            <a:xfrm>
              <a:off x="4860032" y="4005064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5" name="Obdélník 6"/>
            <p:cNvSpPr/>
            <p:nvPr/>
          </p:nvSpPr>
          <p:spPr bwMode="auto">
            <a:xfrm>
              <a:off x="5436096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6" name="Obdélník 6"/>
            <p:cNvSpPr/>
            <p:nvPr/>
          </p:nvSpPr>
          <p:spPr bwMode="auto">
            <a:xfrm>
              <a:off x="3707904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7" name="Obdélník 6"/>
            <p:cNvSpPr/>
            <p:nvPr/>
          </p:nvSpPr>
          <p:spPr bwMode="auto">
            <a:xfrm>
              <a:off x="3131840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8" name="Obdélník 6"/>
            <p:cNvSpPr/>
            <p:nvPr/>
          </p:nvSpPr>
          <p:spPr bwMode="auto">
            <a:xfrm>
              <a:off x="3707904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9" name="Obdélník 6"/>
            <p:cNvSpPr/>
            <p:nvPr/>
          </p:nvSpPr>
          <p:spPr bwMode="auto">
            <a:xfrm>
              <a:off x="7164288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79"/>
          <p:cNvGrpSpPr/>
          <p:nvPr/>
        </p:nvGrpSpPr>
        <p:grpSpPr>
          <a:xfrm>
            <a:off x="539552" y="5949280"/>
            <a:ext cx="2880519" cy="647700"/>
            <a:chOff x="539552" y="5949280"/>
            <a:chExt cx="2880519" cy="647700"/>
          </a:xfrm>
        </p:grpSpPr>
        <p:sp>
          <p:nvSpPr>
            <p:cNvPr id="81" name="Obdélník 6"/>
            <p:cNvSpPr/>
            <p:nvPr/>
          </p:nvSpPr>
          <p:spPr bwMode="auto">
            <a:xfrm>
              <a:off x="539552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2" name="Obdélník 6"/>
            <p:cNvSpPr/>
            <p:nvPr/>
          </p:nvSpPr>
          <p:spPr bwMode="auto">
            <a:xfrm>
              <a:off x="1115616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3" name="Obdélník 6"/>
            <p:cNvSpPr/>
            <p:nvPr/>
          </p:nvSpPr>
          <p:spPr bwMode="auto">
            <a:xfrm>
              <a:off x="1691680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4" name="Obdélník 6"/>
            <p:cNvSpPr/>
            <p:nvPr/>
          </p:nvSpPr>
          <p:spPr bwMode="auto">
            <a:xfrm>
              <a:off x="2267744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5" name="Obdélník 6"/>
            <p:cNvSpPr/>
            <p:nvPr/>
          </p:nvSpPr>
          <p:spPr bwMode="auto">
            <a:xfrm>
              <a:off x="2843808" y="5949280"/>
              <a:ext cx="576263" cy="64770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1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13.11.2011].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13.11.2011]. Dostupný na WWW:</a:t>
            </a:r>
          </a:p>
          <a:p>
            <a:pPr eaLnBrk="1" hangingPunct="1"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  <a:p>
            <a:pPr eaLnBrk="1" hangingPunct="1">
              <a:buNone/>
            </a:pPr>
            <a:r>
              <a:rPr lang="cs-CZ" sz="2000" dirty="0" smtClean="0"/>
              <a:t> </a:t>
            </a:r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>
              <a:latin typeface="Arial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627784" y="1628775"/>
            <a:ext cx="3672407" cy="403225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2627313" y="765175"/>
            <a:ext cx="4032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750" y="5661025"/>
            <a:ext cx="863600" cy="720725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823</TotalTime>
  <Words>563</Words>
  <Application>Microsoft Office PowerPoint</Application>
  <PresentationFormat>Předvádění na obrazovce (4:3)</PresentationFormat>
  <Paragraphs>145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LIDSKÉ TĚLO  VY_32_INOVACE_5A_09  Číslo projektu: CZ.1.07/1.4.00/21.1101</vt:lpstr>
      <vt:lpstr>Prezentace aplikace PowerPoint</vt:lpstr>
      <vt:lpstr>LIDSKÉ TĚLO</vt:lpstr>
      <vt:lpstr>Prezentace aplikace PowerPoint</vt:lpstr>
      <vt:lpstr>Prezentace aplikace PowerPoint</vt:lpstr>
      <vt:lpstr>Prezentace aplikace PowerPoint</vt:lpstr>
      <vt:lpstr>LIDSKÉ SMYSLY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VY_32_INOVACE_5A_09_LIDSKE TELO Číslo projektu: CZ.1.07/1.5.00/34.1056</dc:title>
  <dc:creator>Pavla</dc:creator>
  <cp:lastModifiedBy>uzivatel</cp:lastModifiedBy>
  <cp:revision>5</cp:revision>
  <dcterms:created xsi:type="dcterms:W3CDTF">2011-11-13T08:54:44Z</dcterms:created>
  <dcterms:modified xsi:type="dcterms:W3CDTF">2013-01-23T16:31:16Z</dcterms:modified>
</cp:coreProperties>
</file>