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F86E4-5303-418D-B765-040E4CA4F0C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8D66B8-B4F8-4A11-90A4-C89E307C3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pohyb-detem.cz/basnick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ORIENTACE V ČASE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VY_32_INOVACE_5A_10 </a:t>
            </a:r>
            <a:br>
              <a:rPr lang="cs-CZ" sz="4000" dirty="0" smtClean="0"/>
            </a:br>
            <a:r>
              <a:rPr lang="cs-CZ" sz="2800" dirty="0" smtClean="0"/>
              <a:t>Číslo projektu</a:t>
            </a:r>
            <a:r>
              <a:rPr lang="cs-CZ" sz="2800" smtClean="0"/>
              <a:t>: </a:t>
            </a:r>
            <a:r>
              <a:rPr lang="cs-CZ" sz="2800"/>
              <a:t>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1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532029"/>
              </p:ext>
            </p:extLst>
          </p:nvPr>
        </p:nvGraphicFramePr>
        <p:xfrm>
          <a:off x="539750" y="1052513"/>
          <a:ext cx="8280400" cy="5000518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Tento učební materiál je určen k opakování pojmu „čas“. Žáci si připomenou základní časové údaje (minuta, hodina, den, měsíc, rok). Naučí se básničku, kterou mohou vytleskávat a deklamovat. První úkol je interaktivní. Žáci vyberou správný čas (na hodinách) k jednotlivým větám. Zopakují si části dne, které doplňují do vět pomocí rukopisných poznámek. Připomenou si dny v týdnu, které v následujícím úkole zařazují do rámečků. Zopakují si měsíce v roce a roční období.  Názvy měsíců přetahují ke správnému ročnímu období.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Listopad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0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  Čas měříme: </a:t>
            </a:r>
            <a:r>
              <a:rPr lang="cs-CZ" sz="2800" dirty="0" smtClean="0"/>
              <a:t>v hodinách, v minutách, v sekundách.</a:t>
            </a:r>
          </a:p>
          <a:p>
            <a:pPr eaLnBrk="1" hangingPunct="1">
              <a:buNone/>
            </a:pPr>
            <a:endParaRPr lang="cs-CZ" sz="4400" b="1" dirty="0" smtClean="0"/>
          </a:p>
        </p:txBody>
      </p:sp>
      <p:grpSp>
        <p:nvGrpSpPr>
          <p:cNvPr id="2" name="Skupina 11"/>
          <p:cNvGrpSpPr/>
          <p:nvPr/>
        </p:nvGrpSpPr>
        <p:grpSpPr>
          <a:xfrm>
            <a:off x="683568" y="2204864"/>
            <a:ext cx="7920880" cy="4464496"/>
            <a:chOff x="683568" y="2204864"/>
            <a:chExt cx="7920880" cy="4464496"/>
          </a:xfrm>
        </p:grpSpPr>
        <p:sp>
          <p:nvSpPr>
            <p:cNvPr id="7" name="Zaoblený obdélník 6"/>
            <p:cNvSpPr/>
            <p:nvPr/>
          </p:nvSpPr>
          <p:spPr>
            <a:xfrm>
              <a:off x="683568" y="3068960"/>
              <a:ext cx="7920880" cy="720080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/>
                <a:t>Hodina</a:t>
              </a:r>
              <a:r>
                <a:rPr lang="cs-CZ" sz="3200" dirty="0" smtClean="0"/>
                <a:t> </a:t>
              </a:r>
              <a:r>
                <a:rPr lang="cs-CZ" sz="3200" b="1" dirty="0" smtClean="0"/>
                <a:t>má</a:t>
              </a:r>
              <a:r>
                <a:rPr lang="cs-CZ" sz="3200" dirty="0" smtClean="0"/>
                <a:t> </a:t>
              </a:r>
              <a:r>
                <a:rPr lang="cs-CZ" sz="3200" b="1" dirty="0" smtClean="0"/>
                <a:t>60 minut.</a:t>
              </a:r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683568" y="3933056"/>
              <a:ext cx="7920880" cy="720080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/>
                <a:t>Den má 24 hodin</a:t>
              </a:r>
              <a:r>
                <a:rPr lang="cs-CZ" sz="3200" dirty="0" smtClean="0"/>
                <a:t>.</a:t>
              </a: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683568" y="4797152"/>
              <a:ext cx="7920880" cy="1008112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/>
                <a:t>Měsíc</a:t>
              </a:r>
              <a:r>
                <a:rPr lang="cs-CZ" sz="3200" dirty="0" smtClean="0"/>
                <a:t> </a:t>
              </a:r>
              <a:r>
                <a:rPr lang="cs-CZ" sz="3200" b="1" dirty="0" smtClean="0"/>
                <a:t>má 30 - 31 dní. </a:t>
              </a:r>
            </a:p>
            <a:p>
              <a:r>
                <a:rPr lang="cs-CZ" sz="3200" b="1" dirty="0" smtClean="0"/>
                <a:t>Měsíc únor má 28 - 29 dní.</a:t>
              </a: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83568" y="5949280"/>
              <a:ext cx="7920880" cy="720080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/>
                <a:t>Rok má 12 měsíců.</a:t>
              </a:r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683568" y="2204864"/>
              <a:ext cx="7920880" cy="720080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/>
                <a:t>Minuta</a:t>
              </a:r>
              <a:r>
                <a:rPr lang="cs-CZ" sz="3200" dirty="0" smtClean="0"/>
                <a:t> </a:t>
              </a:r>
              <a:r>
                <a:rPr lang="cs-CZ" sz="3200" b="1" dirty="0" smtClean="0"/>
                <a:t>má</a:t>
              </a:r>
              <a:r>
                <a:rPr lang="cs-CZ" sz="3200" dirty="0" smtClean="0"/>
                <a:t> </a:t>
              </a:r>
              <a:r>
                <a:rPr lang="cs-CZ" sz="3200" b="1" dirty="0" smtClean="0"/>
                <a:t>60 sekund.</a:t>
              </a:r>
            </a:p>
          </p:txBody>
        </p:sp>
      </p:grp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  <a:gradFill flip="none" rotWithShape="1">
            <a:gsLst>
              <a:gs pos="49000">
                <a:srgbClr val="5E9EFF">
                  <a:alpha val="31000"/>
                </a:srgb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8900000" scaled="1"/>
            <a:tileRect/>
          </a:gradFill>
        </p:spPr>
        <p:txBody>
          <a:bodyPr/>
          <a:lstStyle/>
          <a:p>
            <a:r>
              <a:rPr lang="cs-CZ" sz="4800" b="1" dirty="0" smtClean="0"/>
              <a:t>ČAS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0" y="260350"/>
            <a:ext cx="3394075" cy="9223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000" b="1" dirty="0" smtClean="0">
                <a:hlinkClick r:id="rId2"/>
              </a:rPr>
              <a:t>Básnička</a:t>
            </a:r>
            <a:endParaRPr lang="cs-CZ" sz="6000" b="1" dirty="0" smtClean="0"/>
          </a:p>
        </p:txBody>
      </p:sp>
      <p:sp>
        <p:nvSpPr>
          <p:cNvPr id="5123" name="Zástupný symbol pro obsah 3"/>
          <p:cNvSpPr>
            <a:spLocks noGrp="1"/>
          </p:cNvSpPr>
          <p:nvPr>
            <p:ph idx="1"/>
          </p:nvPr>
        </p:nvSpPr>
        <p:spPr>
          <a:xfrm>
            <a:off x="179512" y="1412776"/>
            <a:ext cx="8642350" cy="5184775"/>
          </a:xfrm>
        </p:spPr>
        <p:txBody>
          <a:bodyPr/>
          <a:lstStyle/>
          <a:p>
            <a:pPr>
              <a:buNone/>
            </a:pPr>
            <a:r>
              <a:rPr lang="cs-CZ" sz="3600" dirty="0" smtClean="0"/>
              <a:t>Každé správné hodiny,</a:t>
            </a:r>
          </a:p>
          <a:p>
            <a:pPr>
              <a:buNone/>
            </a:pPr>
            <a:r>
              <a:rPr lang="cs-CZ" sz="3600" dirty="0" smtClean="0"/>
              <a:t>odměřují vteřiny.</a:t>
            </a:r>
          </a:p>
          <a:p>
            <a:pPr>
              <a:buNone/>
            </a:pPr>
            <a:r>
              <a:rPr lang="cs-CZ" sz="3600" dirty="0" smtClean="0"/>
              <a:t>Tiky taky tiky tak</a:t>
            </a:r>
          </a:p>
          <a:p>
            <a:pPr>
              <a:buNone/>
            </a:pPr>
            <a:r>
              <a:rPr lang="cs-CZ" sz="3600" dirty="0" smtClean="0"/>
              <a:t>a nikdy ne naopak.</a:t>
            </a:r>
          </a:p>
          <a:p>
            <a:pPr>
              <a:buNone/>
            </a:pPr>
            <a:r>
              <a:rPr lang="cs-CZ" sz="3600" dirty="0" smtClean="0"/>
              <a:t>My umíme tikat taky,</a:t>
            </a:r>
          </a:p>
          <a:p>
            <a:pPr>
              <a:buNone/>
            </a:pPr>
            <a:r>
              <a:rPr lang="cs-CZ" sz="3600" dirty="0" smtClean="0"/>
              <a:t>tiky taky tiky taky.</a:t>
            </a:r>
          </a:p>
          <a:p>
            <a:pPr>
              <a:buFont typeface="Arial" charset="0"/>
              <a:buNone/>
            </a:pPr>
            <a:endParaRPr lang="cs-CZ" sz="3600" dirty="0" smtClean="0"/>
          </a:p>
        </p:txBody>
      </p:sp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620688"/>
            <a:ext cx="1828800" cy="1828800"/>
          </a:xfrm>
          <a:prstGeom prst="rect">
            <a:avLst/>
          </a:prstGeom>
          <a:noFill/>
        </p:spPr>
      </p:pic>
      <p:pic>
        <p:nvPicPr>
          <p:cNvPr id="6" name="Picture 6" descr="budíky,&amp;ccaron;asy,digitální hodiny,domácnost,hodinky,hodi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780928"/>
            <a:ext cx="2592288" cy="2592288"/>
          </a:xfrm>
          <a:prstGeom prst="rect">
            <a:avLst/>
          </a:prstGeom>
          <a:noFill/>
        </p:spPr>
      </p:pic>
      <p:pic>
        <p:nvPicPr>
          <p:cNvPr id="7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472514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lačítko akce: Vlastní 5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1403648" y="188640"/>
            <a:ext cx="6408712" cy="50405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Doplňte správně hodiny.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764704"/>
            <a:ext cx="8712968" cy="403244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lvl="0" indent="-342900">
              <a:lnSpc>
                <a:spcPct val="120000"/>
              </a:lnSpc>
              <a:spcBef>
                <a:spcPts val="0"/>
              </a:spcBef>
              <a:defRPr/>
            </a:pPr>
            <a:r>
              <a:rPr lang="cs-CZ" sz="4200" dirty="0" smtClean="0">
                <a:latin typeface="+mn-lt"/>
                <a:cs typeface="+mn-cs"/>
              </a:rPr>
              <a:t>Vstávám v </a:t>
            </a:r>
            <a:r>
              <a:rPr lang="cs-CZ" sz="4200" b="1" dirty="0" smtClean="0">
                <a:latin typeface="+mn-lt"/>
                <a:cs typeface="+mn-cs"/>
              </a:rPr>
              <a:t>7 hodin</a:t>
            </a:r>
            <a:r>
              <a:rPr lang="cs-CZ" sz="4200" dirty="0" smtClean="0">
                <a:latin typeface="+mn-lt"/>
                <a:cs typeface="+mn-cs"/>
              </a:rPr>
              <a:t>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defRPr/>
            </a:pPr>
            <a:endParaRPr lang="cs-CZ" sz="4200" dirty="0" smtClean="0">
              <a:latin typeface="+mn-lt"/>
              <a:cs typeface="+mn-cs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defRPr/>
            </a:pPr>
            <a:r>
              <a:rPr lang="cs-CZ" sz="4200" dirty="0" smtClean="0">
                <a:latin typeface="+mn-lt"/>
                <a:cs typeface="+mn-cs"/>
              </a:rPr>
              <a:t>Ve škole obědvám ve </a:t>
            </a:r>
            <a:r>
              <a:rPr lang="cs-CZ" sz="4200" b="1" dirty="0" smtClean="0">
                <a:latin typeface="+mn-lt"/>
                <a:cs typeface="+mn-cs"/>
              </a:rPr>
              <a:t>12 hodin</a:t>
            </a:r>
            <a:r>
              <a:rPr lang="cs-CZ" sz="4200" dirty="0" smtClean="0">
                <a:latin typeface="+mn-lt"/>
                <a:cs typeface="+mn-cs"/>
              </a:rPr>
              <a:t>.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defRPr/>
            </a:pPr>
            <a:endParaRPr lang="cs-CZ" sz="4200" dirty="0" smtClean="0">
              <a:latin typeface="+mn-lt"/>
              <a:cs typeface="+mn-cs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defRPr/>
            </a:pPr>
            <a:r>
              <a:rPr lang="cs-CZ" sz="4200" dirty="0" smtClean="0">
                <a:latin typeface="+mn-lt"/>
                <a:cs typeface="+mn-cs"/>
              </a:rPr>
              <a:t>V </a:t>
            </a:r>
            <a:r>
              <a:rPr lang="cs-CZ" sz="4200" b="1" dirty="0" smtClean="0">
                <a:latin typeface="+mn-lt"/>
                <a:cs typeface="+mn-cs"/>
              </a:rPr>
              <a:t>8 hodin </a:t>
            </a:r>
            <a:r>
              <a:rPr lang="cs-CZ" sz="4200" dirty="0" smtClean="0">
                <a:latin typeface="+mn-lt"/>
                <a:cs typeface="+mn-cs"/>
              </a:rPr>
              <a:t>večer si jdu lehnout.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6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323528" y="260648"/>
            <a:ext cx="792088" cy="36004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146"/>
          <p:cNvGrpSpPr/>
          <p:nvPr/>
        </p:nvGrpSpPr>
        <p:grpSpPr>
          <a:xfrm>
            <a:off x="755576" y="4670725"/>
            <a:ext cx="2127286" cy="2187275"/>
            <a:chOff x="2915816" y="4670725"/>
            <a:chExt cx="2127286" cy="2187275"/>
          </a:xfrm>
        </p:grpSpPr>
        <p:sp>
          <p:nvSpPr>
            <p:cNvPr id="111" name="Vývojový diagram: nebo 110"/>
            <p:cNvSpPr/>
            <p:nvPr/>
          </p:nvSpPr>
          <p:spPr>
            <a:xfrm>
              <a:off x="2947026" y="4728785"/>
              <a:ext cx="2051744" cy="2051744"/>
            </a:xfrm>
            <a:prstGeom prst="flowChartOr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grpSp>
          <p:nvGrpSpPr>
            <p:cNvPr id="4" name="Skupina 56"/>
            <p:cNvGrpSpPr/>
            <p:nvPr/>
          </p:nvGrpSpPr>
          <p:grpSpPr>
            <a:xfrm>
              <a:off x="2915816" y="4670725"/>
              <a:ext cx="2127286" cy="2187275"/>
              <a:chOff x="3165511" y="2493586"/>
              <a:chExt cx="2613073" cy="2686761"/>
            </a:xfrm>
          </p:grpSpPr>
          <p:sp>
            <p:nvSpPr>
              <p:cNvPr id="113" name="TextovéPole 112"/>
              <p:cNvSpPr txBox="1"/>
              <p:nvPr/>
            </p:nvSpPr>
            <p:spPr>
              <a:xfrm>
                <a:off x="5284995" y="3031558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2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14" name="TextovéPole 113"/>
              <p:cNvSpPr txBox="1"/>
              <p:nvPr/>
            </p:nvSpPr>
            <p:spPr>
              <a:xfrm>
                <a:off x="4924954" y="2635318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15" name="TextovéPole 114"/>
              <p:cNvSpPr txBox="1"/>
              <p:nvPr/>
            </p:nvSpPr>
            <p:spPr>
              <a:xfrm>
                <a:off x="4864441" y="4465542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5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16" name="TextovéPole 115"/>
              <p:cNvSpPr txBox="1"/>
              <p:nvPr/>
            </p:nvSpPr>
            <p:spPr>
              <a:xfrm>
                <a:off x="5220714" y="4075927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4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17" name="TextovéPole 116"/>
              <p:cNvSpPr txBox="1"/>
              <p:nvPr/>
            </p:nvSpPr>
            <p:spPr>
              <a:xfrm>
                <a:off x="5418544" y="3563433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+mj-lt"/>
                  </a:rPr>
                  <a:t>3</a:t>
                </a:r>
              </a:p>
            </p:txBody>
          </p:sp>
          <p:sp>
            <p:nvSpPr>
              <p:cNvPr id="118" name="TextovéPole 117"/>
              <p:cNvSpPr txBox="1"/>
              <p:nvPr/>
            </p:nvSpPr>
            <p:spPr>
              <a:xfrm>
                <a:off x="4283968" y="4613256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6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3707677" y="4451856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7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3291258" y="4086449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8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3165511" y="3563230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9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3207296" y="3031559"/>
                <a:ext cx="680401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10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3583387" y="2635318"/>
                <a:ext cx="60862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11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4226932" y="2493586"/>
                <a:ext cx="732946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12</a:t>
                </a:r>
                <a:endParaRPr lang="cs-CZ" sz="2400" b="1" dirty="0">
                  <a:latin typeface="+mj-lt"/>
                </a:endParaRPr>
              </a:p>
            </p:txBody>
          </p:sp>
        </p:grpSp>
        <p:grpSp>
          <p:nvGrpSpPr>
            <p:cNvPr id="6" name="Skupina 145"/>
            <p:cNvGrpSpPr/>
            <p:nvPr/>
          </p:nvGrpSpPr>
          <p:grpSpPr>
            <a:xfrm>
              <a:off x="3722850" y="5102773"/>
              <a:ext cx="345094" cy="1263818"/>
              <a:chOff x="3722850" y="5102773"/>
              <a:chExt cx="345094" cy="1263818"/>
            </a:xfrm>
          </p:grpSpPr>
          <p:sp>
            <p:nvSpPr>
              <p:cNvPr id="108" name="Šipka nahoru 107"/>
              <p:cNvSpPr/>
              <p:nvPr/>
            </p:nvSpPr>
            <p:spPr>
              <a:xfrm>
                <a:off x="3923928" y="5102773"/>
                <a:ext cx="144016" cy="720080"/>
              </a:xfrm>
              <a:prstGeom prst="upArrow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Šipka doprava 108"/>
              <p:cNvSpPr/>
              <p:nvPr/>
            </p:nvSpPr>
            <p:spPr>
              <a:xfrm rot="7622192">
                <a:off x="3506826" y="6006551"/>
                <a:ext cx="576064" cy="144016"/>
              </a:xfrm>
              <a:prstGeom prst="rightArrow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Vývojový diagram: spojka 109"/>
              <p:cNvSpPr/>
              <p:nvPr/>
            </p:nvSpPr>
            <p:spPr>
              <a:xfrm>
                <a:off x="3923928" y="5750845"/>
                <a:ext cx="144016" cy="144016"/>
              </a:xfrm>
              <a:prstGeom prst="flowChartConnector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" name="Skupina 125"/>
          <p:cNvGrpSpPr/>
          <p:nvPr/>
        </p:nvGrpSpPr>
        <p:grpSpPr>
          <a:xfrm>
            <a:off x="6804248" y="4670725"/>
            <a:ext cx="2127286" cy="2187275"/>
            <a:chOff x="755576" y="4293096"/>
            <a:chExt cx="2127286" cy="2187275"/>
          </a:xfrm>
        </p:grpSpPr>
        <p:sp>
          <p:nvSpPr>
            <p:cNvPr id="127" name="Vývojový diagram: nebo 126"/>
            <p:cNvSpPr/>
            <p:nvPr/>
          </p:nvSpPr>
          <p:spPr>
            <a:xfrm>
              <a:off x="786786" y="4351156"/>
              <a:ext cx="2051744" cy="2051744"/>
            </a:xfrm>
            <a:prstGeom prst="flowChartOr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grpSp>
          <p:nvGrpSpPr>
            <p:cNvPr id="8" name="Skupina 56"/>
            <p:cNvGrpSpPr/>
            <p:nvPr/>
          </p:nvGrpSpPr>
          <p:grpSpPr>
            <a:xfrm>
              <a:off x="755576" y="4293096"/>
              <a:ext cx="2127286" cy="2187275"/>
              <a:chOff x="3165511" y="2493586"/>
              <a:chExt cx="2613073" cy="2686761"/>
            </a:xfrm>
          </p:grpSpPr>
          <p:sp>
            <p:nvSpPr>
              <p:cNvPr id="132" name="TextovéPole 131"/>
              <p:cNvSpPr txBox="1"/>
              <p:nvPr/>
            </p:nvSpPr>
            <p:spPr>
              <a:xfrm>
                <a:off x="5284995" y="3031558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2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33" name="TextovéPole 132"/>
              <p:cNvSpPr txBox="1"/>
              <p:nvPr/>
            </p:nvSpPr>
            <p:spPr>
              <a:xfrm>
                <a:off x="4924954" y="2635318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34" name="TextovéPole 133"/>
              <p:cNvSpPr txBox="1"/>
              <p:nvPr/>
            </p:nvSpPr>
            <p:spPr>
              <a:xfrm>
                <a:off x="4864441" y="4465542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5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35" name="TextovéPole 134"/>
              <p:cNvSpPr txBox="1"/>
              <p:nvPr/>
            </p:nvSpPr>
            <p:spPr>
              <a:xfrm>
                <a:off x="5220714" y="4075927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4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36" name="TextovéPole 135"/>
              <p:cNvSpPr txBox="1"/>
              <p:nvPr/>
            </p:nvSpPr>
            <p:spPr>
              <a:xfrm>
                <a:off x="5418544" y="3563433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+mj-lt"/>
                  </a:rPr>
                  <a:t>3</a:t>
                </a:r>
              </a:p>
            </p:txBody>
          </p:sp>
          <p:sp>
            <p:nvSpPr>
              <p:cNvPr id="137" name="TextovéPole 136"/>
              <p:cNvSpPr txBox="1"/>
              <p:nvPr/>
            </p:nvSpPr>
            <p:spPr>
              <a:xfrm>
                <a:off x="4283968" y="4613256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6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38" name="TextovéPole 137"/>
              <p:cNvSpPr txBox="1"/>
              <p:nvPr/>
            </p:nvSpPr>
            <p:spPr>
              <a:xfrm>
                <a:off x="3707677" y="4451856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7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39" name="TextovéPole 138"/>
              <p:cNvSpPr txBox="1"/>
              <p:nvPr/>
            </p:nvSpPr>
            <p:spPr>
              <a:xfrm>
                <a:off x="3291258" y="4086449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8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40" name="TextovéPole 139"/>
              <p:cNvSpPr txBox="1"/>
              <p:nvPr/>
            </p:nvSpPr>
            <p:spPr>
              <a:xfrm>
                <a:off x="3165511" y="3563230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9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41" name="TextovéPole 140"/>
              <p:cNvSpPr txBox="1"/>
              <p:nvPr/>
            </p:nvSpPr>
            <p:spPr>
              <a:xfrm>
                <a:off x="3207296" y="3031559"/>
                <a:ext cx="680401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10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42" name="TextovéPole 141"/>
              <p:cNvSpPr txBox="1"/>
              <p:nvPr/>
            </p:nvSpPr>
            <p:spPr>
              <a:xfrm>
                <a:off x="3583387" y="2635318"/>
                <a:ext cx="60862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11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43" name="TextovéPole 142"/>
              <p:cNvSpPr txBox="1"/>
              <p:nvPr/>
            </p:nvSpPr>
            <p:spPr>
              <a:xfrm>
                <a:off x="4226932" y="2493586"/>
                <a:ext cx="732946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12</a:t>
                </a:r>
                <a:endParaRPr lang="cs-CZ" sz="2400" b="1" dirty="0">
                  <a:latin typeface="+mj-lt"/>
                </a:endParaRPr>
              </a:p>
            </p:txBody>
          </p:sp>
        </p:grpSp>
        <p:sp>
          <p:nvSpPr>
            <p:cNvPr id="129" name="Šipka nahoru 128"/>
            <p:cNvSpPr/>
            <p:nvPr/>
          </p:nvSpPr>
          <p:spPr>
            <a:xfrm>
              <a:off x="1763688" y="4725144"/>
              <a:ext cx="144016" cy="720080"/>
            </a:xfrm>
            <a:prstGeom prst="upArrow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Šipka doprava 129"/>
            <p:cNvSpPr/>
            <p:nvPr/>
          </p:nvSpPr>
          <p:spPr>
            <a:xfrm rot="9055390">
              <a:off x="1258327" y="5504120"/>
              <a:ext cx="576064" cy="144016"/>
            </a:xfrm>
            <a:prstGeom prst="rightArrow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Vývojový diagram: spojka 130"/>
            <p:cNvSpPr/>
            <p:nvPr/>
          </p:nvSpPr>
          <p:spPr>
            <a:xfrm>
              <a:off x="1763688" y="5373216"/>
              <a:ext cx="144016" cy="144016"/>
            </a:xfrm>
            <a:prstGeom prst="flowChartConnector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165"/>
          <p:cNvGrpSpPr/>
          <p:nvPr/>
        </p:nvGrpSpPr>
        <p:grpSpPr>
          <a:xfrm>
            <a:off x="3779912" y="4670725"/>
            <a:ext cx="2127286" cy="2187275"/>
            <a:chOff x="6084168" y="4509120"/>
            <a:chExt cx="2127286" cy="2187275"/>
          </a:xfrm>
        </p:grpSpPr>
        <p:sp>
          <p:nvSpPr>
            <p:cNvPr id="149" name="Vývojový diagram: nebo 148"/>
            <p:cNvSpPr/>
            <p:nvPr/>
          </p:nvSpPr>
          <p:spPr>
            <a:xfrm>
              <a:off x="6115378" y="4567180"/>
              <a:ext cx="2051744" cy="2051744"/>
            </a:xfrm>
            <a:prstGeom prst="flowChartOr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grpSp>
          <p:nvGrpSpPr>
            <p:cNvPr id="10" name="Skupina 56"/>
            <p:cNvGrpSpPr/>
            <p:nvPr/>
          </p:nvGrpSpPr>
          <p:grpSpPr>
            <a:xfrm>
              <a:off x="6084168" y="4509120"/>
              <a:ext cx="2127286" cy="2187275"/>
              <a:chOff x="3165511" y="2493586"/>
              <a:chExt cx="2613073" cy="2686761"/>
            </a:xfrm>
          </p:grpSpPr>
          <p:sp>
            <p:nvSpPr>
              <p:cNvPr id="154" name="TextovéPole 153"/>
              <p:cNvSpPr txBox="1"/>
              <p:nvPr/>
            </p:nvSpPr>
            <p:spPr>
              <a:xfrm>
                <a:off x="5284995" y="3031558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2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55" name="TextovéPole 154"/>
              <p:cNvSpPr txBox="1"/>
              <p:nvPr/>
            </p:nvSpPr>
            <p:spPr>
              <a:xfrm>
                <a:off x="4924954" y="2635318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56" name="TextovéPole 155"/>
              <p:cNvSpPr txBox="1"/>
              <p:nvPr/>
            </p:nvSpPr>
            <p:spPr>
              <a:xfrm>
                <a:off x="4864441" y="4465542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5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57" name="TextovéPole 156"/>
              <p:cNvSpPr txBox="1"/>
              <p:nvPr/>
            </p:nvSpPr>
            <p:spPr>
              <a:xfrm>
                <a:off x="5220714" y="4075927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4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5418544" y="3563433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+mj-lt"/>
                  </a:rPr>
                  <a:t>3</a:t>
                </a:r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4283968" y="4613256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6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3707677" y="4451856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7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3291258" y="4086449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8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62" name="TextovéPole 161"/>
              <p:cNvSpPr txBox="1"/>
              <p:nvPr/>
            </p:nvSpPr>
            <p:spPr>
              <a:xfrm>
                <a:off x="3165511" y="3563230"/>
                <a:ext cx="36004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9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3207296" y="3031559"/>
                <a:ext cx="680401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10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64" name="TextovéPole 163"/>
              <p:cNvSpPr txBox="1"/>
              <p:nvPr/>
            </p:nvSpPr>
            <p:spPr>
              <a:xfrm>
                <a:off x="3583387" y="2635318"/>
                <a:ext cx="608620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11</a:t>
                </a:r>
                <a:endParaRPr lang="cs-CZ" sz="2400" b="1" dirty="0">
                  <a:latin typeface="+mj-lt"/>
                </a:endParaRPr>
              </a:p>
            </p:txBody>
          </p:sp>
          <p:sp>
            <p:nvSpPr>
              <p:cNvPr id="165" name="TextovéPole 164"/>
              <p:cNvSpPr txBox="1"/>
              <p:nvPr/>
            </p:nvSpPr>
            <p:spPr>
              <a:xfrm>
                <a:off x="4226932" y="2493586"/>
                <a:ext cx="732946" cy="5670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+mj-lt"/>
                  </a:rPr>
                  <a:t>12</a:t>
                </a:r>
                <a:endParaRPr lang="cs-CZ" sz="2400" b="1" dirty="0">
                  <a:latin typeface="+mj-lt"/>
                </a:endParaRPr>
              </a:p>
            </p:txBody>
          </p:sp>
        </p:grpSp>
        <p:sp>
          <p:nvSpPr>
            <p:cNvPr id="151" name="Šipka nahoru 150"/>
            <p:cNvSpPr/>
            <p:nvPr/>
          </p:nvSpPr>
          <p:spPr>
            <a:xfrm>
              <a:off x="7092280" y="4941168"/>
              <a:ext cx="144016" cy="720080"/>
            </a:xfrm>
            <a:prstGeom prst="upArrow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Šipka doprava 151"/>
            <p:cNvSpPr/>
            <p:nvPr/>
          </p:nvSpPr>
          <p:spPr>
            <a:xfrm rot="16200000">
              <a:off x="6876256" y="5301208"/>
              <a:ext cx="576064" cy="144016"/>
            </a:xfrm>
            <a:prstGeom prst="rightArrow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Vývojový diagram: spojka 152"/>
            <p:cNvSpPr/>
            <p:nvPr/>
          </p:nvSpPr>
          <p:spPr>
            <a:xfrm>
              <a:off x="7092280" y="5589240"/>
              <a:ext cx="144016" cy="144016"/>
            </a:xfrm>
            <a:prstGeom prst="flowChartConnector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72988E-6 L 0.38767 -0.675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00" y="-3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72988E-6 L 0.31511 -0.5499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00" y="-2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72988E-6 L 0.00191 -0.2458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67544" y="1412776"/>
            <a:ext cx="1800200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5"/>
          <p:cNvGrpSpPr/>
          <p:nvPr/>
        </p:nvGrpSpPr>
        <p:grpSpPr>
          <a:xfrm>
            <a:off x="6228184" y="3573016"/>
            <a:ext cx="2232248" cy="2016224"/>
            <a:chOff x="4716016" y="4221088"/>
            <a:chExt cx="2232248" cy="2016224"/>
          </a:xfrm>
        </p:grpSpPr>
        <p:sp>
          <p:nvSpPr>
            <p:cNvPr id="7" name="Měsíc 6"/>
            <p:cNvSpPr/>
            <p:nvPr/>
          </p:nvSpPr>
          <p:spPr>
            <a:xfrm>
              <a:off x="4716016" y="4221088"/>
              <a:ext cx="936104" cy="1656184"/>
            </a:xfrm>
            <a:prstGeom prst="moo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Čtyřcípá hvězda 7"/>
            <p:cNvSpPr/>
            <p:nvPr/>
          </p:nvSpPr>
          <p:spPr>
            <a:xfrm>
              <a:off x="5868144" y="5301208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Čtyřcípá hvězda 8"/>
            <p:cNvSpPr/>
            <p:nvPr/>
          </p:nvSpPr>
          <p:spPr>
            <a:xfrm>
              <a:off x="6228184" y="4725144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Čtyřcípá hvězda 9"/>
            <p:cNvSpPr/>
            <p:nvPr/>
          </p:nvSpPr>
          <p:spPr>
            <a:xfrm>
              <a:off x="6156176" y="5877272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Čtyřcípá hvězda 10"/>
            <p:cNvSpPr/>
            <p:nvPr/>
          </p:nvSpPr>
          <p:spPr>
            <a:xfrm>
              <a:off x="6660232" y="5805264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Čtyřcípá hvězda 11"/>
            <p:cNvSpPr/>
            <p:nvPr/>
          </p:nvSpPr>
          <p:spPr>
            <a:xfrm>
              <a:off x="6588224" y="5157192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Čtyřcípá hvězda 12"/>
            <p:cNvSpPr/>
            <p:nvPr/>
          </p:nvSpPr>
          <p:spPr>
            <a:xfrm>
              <a:off x="6228184" y="5445224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Čtyřcípá hvězda 13"/>
            <p:cNvSpPr/>
            <p:nvPr/>
          </p:nvSpPr>
          <p:spPr>
            <a:xfrm>
              <a:off x="5652120" y="5085184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Čtyřcípá hvězda 14"/>
            <p:cNvSpPr/>
            <p:nvPr/>
          </p:nvSpPr>
          <p:spPr>
            <a:xfrm>
              <a:off x="5796136" y="5949280"/>
              <a:ext cx="288032" cy="288032"/>
            </a:xfrm>
            <a:prstGeom prst="star4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6"/>
          <p:cNvGrpSpPr/>
          <p:nvPr/>
        </p:nvGrpSpPr>
        <p:grpSpPr>
          <a:xfrm>
            <a:off x="6084168" y="1700808"/>
            <a:ext cx="2664296" cy="1584176"/>
            <a:chOff x="6084168" y="1700808"/>
            <a:chExt cx="2664296" cy="1584176"/>
          </a:xfrm>
        </p:grpSpPr>
        <p:sp>
          <p:nvSpPr>
            <p:cNvPr id="20" name="Zaoblený obdélník 19"/>
            <p:cNvSpPr/>
            <p:nvPr/>
          </p:nvSpPr>
          <p:spPr>
            <a:xfrm>
              <a:off x="6084168" y="1700808"/>
              <a:ext cx="2664296" cy="720080"/>
            </a:xfrm>
            <a:prstGeom prst="roundRect">
              <a:avLst/>
            </a:prstGeom>
            <a:solidFill>
              <a:srgbClr val="A4790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VEČER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6084168" y="2564904"/>
              <a:ext cx="2664296" cy="720080"/>
            </a:xfrm>
            <a:prstGeom prst="roundRect">
              <a:avLst/>
            </a:prstGeom>
            <a:solidFill>
              <a:srgbClr val="A4790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NOC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Skupina 21"/>
          <p:cNvGrpSpPr/>
          <p:nvPr/>
        </p:nvGrpSpPr>
        <p:grpSpPr>
          <a:xfrm>
            <a:off x="1835696" y="3068960"/>
            <a:ext cx="2664296" cy="3312368"/>
            <a:chOff x="1835696" y="3068960"/>
            <a:chExt cx="2664296" cy="3312368"/>
          </a:xfrm>
        </p:grpSpPr>
        <p:sp>
          <p:nvSpPr>
            <p:cNvPr id="17" name="Zaoblený obdélník 16"/>
            <p:cNvSpPr/>
            <p:nvPr/>
          </p:nvSpPr>
          <p:spPr>
            <a:xfrm>
              <a:off x="1835696" y="3068960"/>
              <a:ext cx="2664296" cy="720080"/>
            </a:xfrm>
            <a:prstGeom prst="round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RÁNO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1835696" y="5661248"/>
              <a:ext cx="2664296" cy="720080"/>
            </a:xfrm>
            <a:prstGeom prst="round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ODPOLEDNE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1835696" y="3933056"/>
              <a:ext cx="2664296" cy="720080"/>
            </a:xfrm>
            <a:prstGeom prst="round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DOPOLEDNE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Zaoblený obdélník 22"/>
            <p:cNvSpPr/>
            <p:nvPr/>
          </p:nvSpPr>
          <p:spPr>
            <a:xfrm>
              <a:off x="1835696" y="4797152"/>
              <a:ext cx="2664296" cy="720080"/>
            </a:xfrm>
            <a:prstGeom prst="round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POLEDNE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26" name="AutoShape 8"/>
          <p:cNvSpPr>
            <a:spLocks noChangeArrowheads="1"/>
          </p:cNvSpPr>
          <p:nvPr/>
        </p:nvSpPr>
        <p:spPr bwMode="auto">
          <a:xfrm>
            <a:off x="755576" y="260648"/>
            <a:ext cx="7921625" cy="10080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100000">
                <a:srgbClr val="9CC3C3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ČÁSTI DNE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1403648" y="188640"/>
            <a:ext cx="6408712" cy="50405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Doplňte věty</a:t>
            </a:r>
            <a:r>
              <a:rPr kumimoji="0" lang="pl-PL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slovy z nápovědy.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692696"/>
            <a:ext cx="8640960" cy="39604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lvl="0" indent="-342900">
              <a:spcBef>
                <a:spcPts val="2400"/>
              </a:spcBef>
              <a:defRPr/>
            </a:pPr>
            <a:r>
              <a:rPr lang="cs-CZ" sz="4800" dirty="0" smtClean="0">
                <a:solidFill>
                  <a:srgbClr val="FF8585"/>
                </a:solidFill>
                <a:latin typeface="+mn-lt"/>
                <a:cs typeface="+mn-cs"/>
              </a:rPr>
              <a:t>Brzy ……………...  vstávám.</a:t>
            </a:r>
          </a:p>
          <a:p>
            <a:pPr marL="342900" indent="-342900">
              <a:spcBef>
                <a:spcPts val="2400"/>
              </a:spcBef>
              <a:defRPr/>
            </a:pPr>
            <a:r>
              <a:rPr lang="cs-CZ" sz="4800" dirty="0" smtClean="0">
                <a:solidFill>
                  <a:srgbClr val="00B050"/>
                </a:solidFill>
                <a:latin typeface="+mn-lt"/>
                <a:cs typeface="+mn-cs"/>
              </a:rPr>
              <a:t>……………….. se učím ve škole.</a:t>
            </a:r>
          </a:p>
          <a:p>
            <a:pPr marL="342900" lvl="0" indent="-342900">
              <a:spcBef>
                <a:spcPts val="2400"/>
              </a:spcBef>
              <a:defRPr/>
            </a:pPr>
            <a:r>
              <a:rPr lang="cs-CZ" sz="4800" dirty="0" smtClean="0">
                <a:solidFill>
                  <a:srgbClr val="FFD347"/>
                </a:solidFill>
                <a:latin typeface="+mn-lt"/>
                <a:cs typeface="+mn-cs"/>
              </a:rPr>
              <a:t>V …………….…. obědvám.</a:t>
            </a:r>
          </a:p>
          <a:p>
            <a:pPr marL="342900" lvl="0" indent="-342900">
              <a:spcBef>
                <a:spcPts val="2400"/>
              </a:spcBef>
              <a:defRPr/>
            </a:pPr>
            <a:r>
              <a:rPr lang="cs-CZ" sz="4800" dirty="0" smtClean="0">
                <a:solidFill>
                  <a:srgbClr val="0070C0"/>
                </a:solidFill>
                <a:latin typeface="+mn-lt"/>
                <a:cs typeface="+mn-cs"/>
              </a:rPr>
              <a:t>…………….... si jdu lehnout.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6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323528" y="260648"/>
            <a:ext cx="792088" cy="36004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555776" y="4797152"/>
            <a:ext cx="1944216" cy="720080"/>
          </a:xfrm>
          <a:prstGeom prst="roundRect">
            <a:avLst/>
          </a:prstGeom>
          <a:solidFill>
            <a:srgbClr val="FF858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RÁNO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4869160"/>
            <a:ext cx="2664296" cy="720080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DOPOLEDNE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9552" y="5733256"/>
            <a:ext cx="2664296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POLEDNE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11960" y="5733256"/>
            <a:ext cx="2664296" cy="720080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VEČER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 Týden má </a:t>
            </a:r>
            <a:r>
              <a:rPr lang="cs-CZ" sz="4000" b="1" dirty="0" smtClean="0"/>
              <a:t>7 dní.</a:t>
            </a:r>
          </a:p>
          <a:p>
            <a:pPr eaLnBrk="1" hangingPunct="1">
              <a:buNone/>
            </a:pPr>
            <a:endParaRPr lang="cs-CZ" sz="4400" b="1" dirty="0" smtClean="0"/>
          </a:p>
        </p:txBody>
      </p:sp>
      <p:sp>
        <p:nvSpPr>
          <p:cNvPr id="4" name="AutoShape 8"/>
          <p:cNvSpPr>
            <a:spLocks noChangeArrowheads="1"/>
          </p:cNvSpPr>
          <p:nvPr/>
        </p:nvSpPr>
        <p:spPr bwMode="auto">
          <a:xfrm>
            <a:off x="683568" y="260648"/>
            <a:ext cx="7921625" cy="10080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C9C9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1"/>
            <a:tileRect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DNY V TÝDNU </a:t>
            </a:r>
            <a:endParaRPr lang="cs-CZ" sz="4000" b="1" dirty="0"/>
          </a:p>
        </p:txBody>
      </p:sp>
      <p:grpSp>
        <p:nvGrpSpPr>
          <p:cNvPr id="2" name="Skupina 12"/>
          <p:cNvGrpSpPr/>
          <p:nvPr/>
        </p:nvGrpSpPr>
        <p:grpSpPr>
          <a:xfrm>
            <a:off x="755576" y="2276872"/>
            <a:ext cx="6264696" cy="4176464"/>
            <a:chOff x="755576" y="2276872"/>
            <a:chExt cx="6264696" cy="4176464"/>
          </a:xfrm>
        </p:grpSpPr>
        <p:sp>
          <p:nvSpPr>
            <p:cNvPr id="5" name="Zaoblený obdélník 4"/>
            <p:cNvSpPr/>
            <p:nvPr/>
          </p:nvSpPr>
          <p:spPr>
            <a:xfrm>
              <a:off x="755576" y="4869160"/>
              <a:ext cx="2664296" cy="720080"/>
            </a:xfrm>
            <a:prstGeom prst="roundRect">
              <a:avLst/>
            </a:prstGeom>
            <a:solidFill>
              <a:srgbClr val="FFC9C9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ČTVRTEK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755576" y="2276872"/>
              <a:ext cx="2664296" cy="720080"/>
            </a:xfrm>
            <a:prstGeom prst="roundRect">
              <a:avLst/>
            </a:prstGeom>
            <a:solidFill>
              <a:srgbClr val="FFC9C9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PONDĚLÍ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755576" y="4005064"/>
              <a:ext cx="2664296" cy="720080"/>
            </a:xfrm>
            <a:prstGeom prst="roundRect">
              <a:avLst/>
            </a:prstGeom>
            <a:solidFill>
              <a:srgbClr val="FFC9C9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STŘEDA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755576" y="3140968"/>
              <a:ext cx="2664296" cy="720080"/>
            </a:xfrm>
            <a:prstGeom prst="roundRect">
              <a:avLst/>
            </a:prstGeom>
            <a:solidFill>
              <a:srgbClr val="FFC9C9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ÚTERÝ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755576" y="5733256"/>
              <a:ext cx="2664296" cy="720080"/>
            </a:xfrm>
            <a:prstGeom prst="roundRect">
              <a:avLst/>
            </a:prstGeom>
            <a:solidFill>
              <a:srgbClr val="FFC9C9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PÁTEK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4355976" y="2276872"/>
              <a:ext cx="2664296" cy="720080"/>
            </a:xfrm>
            <a:prstGeom prst="roundRect">
              <a:avLst/>
            </a:prstGeom>
            <a:solidFill>
              <a:srgbClr val="FFC9C9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SOBOTA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4355976" y="3140968"/>
              <a:ext cx="2664296" cy="720080"/>
            </a:xfrm>
            <a:prstGeom prst="roundRect">
              <a:avLst/>
            </a:prstGeom>
            <a:solidFill>
              <a:srgbClr val="FFC9C9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NEDĚLE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251520" y="188640"/>
            <a:ext cx="792088" cy="360040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624" y="188640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eaLnBrk="0" hangingPunct="0">
              <a:spcBef>
                <a:spcPct val="20000"/>
              </a:spcBef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Seřaďte do rámečku dny v týdnu ve správném pořadí.</a:t>
            </a:r>
          </a:p>
        </p:txBody>
      </p:sp>
      <p:sp>
        <p:nvSpPr>
          <p:cNvPr id="36" name="Zaoblený obdélník 35"/>
          <p:cNvSpPr/>
          <p:nvPr/>
        </p:nvSpPr>
        <p:spPr>
          <a:xfrm>
            <a:off x="6372200" y="980728"/>
            <a:ext cx="2088232" cy="720080"/>
          </a:xfrm>
          <a:prstGeom prst="roundRect">
            <a:avLst/>
          </a:prstGeom>
          <a:solidFill>
            <a:srgbClr val="99FFCC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ÚTERÝ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2" name="Skupina 51"/>
          <p:cNvGrpSpPr/>
          <p:nvPr/>
        </p:nvGrpSpPr>
        <p:grpSpPr>
          <a:xfrm>
            <a:off x="251520" y="620688"/>
            <a:ext cx="2952328" cy="6021288"/>
            <a:chOff x="395536" y="836712"/>
            <a:chExt cx="2664296" cy="5760640"/>
          </a:xfrm>
        </p:grpSpPr>
        <p:sp>
          <p:nvSpPr>
            <p:cNvPr id="35" name="Zaoblený obdélník 34"/>
            <p:cNvSpPr/>
            <p:nvPr/>
          </p:nvSpPr>
          <p:spPr>
            <a:xfrm>
              <a:off x="395536" y="836712"/>
              <a:ext cx="2664296" cy="822949"/>
            </a:xfrm>
            <a:prstGeom prst="roundRect">
              <a:avLst/>
            </a:prstGeom>
            <a:solidFill>
              <a:srgbClr val="FFC9C9">
                <a:alpha val="40000"/>
              </a:srgb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395536" y="1659661"/>
              <a:ext cx="2664296" cy="822949"/>
            </a:xfrm>
            <a:prstGeom prst="roundRect">
              <a:avLst/>
            </a:prstGeom>
            <a:solidFill>
              <a:srgbClr val="99FFCC">
                <a:alpha val="40000"/>
              </a:srgb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395536" y="2482609"/>
              <a:ext cx="2664296" cy="822949"/>
            </a:xfrm>
            <a:prstGeom prst="roundRect">
              <a:avLst/>
            </a:prstGeom>
            <a:solidFill>
              <a:srgbClr val="FFD347">
                <a:alpha val="40000"/>
              </a:srgb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Zaoblený obdélník 39"/>
            <p:cNvSpPr/>
            <p:nvPr/>
          </p:nvSpPr>
          <p:spPr>
            <a:xfrm>
              <a:off x="395536" y="3305558"/>
              <a:ext cx="2664296" cy="822949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  <a:alpha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1" name="Zaoblený obdélník 40"/>
            <p:cNvSpPr/>
            <p:nvPr/>
          </p:nvSpPr>
          <p:spPr>
            <a:xfrm>
              <a:off x="395536" y="4128506"/>
              <a:ext cx="2664296" cy="822949"/>
            </a:xfrm>
            <a:prstGeom prst="roundRect">
              <a:avLst/>
            </a:prstGeom>
            <a:solidFill>
              <a:schemeClr val="bg2">
                <a:lumMod val="75000"/>
                <a:alpha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395536" y="4951455"/>
              <a:ext cx="2664296" cy="822949"/>
            </a:xfrm>
            <a:prstGeom prst="roundRect">
              <a:avLst/>
            </a:pr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4" name="Zaoblený obdélník 43"/>
            <p:cNvSpPr/>
            <p:nvPr/>
          </p:nvSpPr>
          <p:spPr>
            <a:xfrm>
              <a:off x="395536" y="5774403"/>
              <a:ext cx="2664296" cy="822949"/>
            </a:xfrm>
            <a:prstGeom prst="roundRect">
              <a:avLst/>
            </a:prstGeom>
            <a:solidFill>
              <a:srgbClr val="FF2F2F">
                <a:alpha val="40000"/>
              </a:srgb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46" name="Zaoblený obdélník 45"/>
          <p:cNvSpPr/>
          <p:nvPr/>
        </p:nvSpPr>
        <p:spPr>
          <a:xfrm>
            <a:off x="3851920" y="1772816"/>
            <a:ext cx="2088232" cy="720080"/>
          </a:xfrm>
          <a:prstGeom prst="roundRect">
            <a:avLst/>
          </a:prstGeom>
          <a:solidFill>
            <a:srgbClr val="FFD347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STŘEDA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3779912" y="5301208"/>
            <a:ext cx="2088232" cy="720080"/>
          </a:xfrm>
          <a:prstGeom prst="roundRect">
            <a:avLst/>
          </a:prstGeom>
          <a:solidFill>
            <a:srgbClr val="FFC9C9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PONDĚLÍ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6732240" y="2420888"/>
            <a:ext cx="2088232" cy="72008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SOBOTA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6372200" y="4149080"/>
            <a:ext cx="2088232" cy="720080"/>
          </a:xfrm>
          <a:prstGeom prst="roundRect">
            <a:avLst/>
          </a:prstGeom>
          <a:solidFill>
            <a:srgbClr val="FF2F2F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NEDĚLE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4139952" y="3284984"/>
            <a:ext cx="2088232" cy="72008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PÁTEK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6444208" y="5661248"/>
            <a:ext cx="208823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ČTVRTEK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/>
          <a:lstStyle/>
          <a:p>
            <a:pPr eaLnBrk="1" hangingPunct="1">
              <a:buNone/>
            </a:pPr>
            <a:r>
              <a:rPr lang="cs-CZ" sz="4000" dirty="0" smtClean="0"/>
              <a:t> Rok má </a:t>
            </a:r>
            <a:r>
              <a:rPr lang="cs-CZ" sz="4000" b="1" dirty="0" smtClean="0"/>
              <a:t>12 měsíců</a:t>
            </a:r>
            <a:r>
              <a:rPr lang="cs-CZ" sz="4000" dirty="0" smtClean="0"/>
              <a:t>.</a:t>
            </a:r>
          </a:p>
          <a:p>
            <a:pPr eaLnBrk="1" hangingPunct="1">
              <a:buNone/>
            </a:pPr>
            <a:endParaRPr lang="cs-CZ" sz="2000" b="1" dirty="0" smtClean="0"/>
          </a:p>
          <a:p>
            <a:pPr eaLnBrk="1" hangingPunct="1">
              <a:buNone/>
            </a:pPr>
            <a:endParaRPr lang="cs-CZ" sz="2000" b="1" dirty="0" smtClean="0"/>
          </a:p>
          <a:p>
            <a:pPr eaLnBrk="1" hangingPunct="1">
              <a:buNone/>
            </a:pPr>
            <a:endParaRPr lang="cs-CZ" sz="2000" b="1" dirty="0" smtClean="0"/>
          </a:p>
          <a:p>
            <a:pPr eaLnBrk="1" hangingPunct="1">
              <a:buNone/>
            </a:pPr>
            <a:endParaRPr lang="cs-CZ" sz="2000" b="1" dirty="0" smtClean="0"/>
          </a:p>
          <a:p>
            <a:pPr eaLnBrk="1" hangingPunct="1">
              <a:buNone/>
            </a:pPr>
            <a:endParaRPr lang="cs-CZ" sz="4400" b="1" dirty="0" smtClean="0"/>
          </a:p>
        </p:txBody>
      </p:sp>
      <p:sp>
        <p:nvSpPr>
          <p:cNvPr id="4" name="AutoShape 8"/>
          <p:cNvSpPr>
            <a:spLocks noChangeArrowheads="1"/>
          </p:cNvSpPr>
          <p:nvPr/>
        </p:nvSpPr>
        <p:spPr bwMode="auto">
          <a:xfrm>
            <a:off x="683568" y="188640"/>
            <a:ext cx="7921625" cy="10080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>
                  <a:alpha val="20000"/>
                </a:srgbClr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MĚSÍCE V ROCE</a:t>
            </a:r>
            <a:endParaRPr lang="cs-CZ" sz="4000" b="1" dirty="0"/>
          </a:p>
        </p:txBody>
      </p:sp>
      <p:grpSp>
        <p:nvGrpSpPr>
          <p:cNvPr id="2" name="Skupina 19"/>
          <p:cNvGrpSpPr/>
          <p:nvPr/>
        </p:nvGrpSpPr>
        <p:grpSpPr>
          <a:xfrm>
            <a:off x="611560" y="1988840"/>
            <a:ext cx="3744416" cy="4680520"/>
            <a:chOff x="611560" y="1988840"/>
            <a:chExt cx="3528392" cy="4680520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5" name="Zaoblený obdélník 4"/>
            <p:cNvSpPr/>
            <p:nvPr/>
          </p:nvSpPr>
          <p:spPr>
            <a:xfrm>
              <a:off x="611560" y="1988840"/>
              <a:ext cx="3528392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1. měsíc   LEDEN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611560" y="3573016"/>
              <a:ext cx="3528392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3. měsíc   BŘEZEN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611560" y="2780928"/>
              <a:ext cx="3528392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2. měsíc   ÚNOR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611560" y="5157192"/>
              <a:ext cx="3528392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5. měsíc   KVĚTEN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611560" y="4365104"/>
              <a:ext cx="3528392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4. měsíc   DUBEN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11560" y="5949280"/>
              <a:ext cx="3528392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6. měsíc   ČERVEN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" name="Skupina 18"/>
          <p:cNvGrpSpPr/>
          <p:nvPr/>
        </p:nvGrpSpPr>
        <p:grpSpPr>
          <a:xfrm>
            <a:off x="4932040" y="1988840"/>
            <a:ext cx="3816424" cy="4680520"/>
            <a:chOff x="4572000" y="1988840"/>
            <a:chExt cx="3600400" cy="4680520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12" name="Zaoblený obdélník 11"/>
            <p:cNvSpPr/>
            <p:nvPr/>
          </p:nvSpPr>
          <p:spPr>
            <a:xfrm>
              <a:off x="4572000" y="1988840"/>
              <a:ext cx="3600400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7. měsíc  ČERVENEC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Zaoblený obdélník 12"/>
            <p:cNvSpPr/>
            <p:nvPr/>
          </p:nvSpPr>
          <p:spPr>
            <a:xfrm>
              <a:off x="4572000" y="3573016"/>
              <a:ext cx="3600400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9. měsíc   ZÁŘÍ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Zaoblený obdélník 13"/>
            <p:cNvSpPr/>
            <p:nvPr/>
          </p:nvSpPr>
          <p:spPr>
            <a:xfrm>
              <a:off x="4572000" y="2780928"/>
              <a:ext cx="3600400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8. měsíc   SRPEN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5" name="Zaoblený obdélník 14"/>
            <p:cNvSpPr/>
            <p:nvPr/>
          </p:nvSpPr>
          <p:spPr>
            <a:xfrm>
              <a:off x="4572000" y="4365104"/>
              <a:ext cx="3600400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10. měsíc  ŘÍJEN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4572000" y="5157192"/>
              <a:ext cx="3600400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11. měsíc LISTOPAD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4572000" y="5949280"/>
              <a:ext cx="3600400" cy="720080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sz="3200" b="1" dirty="0" smtClean="0">
                  <a:solidFill>
                    <a:schemeClr val="tx1"/>
                  </a:solidFill>
                </a:rPr>
                <a:t>12. měsíc PROSINEC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/>
          <a:lstStyle/>
          <a:p>
            <a:pPr eaLnBrk="1" hangingPunct="1">
              <a:buNone/>
            </a:pPr>
            <a:r>
              <a:rPr lang="cs-CZ" sz="4000" dirty="0" smtClean="0"/>
              <a:t>Měsíce v roce dělíme do čtyř ročních</a:t>
            </a:r>
          </a:p>
          <a:p>
            <a:pPr eaLnBrk="1" hangingPunct="1">
              <a:buNone/>
            </a:pPr>
            <a:r>
              <a:rPr lang="cs-CZ" sz="4000" dirty="0" smtClean="0"/>
              <a:t>období.</a:t>
            </a:r>
          </a:p>
          <a:p>
            <a:pPr eaLnBrk="1" hangingPunct="1">
              <a:buNone/>
            </a:pPr>
            <a:endParaRPr lang="cs-CZ" sz="1400" b="1" dirty="0" smtClean="0"/>
          </a:p>
          <a:p>
            <a:pPr eaLnBrk="1" hangingPunct="1">
              <a:buNone/>
            </a:pPr>
            <a:r>
              <a:rPr lang="cs-CZ" sz="4400" b="1" dirty="0" smtClean="0">
                <a:solidFill>
                  <a:srgbClr val="92D050"/>
                </a:solidFill>
              </a:rPr>
              <a:t>JARO</a:t>
            </a:r>
            <a:r>
              <a:rPr lang="cs-CZ" sz="4400" b="1" dirty="0" smtClean="0"/>
              <a:t> - Březen, Duben, Květen</a:t>
            </a:r>
          </a:p>
          <a:p>
            <a:pPr eaLnBrk="1" hangingPunct="1">
              <a:buNone/>
            </a:pPr>
            <a:r>
              <a:rPr lang="cs-CZ" sz="4400" b="1" dirty="0" smtClean="0">
                <a:solidFill>
                  <a:srgbClr val="FFD347"/>
                </a:solidFill>
              </a:rPr>
              <a:t>LÉTO</a:t>
            </a:r>
            <a:r>
              <a:rPr lang="cs-CZ" sz="4400" b="1" dirty="0" smtClean="0"/>
              <a:t> - Červen, Červenec, Srpen</a:t>
            </a:r>
          </a:p>
          <a:p>
            <a:pPr eaLnBrk="1" hangingPunct="1">
              <a:buNone/>
            </a:pPr>
            <a:r>
              <a:rPr lang="cs-CZ" sz="4400" b="1" dirty="0" smtClean="0">
                <a:solidFill>
                  <a:srgbClr val="FF8585"/>
                </a:solidFill>
              </a:rPr>
              <a:t>PODZIM </a:t>
            </a:r>
            <a:r>
              <a:rPr lang="cs-CZ" sz="4400" b="1" dirty="0" smtClean="0"/>
              <a:t>- Září, Říjen, Listopad</a:t>
            </a:r>
          </a:p>
          <a:p>
            <a:pPr eaLnBrk="1" hangingPunct="1"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ZIMA </a:t>
            </a:r>
            <a:r>
              <a:rPr lang="cs-CZ" sz="4400" b="1" dirty="0" smtClean="0"/>
              <a:t> - Prosinec, Leden, Únor</a:t>
            </a:r>
          </a:p>
          <a:p>
            <a:pPr eaLnBrk="1" hangingPunct="1">
              <a:buNone/>
            </a:pPr>
            <a:endParaRPr lang="cs-CZ" sz="2000" b="1" dirty="0" smtClean="0"/>
          </a:p>
          <a:p>
            <a:pPr eaLnBrk="1" hangingPunct="1">
              <a:buNone/>
            </a:pPr>
            <a:endParaRPr lang="cs-CZ" sz="2000" b="1" dirty="0" smtClean="0"/>
          </a:p>
          <a:p>
            <a:pPr eaLnBrk="1" hangingPunct="1">
              <a:buNone/>
            </a:pPr>
            <a:endParaRPr lang="cs-CZ" sz="4400" b="1" dirty="0" smtClean="0"/>
          </a:p>
        </p:txBody>
      </p:sp>
      <p:sp>
        <p:nvSpPr>
          <p:cNvPr id="4" name="AutoShape 8"/>
          <p:cNvSpPr>
            <a:spLocks noChangeArrowheads="1"/>
          </p:cNvSpPr>
          <p:nvPr/>
        </p:nvSpPr>
        <p:spPr bwMode="auto">
          <a:xfrm>
            <a:off x="683568" y="188640"/>
            <a:ext cx="7921625" cy="10080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FF">
                  <a:alpha val="0"/>
                </a:srgbClr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MĚSÍCE V ROČNÍM OBDOBÍ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lačítko akce: Vlastní 3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30120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LEDEN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623731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DUBEN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544522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BŘEZEN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51720" y="537321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ÚNOR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16216" y="537321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ČERVENEC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43808" y="580526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ČERVEN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164288" y="616530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KVĚTEN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15616" y="57332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ZÁŘÍ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92080" y="623731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SRPEN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91680" y="623731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LISTOPAD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23928" y="623731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ŘÍJEN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92080" y="580526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PROSINEC</a:t>
            </a:r>
            <a:endParaRPr lang="cs-CZ" sz="2000" b="1" dirty="0"/>
          </a:p>
        </p:txBody>
      </p:sp>
      <p:grpSp>
        <p:nvGrpSpPr>
          <p:cNvPr id="2" name="Skupina 40"/>
          <p:cNvGrpSpPr/>
          <p:nvPr/>
        </p:nvGrpSpPr>
        <p:grpSpPr>
          <a:xfrm>
            <a:off x="323528" y="188640"/>
            <a:ext cx="8640960" cy="4896544"/>
            <a:chOff x="323528" y="188640"/>
            <a:chExt cx="8640960" cy="4896544"/>
          </a:xfrm>
        </p:grpSpPr>
        <p:sp>
          <p:nvSpPr>
            <p:cNvPr id="4" name="Šipka doprava 3"/>
            <p:cNvSpPr/>
            <p:nvPr/>
          </p:nvSpPr>
          <p:spPr>
            <a:xfrm>
              <a:off x="323528" y="260648"/>
              <a:ext cx="792088" cy="360040"/>
            </a:xfrm>
            <a:prstGeom prst="rightArrow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187624" y="188640"/>
              <a:ext cx="777686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lvl="0" indent="-342900" eaLnBrk="0" hangingPunct="0">
                <a:spcBef>
                  <a:spcPct val="20000"/>
                </a:spcBef>
              </a:pPr>
              <a:r>
                <a:rPr lang="cs-CZ" sz="2400" b="1" dirty="0" smtClean="0">
                  <a:solidFill>
                    <a:prstClr val="black"/>
                  </a:solidFill>
                  <a:latin typeface="+mn-lt"/>
                  <a:cs typeface="Times New Roman" pitchFamily="18" charset="0"/>
                </a:rPr>
                <a:t>Přesuňte názvy měsíců ke správným ročním obdobím.</a:t>
              </a:r>
            </a:p>
          </p:txBody>
        </p:sp>
        <p:grpSp>
          <p:nvGrpSpPr>
            <p:cNvPr id="3" name="Skupina 33"/>
            <p:cNvGrpSpPr/>
            <p:nvPr/>
          </p:nvGrpSpPr>
          <p:grpSpPr>
            <a:xfrm>
              <a:off x="1187624" y="2924944"/>
              <a:ext cx="3240360" cy="2160240"/>
              <a:chOff x="1187624" y="2924944"/>
              <a:chExt cx="3240360" cy="2160240"/>
            </a:xfrm>
          </p:grpSpPr>
          <p:sp>
            <p:nvSpPr>
              <p:cNvPr id="14" name="Rámeček 13"/>
              <p:cNvSpPr/>
              <p:nvPr/>
            </p:nvSpPr>
            <p:spPr>
              <a:xfrm>
                <a:off x="1187624" y="2996952"/>
                <a:ext cx="3240360" cy="2088232"/>
              </a:xfrm>
              <a:prstGeom prst="frame">
                <a:avLst/>
              </a:prstGeom>
              <a:solidFill>
                <a:srgbClr val="E95187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2195736" y="2924944"/>
                <a:ext cx="12241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PODZIM</a:t>
                </a:r>
                <a:endParaRPr lang="cs-CZ" sz="2000" b="1" dirty="0"/>
              </a:p>
            </p:txBody>
          </p:sp>
          <p:pic>
            <p:nvPicPr>
              <p:cNvPr id="1026" name="Picture 2" descr="javorové listy,listí,podzim,p&amp;rcaron;íroda,ro&amp;ccaron;ní období,rostliny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 l="9099" r="9008" b="9008"/>
              <a:stretch>
                <a:fillRect/>
              </a:stretch>
            </p:blipFill>
            <p:spPr bwMode="auto">
              <a:xfrm rot="245813">
                <a:off x="3444767" y="3379223"/>
                <a:ext cx="648072" cy="720080"/>
              </a:xfrm>
              <a:prstGeom prst="rect">
                <a:avLst/>
              </a:prstGeom>
              <a:noFill/>
            </p:spPr>
          </p:pic>
        </p:grpSp>
        <p:grpSp>
          <p:nvGrpSpPr>
            <p:cNvPr id="6" name="Skupina 35"/>
            <p:cNvGrpSpPr/>
            <p:nvPr/>
          </p:nvGrpSpPr>
          <p:grpSpPr>
            <a:xfrm>
              <a:off x="467544" y="620688"/>
              <a:ext cx="3240360" cy="2160240"/>
              <a:chOff x="467544" y="620688"/>
              <a:chExt cx="3240360" cy="2160240"/>
            </a:xfrm>
          </p:grpSpPr>
          <p:sp>
            <p:nvSpPr>
              <p:cNvPr id="11" name="Rámeček 10"/>
              <p:cNvSpPr/>
              <p:nvPr/>
            </p:nvSpPr>
            <p:spPr>
              <a:xfrm>
                <a:off x="467544" y="692696"/>
                <a:ext cx="3240360" cy="2088232"/>
              </a:xfrm>
              <a:prstGeom prst="frame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619672" y="620688"/>
                <a:ext cx="108012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JARO</a:t>
                </a:r>
                <a:endParaRPr lang="cs-CZ" sz="2000" b="1" dirty="0"/>
              </a:p>
            </p:txBody>
          </p:sp>
          <p:pic>
            <p:nvPicPr>
              <p:cNvPr id="1028" name="Picture 4" descr="kv&amp;ecaron;tiny,kv&amp;ecaron;ty,p&amp;rcaron;íroda,rostliny,sn&amp;ecaron;&amp;zcaron;enky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l="6978" r="9281"/>
              <a:stretch>
                <a:fillRect/>
              </a:stretch>
            </p:blipFill>
            <p:spPr bwMode="auto">
              <a:xfrm>
                <a:off x="2843808" y="980728"/>
                <a:ext cx="542096" cy="647353"/>
              </a:xfrm>
              <a:prstGeom prst="rect">
                <a:avLst/>
              </a:prstGeom>
              <a:noFill/>
            </p:spPr>
          </p:pic>
        </p:grpSp>
        <p:grpSp>
          <p:nvGrpSpPr>
            <p:cNvPr id="7" name="Skupina 37"/>
            <p:cNvGrpSpPr/>
            <p:nvPr/>
          </p:nvGrpSpPr>
          <p:grpSpPr>
            <a:xfrm>
              <a:off x="5508104" y="2924944"/>
              <a:ext cx="3240360" cy="2160240"/>
              <a:chOff x="5508104" y="2924944"/>
              <a:chExt cx="3240360" cy="2160240"/>
            </a:xfrm>
          </p:grpSpPr>
          <p:sp>
            <p:nvSpPr>
              <p:cNvPr id="12" name="Rámeček 11"/>
              <p:cNvSpPr/>
              <p:nvPr/>
            </p:nvSpPr>
            <p:spPr>
              <a:xfrm>
                <a:off x="5508104" y="2996952"/>
                <a:ext cx="3240360" cy="2088232"/>
              </a:xfrm>
              <a:prstGeom prst="fram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660232" y="2924944"/>
                <a:ext cx="108012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ZIMA</a:t>
                </a:r>
                <a:endParaRPr lang="cs-CZ" sz="2000" b="1" dirty="0"/>
              </a:p>
            </p:txBody>
          </p:sp>
          <p:pic>
            <p:nvPicPr>
              <p:cNvPr id="1030" name="Picture 6" descr="po&amp;ccaron;así,ro&amp;ccaron;ní období,sn&amp;ecaron;hové vlo&amp;ccaron;ky,sn&amp;ecaron;&amp;zcaron;ení,symboly,zima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44196" t="60479" r="11607"/>
              <a:stretch>
                <a:fillRect/>
              </a:stretch>
            </p:blipFill>
            <p:spPr bwMode="auto">
              <a:xfrm>
                <a:off x="7884368" y="3284984"/>
                <a:ext cx="562884" cy="503337"/>
              </a:xfrm>
              <a:prstGeom prst="rect">
                <a:avLst/>
              </a:prstGeom>
              <a:noFill/>
            </p:spPr>
          </p:pic>
        </p:grpSp>
        <p:grpSp>
          <p:nvGrpSpPr>
            <p:cNvPr id="8" name="Skupina 39"/>
            <p:cNvGrpSpPr/>
            <p:nvPr/>
          </p:nvGrpSpPr>
          <p:grpSpPr>
            <a:xfrm>
              <a:off x="4788024" y="620688"/>
              <a:ext cx="3240360" cy="2160240"/>
              <a:chOff x="4788024" y="620688"/>
              <a:chExt cx="3240360" cy="2160240"/>
            </a:xfrm>
          </p:grpSpPr>
          <p:sp>
            <p:nvSpPr>
              <p:cNvPr id="13" name="Rámeček 12"/>
              <p:cNvSpPr/>
              <p:nvPr/>
            </p:nvSpPr>
            <p:spPr>
              <a:xfrm>
                <a:off x="4788024" y="692696"/>
                <a:ext cx="3240360" cy="2088232"/>
              </a:xfrm>
              <a:prstGeom prst="frame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5868144" y="620688"/>
                <a:ext cx="108012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LÉTO</a:t>
                </a:r>
                <a:endParaRPr lang="cs-CZ" sz="2000" b="1" dirty="0"/>
              </a:p>
            </p:txBody>
          </p:sp>
          <p:sp>
            <p:nvSpPr>
              <p:cNvPr id="39" name="Slunce 38"/>
              <p:cNvSpPr/>
              <p:nvPr/>
            </p:nvSpPr>
            <p:spPr>
              <a:xfrm>
                <a:off x="7164288" y="980728"/>
                <a:ext cx="576064" cy="576064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24.11.2011].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>
              <a:latin typeface="Arial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531</TotalTime>
  <Words>566</Words>
  <Application>Microsoft Office PowerPoint</Application>
  <PresentationFormat>Předvádění na obrazovce (4:3)</PresentationFormat>
  <Paragraphs>165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ORIENTACE V ČASE  VY_32_INOVACE_5A_10  Číslo projektu: CZ.1.07/1.4.00/21.1101</vt:lpstr>
      <vt:lpstr>Prezentace aplikace PowerPoint</vt:lpstr>
      <vt:lpstr>ČAS</vt:lpstr>
      <vt:lpstr>Básnička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VY_32_INOVACE_5A_10_ORIENTACE V CASE Číslo projektu: CZ.1.07/1.5.00/34.1056</dc:title>
  <dc:creator>Pavla</dc:creator>
  <cp:lastModifiedBy>uzivatel</cp:lastModifiedBy>
  <cp:revision>4</cp:revision>
  <dcterms:created xsi:type="dcterms:W3CDTF">2011-11-24T14:28:26Z</dcterms:created>
  <dcterms:modified xsi:type="dcterms:W3CDTF">2013-01-21T20:19:30Z</dcterms:modified>
</cp:coreProperties>
</file>