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99"/>
    <a:srgbClr val="00FF00"/>
    <a:srgbClr val="9933FF"/>
    <a:srgbClr val="009900"/>
    <a:srgbClr val="DE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40548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7986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09868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6865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2970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778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63502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850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565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655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03733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3BD72-7EB4-4655-8736-F8CEF3587309}" type="datetimeFigureOut">
              <a:rPr lang="cs-CZ" smtClean="0"/>
              <a:pPr/>
              <a:t>2.2.2013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82FDA-3D19-49A6-B528-361B8BFD63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7351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microsoft.com/office/2007/relationships/hdphoto" Target="../media/hdphoto2.wdp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8.wdp"/><Relationship Id="rId7" Type="http://schemas.microsoft.com/office/2007/relationships/hdphoto" Target="../media/hdphoto10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9.wdp"/><Relationship Id="rId4" Type="http://schemas.openxmlformats.org/officeDocument/2006/relationships/image" Target="../media/image16.png"/><Relationship Id="rId9" Type="http://schemas.microsoft.com/office/2007/relationships/hdphoto" Target="../media/hdphoto11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3.wdp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openxmlformats.org/officeDocument/2006/relationships/image" Target="../media/image29.png"/><Relationship Id="rId3" Type="http://schemas.microsoft.com/office/2007/relationships/hdphoto" Target="../media/hdphoto14.wdp"/><Relationship Id="rId7" Type="http://schemas.openxmlformats.org/officeDocument/2006/relationships/image" Target="../media/image25.png"/><Relationship Id="rId12" Type="http://schemas.microsoft.com/office/2007/relationships/hdphoto" Target="../media/hdphoto16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0" Type="http://schemas.openxmlformats.org/officeDocument/2006/relationships/image" Target="../media/image27.png"/><Relationship Id="rId4" Type="http://schemas.openxmlformats.org/officeDocument/2006/relationships/image" Target="../media/image22.png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0690" y="577483"/>
            <a:ext cx="6287928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1047073" y="2392084"/>
            <a:ext cx="6995160" cy="1323023"/>
          </a:xfrm>
          <a:prstGeom prst="rect">
            <a:avLst/>
          </a:prstGeom>
        </p:spPr>
        <p:txBody>
          <a:bodyPr lIns="82296" tIns="41148" rIns="82296" bIns="41148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>
                <a:solidFill>
                  <a:prstClr val="black"/>
                </a:solidFill>
              </a:rPr>
              <a:t>Semafor pro chodce</a:t>
            </a:r>
            <a:br>
              <a:rPr lang="cs-CZ" sz="4000" dirty="0" smtClean="0">
                <a:solidFill>
                  <a:prstClr val="black"/>
                </a:solidFill>
              </a:rPr>
            </a:br>
            <a:r>
              <a:rPr lang="cs-CZ" sz="4000" dirty="0" smtClean="0">
                <a:solidFill>
                  <a:prstClr val="black"/>
                </a:solidFill>
              </a:rPr>
              <a:t>VY_32_INOVACE_5A_11</a:t>
            </a:r>
          </a:p>
          <a:p>
            <a:r>
              <a:rPr lang="cs-CZ" sz="2800" dirty="0">
                <a:solidFill>
                  <a:prstClr val="black"/>
                </a:solidFill>
              </a:rPr>
              <a:t>Číslo projektu</a:t>
            </a:r>
            <a:r>
              <a:rPr lang="cs-CZ" sz="2800">
                <a:solidFill>
                  <a:prstClr val="black"/>
                </a:solidFill>
              </a:rPr>
              <a:t>: </a:t>
            </a:r>
            <a:r>
              <a:rPr lang="cs-CZ" sz="2800"/>
              <a:t>CZ.1.07/1.4.00/21.1101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971600" y="4581128"/>
            <a:ext cx="7272808" cy="1577340"/>
          </a:xfrm>
          <a:prstGeom prst="rect">
            <a:avLst/>
          </a:prstGeom>
        </p:spPr>
        <p:txBody>
          <a:bodyPr vert="horz" lIns="82296" tIns="41148" rIns="82296" bIns="41148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cs-CZ" dirty="0" smtClean="0">
              <a:solidFill>
                <a:prstClr val="black">
                  <a:tint val="75000"/>
                </a:prstClr>
              </a:solidFill>
            </a:endParaRPr>
          </a:p>
          <a:p>
            <a:pPr>
              <a:lnSpc>
                <a:spcPct val="120000"/>
              </a:lnSpc>
            </a:pPr>
            <a:r>
              <a:rPr lang="cs-CZ" sz="2900" dirty="0" smtClean="0">
                <a:solidFill>
                  <a:prstClr val="black">
                    <a:tint val="75000"/>
                  </a:prstClr>
                </a:solidFill>
              </a:rPr>
              <a:t>Sada 1</a:t>
            </a:r>
          </a:p>
          <a:p>
            <a:pPr>
              <a:lnSpc>
                <a:spcPct val="120000"/>
              </a:lnSpc>
            </a:pPr>
            <a:r>
              <a:rPr lang="cs-CZ" sz="2900" dirty="0" smtClean="0">
                <a:solidFill>
                  <a:prstClr val="black">
                    <a:tint val="75000"/>
                  </a:prstClr>
                </a:solidFill>
              </a:rPr>
              <a:t>Člověk a jeho svět</a:t>
            </a:r>
            <a:endParaRPr lang="cs-CZ" sz="2900" dirty="0">
              <a:solidFill>
                <a:prstClr val="black">
                  <a:tint val="75000"/>
                </a:prstClr>
              </a:solidFill>
            </a:endParaRPr>
          </a:p>
          <a:p>
            <a:pPr>
              <a:lnSpc>
                <a:spcPct val="120000"/>
              </a:lnSpc>
            </a:pPr>
            <a:r>
              <a:rPr lang="cs-CZ" sz="2900" dirty="0" smtClean="0">
                <a:solidFill>
                  <a:prstClr val="black">
                    <a:tint val="75000"/>
                  </a:prstClr>
                </a:solidFill>
              </a:rPr>
              <a:t>Mateřská škola, Základní škola a Praktická škola Trhové Sviny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4143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74212999"/>
              </p:ext>
            </p:extLst>
          </p:nvPr>
        </p:nvGraphicFramePr>
        <p:xfrm>
          <a:off x="179512" y="548680"/>
          <a:ext cx="8641103" cy="59803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5805"/>
                <a:gridCol w="6525298"/>
              </a:tblGrid>
              <a:tr h="2690484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Anotace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00" dirty="0" smtClean="0"/>
                        <a:t>Tento</a:t>
                      </a:r>
                      <a:r>
                        <a:rPr lang="cs-CZ" sz="1300" baseline="0" dirty="0" smtClean="0"/>
                        <a:t> učební materiál je věnován jedné z částí BESIP. Žáci se jeho prostřednictvím seznámí </a:t>
                      </a:r>
                      <a:r>
                        <a:rPr lang="cs-CZ" sz="1300" baseline="0" dirty="0" smtClean="0"/>
                        <a:t>                    s </a:t>
                      </a:r>
                      <a:r>
                        <a:rPr lang="cs-CZ" sz="1300" baseline="0" dirty="0" smtClean="0"/>
                        <a:t>tím, jak vypadá semafor pro chodce, co znamenají barevné symboly na semaforu a jakou funkci nesou. První snímek obsahuje aktivitu, při níž mají žáci projevit předpoklady </a:t>
                      </a:r>
                      <a:r>
                        <a:rPr lang="cs-CZ" sz="1300" baseline="0" dirty="0" smtClean="0"/>
                        <a:t>                            pro </a:t>
                      </a:r>
                      <a:r>
                        <a:rPr lang="cs-CZ" sz="1300" baseline="0" dirty="0" smtClean="0"/>
                        <a:t>úspěšné zpracování této látky. Jejich úkolem je spojit čarou pomocí skrytého pera obrázky k sobě patřící (malé obrázky s velkým vzorem) a tím je roztřídit. Na dalším snímku se žáci dozví, co znamenají barevné symboly na semaforu (zelený panáček </a:t>
                      </a:r>
                      <a:r>
                        <a:rPr lang="en-US" sz="1300" baseline="0" dirty="0" smtClean="0"/>
                        <a:t>= </a:t>
                      </a:r>
                      <a:r>
                        <a:rPr lang="en-US" sz="1300" baseline="0" dirty="0" err="1" smtClean="0"/>
                        <a:t>jdi</a:t>
                      </a:r>
                      <a:r>
                        <a:rPr lang="cs-CZ" sz="1300" baseline="0" dirty="0" smtClean="0"/>
                        <a:t>!, červený panáček </a:t>
                      </a:r>
                      <a:r>
                        <a:rPr lang="en-US" sz="1300" baseline="0" dirty="0" smtClean="0"/>
                        <a:t>=</a:t>
                      </a:r>
                      <a:r>
                        <a:rPr lang="cs-CZ" sz="1300" baseline="0" dirty="0" smtClean="0"/>
                        <a:t> stůj!). Následující snímek žákům demonstruje, jak vypadá semafor pro chodce na obrázku, v dalším snímku si žáci prohlédnou semafor na fotografii. Následují aktivity, při nichž mají žáci prokázat, zda probírané učivo pochopili a zda si jej zapamatovali. Nejprve mají určit, který </a:t>
                      </a:r>
                      <a:r>
                        <a:rPr lang="cs-CZ" sz="1300" baseline="0" dirty="0" smtClean="0"/>
                        <a:t>pokyn                                       </a:t>
                      </a:r>
                      <a:r>
                        <a:rPr lang="cs-CZ" sz="1300" baseline="0" dirty="0" smtClean="0"/>
                        <a:t>a obrázek patří k sobě. Svůj tip si mohou ověřit kliknutím na jednotlivé nápisy, které </a:t>
                      </a:r>
                      <a:r>
                        <a:rPr lang="cs-CZ" sz="1300" baseline="0" smtClean="0"/>
                        <a:t>se </a:t>
                      </a:r>
                      <a:r>
                        <a:rPr lang="cs-CZ" sz="1300" baseline="0" smtClean="0"/>
                        <a:t>                         po </a:t>
                      </a:r>
                      <a:r>
                        <a:rPr lang="cs-CZ" sz="1300" baseline="0" dirty="0" smtClean="0"/>
                        <a:t>provedení této aktivační události sami přiřadí tam, kam patří. V další aktivitě je úkolem žáků vybrat správné tvrzení a spojit jej pomocí skrytého pera čarou. Poslední snímek obsahuje aktivitu, při níž je zapotřebí vypnout prezentaci a pokračovat v pracovním prostředí. Úkolem žáků je vložit pozměněné  obrázky panáčků ze semaforu do příslušných rámečků. Pozměněné obrázky mají připomínat skutečný  obraz semaforu za různého počasí a v různých časových podmínkách (ostré slunce, mráz, šero apod.).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49220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Autor</a:t>
                      </a:r>
                      <a:r>
                        <a:rPr lang="cs-CZ" sz="1300" baseline="0" dirty="0" smtClean="0"/>
                        <a:t> </a:t>
                      </a:r>
                    </a:p>
                    <a:p>
                      <a:r>
                        <a:rPr lang="cs-CZ" sz="1300" baseline="0" dirty="0" smtClean="0"/>
                        <a:t>Období vytvoření materiálu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Mgr.</a:t>
                      </a:r>
                      <a:r>
                        <a:rPr lang="cs-CZ" sz="1300" baseline="0" dirty="0" smtClean="0"/>
                        <a:t> Eliška </a:t>
                      </a:r>
                      <a:r>
                        <a:rPr lang="cs-CZ" sz="1300" baseline="0" dirty="0" err="1" smtClean="0"/>
                        <a:t>Libánská</a:t>
                      </a:r>
                      <a:endParaRPr lang="cs-CZ" sz="1300" baseline="0" dirty="0" smtClean="0"/>
                    </a:p>
                    <a:p>
                      <a:r>
                        <a:rPr lang="cs-CZ" sz="1300" baseline="0" dirty="0" smtClean="0"/>
                        <a:t>Srpen 2011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17235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Speciální</a:t>
                      </a:r>
                      <a:r>
                        <a:rPr lang="cs-CZ" sz="1300" baseline="0" dirty="0" smtClean="0"/>
                        <a:t> vzdělávací potřeby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smtClean="0"/>
                        <a:t>Mentální retardace,</a:t>
                      </a:r>
                      <a:r>
                        <a:rPr lang="cs-CZ" sz="1300" baseline="0" smtClean="0"/>
                        <a:t> </a:t>
                      </a:r>
                      <a:r>
                        <a:rPr lang="cs-CZ" sz="1300" baseline="0" dirty="0" smtClean="0"/>
                        <a:t>Poruchy </a:t>
                      </a:r>
                      <a:r>
                        <a:rPr lang="cs-CZ" sz="1300" baseline="0" smtClean="0"/>
                        <a:t>autistického spektra,  </a:t>
                      </a:r>
                      <a:r>
                        <a:rPr lang="cs-CZ" sz="1300" baseline="0" dirty="0" smtClean="0"/>
                        <a:t>ADHD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16685">
                <a:tc>
                  <a:txBody>
                    <a:bodyPr/>
                    <a:lstStyle/>
                    <a:p>
                      <a:r>
                        <a:rPr lang="cs-CZ" sz="1300" baseline="0" dirty="0" smtClean="0"/>
                        <a:t>Vzdělávací obor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Člověk a jeho svět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26304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Druh</a:t>
                      </a:r>
                      <a:r>
                        <a:rPr lang="cs-CZ" sz="1300" baseline="0" dirty="0" smtClean="0"/>
                        <a:t> učebního materiálu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Interaktivní</a:t>
                      </a:r>
                      <a:r>
                        <a:rPr lang="cs-CZ" sz="1300" baseline="0" dirty="0" smtClean="0"/>
                        <a:t> DUM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22626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Inovace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Díky novému</a:t>
                      </a:r>
                      <a:r>
                        <a:rPr lang="cs-CZ" sz="1300" baseline="0" dirty="0" smtClean="0"/>
                        <a:t> softwaru je možné využívat rozšířených funkcí prezentace; Rukopisné poznámky.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12535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Cílová</a:t>
                      </a:r>
                      <a:r>
                        <a:rPr lang="cs-CZ" sz="1300" baseline="0" dirty="0" smtClean="0"/>
                        <a:t> skupina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Žák</a:t>
                      </a:r>
                      <a:r>
                        <a:rPr lang="cs-CZ" sz="1300" baseline="0" dirty="0" smtClean="0"/>
                        <a:t> – se středně  těžkým mentálním postižením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0749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Stupeň a typ vzdělávání</a:t>
                      </a:r>
                      <a:r>
                        <a:rPr lang="cs-CZ" sz="1300" baseline="0" dirty="0" smtClean="0"/>
                        <a:t>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Základní škola speciální – 1. stupeň,</a:t>
                      </a:r>
                      <a:r>
                        <a:rPr lang="cs-CZ" sz="1300" baseline="0" dirty="0" smtClean="0"/>
                        <a:t> 1. období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33063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Typická</a:t>
                      </a:r>
                      <a:r>
                        <a:rPr lang="cs-CZ" sz="1300" baseline="0" dirty="0" smtClean="0"/>
                        <a:t> věková skupina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r>
                        <a:rPr lang="cs-CZ" sz="1300" baseline="0" dirty="0" smtClean="0"/>
                        <a:t> – 3. ročník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062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/>
                    </a14:imgEffect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-2283"/>
          <a:stretch/>
        </p:blipFill>
        <p:spPr bwMode="auto">
          <a:xfrm>
            <a:off x="1619672" y="908720"/>
            <a:ext cx="2547714" cy="3010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605" b="91525" l="26667" r="90000"/>
                    </a14:imgEffect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" b="-2601"/>
          <a:stretch/>
        </p:blipFill>
        <p:spPr bwMode="auto">
          <a:xfrm>
            <a:off x="4355976" y="908721"/>
            <a:ext cx="2592288" cy="301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788" b="89947" l="2125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266208"/>
            <a:ext cx="1347322" cy="1591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35596" y="5267325"/>
            <a:ext cx="1368152" cy="1591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4879" y="5267325"/>
            <a:ext cx="137160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92650" y="5267325"/>
            <a:ext cx="137160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268442"/>
            <a:ext cx="134778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266205"/>
            <a:ext cx="134778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3529" y="5267325"/>
            <a:ext cx="134778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267325"/>
            <a:ext cx="1371600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267325"/>
            <a:ext cx="1347787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40877" y="200633"/>
            <a:ext cx="5266955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SPOJ ČAROU PANÁČKY BAREVNĚ K SOBĚ PATŘÍCÍ.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17319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>
                        <a14:foregroundMark x1="17877" y1="84584" x2="17877" y2="84584"/>
                        <a14:foregroundMark x1="25419" y1="83164" x2="25419" y2="83164"/>
                        <a14:foregroundMark x1="18715" y1="80730" x2="18715" y2="80730"/>
                        <a14:foregroundMark x1="51676" y1="81744" x2="51676" y2="81744"/>
                        <a14:foregroundMark x1="60056" y1="81947" x2="60056" y2="81947"/>
                        <a14:foregroundMark x1="56425" y1="80730" x2="56425" y2="80730"/>
                        <a14:foregroundMark x1="43017" y1="82961" x2="43017" y2="82961"/>
                        <a14:foregroundMark x1="46648" y1="82353" x2="46648" y2="82353"/>
                        <a14:foregroundMark x1="71788" y1="82556" x2="71788" y2="82556"/>
                        <a14:foregroundMark x1="49721" y1="81542" x2="49721" y2="81542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60" y="842883"/>
            <a:ext cx="4641624" cy="6391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foregroundMark x1="38781" y1="81633" x2="38781" y2="81633"/>
                        <a14:foregroundMark x1="52909" y1="83265" x2="52909" y2="83265"/>
                        <a14:foregroundMark x1="60388" y1="83878" x2="60388" y2="83878"/>
                        <a14:foregroundMark x1="70914" y1="81429" x2="70914" y2="81429"/>
                        <a14:foregroundMark x1="74515" y1="83878" x2="74515" y2="83878"/>
                        <a14:foregroundMark x1="30748" y1="83061" x2="30748" y2="83061"/>
                        <a14:foregroundMark x1="25485" y1="83265" x2="25485" y2="83265"/>
                        <a14:foregroundMark x1="22161" y1="83673" x2="22161" y2="83673"/>
                        <a14:foregroundMark x1="18283" y1="84694" x2="18283" y2="84694"/>
                        <a14:foregroundMark x1="17729" y1="82245" x2="17729" y2="82245"/>
                        <a14:foregroundMark x1="22161" y1="81429" x2="22161" y2="81429"/>
                        <a14:foregroundMark x1="22715" y1="81429" x2="22715" y2="81429"/>
                        <a14:foregroundMark x1="44044" y1="83061" x2="44044" y2="83061"/>
                        <a14:foregroundMark x1="53463" y1="83878" x2="53463" y2="83878"/>
                        <a14:foregroundMark x1="60388" y1="83061" x2="60388" y2="83061"/>
                        <a14:foregroundMark x1="48753" y1="83061" x2="48753" y2="83061"/>
                        <a14:foregroundMark x1="60388" y1="84082" x2="60388" y2="84082"/>
                        <a14:foregroundMark x1="63712" y1="83673" x2="63712" y2="83673"/>
                        <a14:foregroundMark x1="63158" y1="85102" x2="63158" y2="85102"/>
                        <a14:foregroundMark x1="67590" y1="85918" x2="67590" y2="85918"/>
                        <a14:foregroundMark x1="57618" y1="86327" x2="57618" y2="86327"/>
                        <a14:foregroundMark x1="54017" y1="84490" x2="54017" y2="84490"/>
                        <a14:foregroundMark x1="46814" y1="84082" x2="46814" y2="84082"/>
                        <a14:foregroundMark x1="42659" y1="84694" x2="42659" y2="84694"/>
                        <a14:foregroundMark x1="36011" y1="83878" x2="36011" y2="83878"/>
                        <a14:foregroundMark x1="57341" y1="83265" x2="57341" y2="83265"/>
                        <a14:foregroundMark x1="61219" y1="82245" x2="61219" y2="82245"/>
                        <a14:foregroundMark x1="74792" y1="86122" x2="74792" y2="86122"/>
                        <a14:foregroundMark x1="77562" y1="83265" x2="77562" y2="83265"/>
                        <a14:foregroundMark x1="79778" y1="82449" x2="79778" y2="82449"/>
                      </a14:backgroundRemoval>
                    </a14:imgEffect>
                    <a14:imgEffect>
                      <a14:sharpenSoften amount="50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14313" y="826390"/>
            <a:ext cx="4680520" cy="6353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0251" y="826430"/>
            <a:ext cx="3587842" cy="523220"/>
          </a:xfrm>
          <a:prstGeom prst="rect">
            <a:avLst/>
          </a:prstGeom>
          <a:solidFill>
            <a:srgbClr val="0099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ZELENÁ ZNAMENÁ JDI. 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44984" y="826470"/>
            <a:ext cx="4019177" cy="523220"/>
          </a:xfrm>
          <a:prstGeom prst="rect">
            <a:avLst/>
          </a:prstGeom>
          <a:solidFill>
            <a:srgbClr val="DE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ČERVENÁ ZNAMENÁ STŮJ.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08030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32704" y="359078"/>
            <a:ext cx="5443863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2800" dirty="0" smtClean="0"/>
              <a:t>SEMAFOR PRO CHODCE – OBRÁZEK </a:t>
            </a:r>
            <a:endParaRPr lang="cs-CZ" sz="28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3711" y="1239370"/>
            <a:ext cx="3590925" cy="431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54636" y="1239370"/>
            <a:ext cx="3631994" cy="4314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610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91680" y="476672"/>
            <a:ext cx="5778377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SEMAFOR PRO CHODCE - FOTOGRAFIE</a:t>
            </a:r>
            <a:endParaRPr lang="cs-CZ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>
                        <a14:foregroundMark x1="14286" y1="86243" x2="14286" y2="86243"/>
                        <a14:foregroundMark x1="24311" y1="85714" x2="25815" y2="85538"/>
                        <a14:foregroundMark x1="32581" y1="83598" x2="32581" y2="83598"/>
                        <a14:foregroundMark x1="20802" y1="82011" x2="20802" y2="82011"/>
                        <a14:foregroundMark x1="18797" y1="86420" x2="18797" y2="86420"/>
                        <a14:foregroundMark x1="27820" y1="83774" x2="27820" y2="83774"/>
                        <a14:foregroundMark x1="31579" y1="86420" x2="32581" y2="86420"/>
                        <a14:foregroundMark x1="45614" y1="83951" x2="45614" y2="83951"/>
                        <a14:foregroundMark x1="51128" y1="84480" x2="51128" y2="84480"/>
                        <a14:foregroundMark x1="54887" y1="84480" x2="54887" y2="84480"/>
                        <a14:foregroundMark x1="49875" y1="84480" x2="49875" y2="84480"/>
                        <a14:foregroundMark x1="58647" y1="85185" x2="58647" y2="85185"/>
                        <a14:foregroundMark x1="48622" y1="85185" x2="48622" y2="85185"/>
                        <a14:foregroundMark x1="61905" y1="85714" x2="61905" y2="85714"/>
                        <a14:foregroundMark x1="68672" y1="85538" x2="68672" y2="85538"/>
                        <a14:foregroundMark x1="74185" y1="85009" x2="74185" y2="85009"/>
                        <a14:foregroundMark x1="79198" y1="84832" x2="79198" y2="84832"/>
                        <a14:foregroundMark x1="79198" y1="83774" x2="79198" y2="83774"/>
                        <a14:foregroundMark x1="67920" y1="83245" x2="67920" y2="83245"/>
                        <a14:foregroundMark x1="62155" y1="83069" x2="62155" y2="83069"/>
                        <a14:foregroundMark x1="38095" y1="86949" x2="38095" y2="86949"/>
                        <a14:foregroundMark x1="39850" y1="83069" x2="39850" y2="83069"/>
                        <a14:foregroundMark x1="17544" y1="83598" x2="17544" y2="83598"/>
                        <a14:foregroundMark x1="15288" y1="82540" x2="15288" y2="82540"/>
                        <a14:foregroundMark x1="27068" y1="87478" x2="27068" y2="87478"/>
                        <a14:foregroundMark x1="36090" y1="84303" x2="36090" y2="84303"/>
                        <a14:foregroundMark x1="55138" y1="87478" x2="56892" y2="87478"/>
                        <a14:foregroundMark x1="65163" y1="88183" x2="65163" y2="88183"/>
                        <a14:foregroundMark x1="71429" y1="87654" x2="71429" y2="87654"/>
                        <a14:foregroundMark x1="76942" y1="87831" x2="77945" y2="87831"/>
                        <a14:foregroundMark x1="82456" y1="86949" x2="82456" y2="86949"/>
                        <a14:foregroundMark x1="82456" y1="83774" x2="82456" y2="837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49127"/>
            <a:ext cx="380047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foregroundMark x1="19144" y1="85839" x2="19144" y2="85839"/>
                        <a14:foregroundMark x1="33249" y1="85490" x2="33249" y2="85490"/>
                        <a14:foregroundMark x1="44836" y1="85140" x2="44836" y2="85140"/>
                        <a14:foregroundMark x1="39043" y1="84091" x2="39043" y2="84091"/>
                        <a14:foregroundMark x1="47355" y1="84790" x2="47355" y2="84790"/>
                        <a14:foregroundMark x1="41814" y1="86888" x2="41814" y2="86888"/>
                        <a14:foregroundMark x1="52897" y1="85664" x2="52897" y2="85664"/>
                        <a14:foregroundMark x1="60202" y1="85140" x2="60202" y2="85140"/>
                        <a14:foregroundMark x1="53652" y1="81818" x2="53652" y2="81818"/>
                        <a14:foregroundMark x1="69773" y1="84790" x2="69773" y2="84790"/>
                        <a14:foregroundMark x1="75315" y1="83741" x2="75315" y2="83741"/>
                        <a14:foregroundMark x1="82368" y1="82168" x2="82368" y2="82168"/>
                        <a14:foregroundMark x1="83375" y1="87063" x2="83375" y2="87063"/>
                        <a14:foregroundMark x1="15869" y1="87413" x2="15869" y2="87413"/>
                        <a14:foregroundMark x1="15869" y1="82517" x2="15869" y2="82517"/>
                        <a14:foregroundMark x1="20403" y1="83042" x2="20403" y2="83042"/>
                        <a14:foregroundMark x1="26952" y1="84441" x2="26952" y2="84441"/>
                        <a14:foregroundMark x1="21411" y1="86189" x2="21411" y2="86189"/>
                        <a14:foregroundMark x1="24433" y1="83566" x2="24433" y2="83566"/>
                        <a14:foregroundMark x1="65239" y1="84091" x2="65239" y2="84091"/>
                        <a14:foregroundMark x1="49874" y1="86713" x2="49874" y2="86713"/>
                        <a14:foregroundMark x1="56927" y1="82517" x2="56927" y2="82517"/>
                        <a14:foregroundMark x1="63476" y1="86364" x2="63476" y2="863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49127"/>
            <a:ext cx="3781425" cy="544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6238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828" b="91155" l="9763" r="89941">
                        <a14:foregroundMark x1="26627" y1="84275" x2="26627" y2="84275"/>
                        <a14:foregroundMark x1="16568" y1="58722" x2="16568" y2="58722"/>
                        <a14:foregroundMark x1="76923" y1="70270" x2="76923" y2="70270"/>
                        <a14:foregroundMark x1="69527" y1="85749" x2="69527" y2="85749"/>
                        <a14:foregroundMark x1="21302" y1="86486" x2="21302" y2="86486"/>
                        <a14:foregroundMark x1="15680" y1="81572" x2="15680" y2="815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85069" y="608761"/>
            <a:ext cx="3219450" cy="392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951" b="91262" l="9913" r="89796">
                        <a14:foregroundMark x1="27114" y1="84223" x2="27114" y2="84223"/>
                        <a14:foregroundMark x1="16618" y1="87136" x2="16618" y2="87136"/>
                        <a14:foregroundMark x1="30029" y1="67961" x2="30029" y2="67961"/>
                        <a14:foregroundMark x1="82507" y1="65291" x2="82507" y2="65291"/>
                        <a14:foregroundMark x1="78134" y1="51214" x2="78134" y2="51214"/>
                        <a14:foregroundMark x1="72595" y1="31311" x2="72595" y2="31311"/>
                        <a14:foregroundMark x1="60641" y1="73301" x2="60641" y2="73301"/>
                        <a14:foregroundMark x1="73761" y1="71602" x2="73761" y2="71602"/>
                        <a14:foregroundMark x1="72595" y1="56311" x2="72595" y2="56311"/>
                        <a14:foregroundMark x1="72012" y1="39563" x2="72012" y2="39563"/>
                        <a14:foregroundMark x1="76676" y1="19175" x2="76676" y2="19175"/>
                        <a14:foregroundMark x1="82507" y1="20874" x2="82507" y2="20874"/>
                        <a14:foregroundMark x1="82507" y1="33252" x2="82507" y2="33252"/>
                        <a14:foregroundMark x1="71429" y1="85922" x2="71429" y2="85922"/>
                        <a14:foregroundMark x1="79009" y1="83495" x2="79009" y2="83495"/>
                        <a14:foregroundMark x1="58017" y1="84951" x2="58017" y2="84951"/>
                        <a14:foregroundMark x1="51020" y1="82524" x2="51020" y2="82524"/>
                        <a14:foregroundMark x1="41691" y1="87136" x2="41691" y2="87136"/>
                        <a14:foregroundMark x1="33819" y1="84223" x2="33819" y2="842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19" y="620688"/>
            <a:ext cx="3267075" cy="392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0000" b="90000" l="10000" r="90000">
                        <a14:foregroundMark x1="17838" y1="54839" x2="17838" y2="54839"/>
                        <a14:foregroundMark x1="28649" y1="51075" x2="28649" y2="51075"/>
                        <a14:foregroundMark x1="35676" y1="51613" x2="35676" y2="51613"/>
                        <a14:foregroundMark x1="47297" y1="52688" x2="47297" y2="52688"/>
                        <a14:foregroundMark x1="57568" y1="52688" x2="57568" y2="52688"/>
                        <a14:foregroundMark x1="70541" y1="52688" x2="70541" y2="52688"/>
                        <a14:foregroundMark x1="75676" y1="52688" x2="75676" y2="52688"/>
                        <a14:foregroundMark x1="40541" y1="57527" x2="40541" y2="57527"/>
                        <a14:foregroundMark x1="51622" y1="47312" x2="51622" y2="47312"/>
                        <a14:foregroundMark x1="52703" y1="58602" x2="52703" y2="58602"/>
                        <a14:foregroundMark x1="59459" y1="48925" x2="60541" y2="48925"/>
                        <a14:foregroundMark x1="67838" y1="51075" x2="67838" y2="51075"/>
                        <a14:foregroundMark x1="64324" y1="54839" x2="64324" y2="54839"/>
                        <a14:foregroundMark x1="63784" y1="47312" x2="63784" y2="47312"/>
                        <a14:foregroundMark x1="74865" y1="56452" x2="74865" y2="56452"/>
                        <a14:foregroundMark x1="80811" y1="50538" x2="80811" y2="50538"/>
                        <a14:foregroundMark x1="80270" y1="61290" x2="80270" y2="61290"/>
                        <a14:foregroundMark x1="73243" y1="48387" x2="73243" y2="48387"/>
                        <a14:foregroundMark x1="67838" y1="59140" x2="67838" y2="59140"/>
                        <a14:foregroundMark x1="17838" y1="47312" x2="19730" y2="47312"/>
                        <a14:foregroundMark x1="27297" y1="53226" x2="27297" y2="53226"/>
                        <a14:foregroundMark x1="22973" y1="54839" x2="22973" y2="54839"/>
                        <a14:foregroundMark x1="22703" y1="48925" x2="22703" y2="48925"/>
                        <a14:foregroundMark x1="33514" y1="57527" x2="33514" y2="57527"/>
                        <a14:foregroundMark x1="28919" y1="56989" x2="28919" y2="56989"/>
                        <a14:foregroundMark x1="24865" y1="59140" x2="24865" y2="59140"/>
                        <a14:foregroundMark x1="21351" y1="59677" x2="21351" y2="59677"/>
                        <a14:foregroundMark x1="33514" y1="48925" x2="33514" y2="48925"/>
                        <a14:foregroundMark x1="49459" y1="54301" x2="49459" y2="54301"/>
                        <a14:foregroundMark x1="64865" y1="54301" x2="64865" y2="54301"/>
                        <a14:foregroundMark x1="45676" y1="62366" x2="45676" y2="6236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32669" y="5497460"/>
            <a:ext cx="3524250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0000" b="90000" l="10000" r="90000">
                        <a14:foregroundMark x1="48930" y1="52632" x2="48930" y2="52632"/>
                        <a14:foregroundMark x1="43316" y1="56842" x2="43316" y2="56842"/>
                        <a14:foregroundMark x1="52674" y1="53158" x2="52674" y2="53158"/>
                        <a14:foregroundMark x1="63636" y1="54737" x2="63636" y2="54737"/>
                        <a14:foregroundMark x1="77273" y1="56842" x2="77273" y2="56842"/>
                        <a14:foregroundMark x1="80214" y1="51053" x2="80214" y2="51053"/>
                        <a14:foregroundMark x1="18182" y1="51053" x2="18182" y2="51053"/>
                        <a14:foregroundMark x1="20321" y1="56842" x2="21390" y2="56842"/>
                        <a14:foregroundMark x1="24866" y1="46842" x2="24866" y2="46842"/>
                        <a14:foregroundMark x1="28075" y1="57368" x2="28075" y2="57368"/>
                        <a14:foregroundMark x1="32086" y1="53158" x2="32086" y2="53158"/>
                        <a14:foregroundMark x1="34225" y1="60526" x2="34225" y2="60526"/>
                        <a14:foregroundMark x1="37968" y1="51053" x2="37968" y2="51053"/>
                        <a14:foregroundMark x1="31016" y1="45263" x2="31016" y2="45263"/>
                        <a14:foregroundMark x1="26203" y1="53684" x2="26203" y2="53684"/>
                        <a14:foregroundMark x1="18182" y1="46842" x2="18182" y2="46842"/>
                        <a14:foregroundMark x1="57487" y1="56316" x2="57754" y2="53684"/>
                        <a14:foregroundMark x1="58021" y1="47368" x2="58021" y2="47368"/>
                        <a14:foregroundMark x1="70588" y1="50526" x2="70588" y2="50526"/>
                        <a14:foregroundMark x1="64973" y1="62632" x2="64973" y2="60526"/>
                        <a14:foregroundMark x1="74599" y1="45263" x2="74599" y2="45263"/>
                        <a14:foregroundMark x1="71390" y1="57368" x2="71390" y2="57368"/>
                        <a14:foregroundMark x1="63904" y1="48947" x2="63904" y2="48947"/>
                        <a14:foregroundMark x1="37701" y1="48947" x2="37701" y2="48947"/>
                        <a14:foregroundMark x1="34225" y1="50526" x2="34225" y2="50526"/>
                        <a14:foregroundMark x1="39037" y1="60526" x2="39037" y2="60526"/>
                        <a14:foregroundMark x1="50802" y1="48947" x2="50802" y2="48947"/>
                        <a14:foregroundMark x1="47861" y1="47368" x2="47861" y2="47368"/>
                        <a14:foregroundMark x1="50000" y1="62105" x2="50000" y2="62105"/>
                        <a14:foregroundMark x1="47059" y1="58947" x2="47059" y2="58947"/>
                        <a14:foregroundMark x1="44920" y1="53684" x2="44920" y2="53684"/>
                        <a14:foregroundMark x1="55882" y1="51579" x2="55882" y2="51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2536" y="5478410"/>
            <a:ext cx="3562350" cy="180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7951" y="208651"/>
            <a:ext cx="5030416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URČI, KTERÝ POKYN A OBRÁZEK PATŘÍ K SOBĚ.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59658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-0.01065 L 0.00382 -0.367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-1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88 2.96296E-6 L 0.6342 -0.3571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16" y="-17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0000" b="90000" l="10000" r="90000">
                        <a14:foregroundMark x1="18231" y1="47423" x2="18231" y2="47423"/>
                        <a14:foregroundMark x1="24933" y1="58763" x2="24933" y2="58763"/>
                        <a14:foregroundMark x1="31099" y1="51546" x2="31099" y2="51546"/>
                        <a14:foregroundMark x1="38606" y1="54124" x2="38606" y2="54124"/>
                        <a14:foregroundMark x1="43968" y1="54124" x2="43968" y2="54124"/>
                        <a14:foregroundMark x1="31635" y1="46907" x2="31635" y2="46907"/>
                        <a14:foregroundMark x1="48525" y1="56186" x2="48525" y2="56186"/>
                        <a14:foregroundMark x1="59786" y1="54639" x2="59786" y2="54639"/>
                        <a14:foregroundMark x1="72118" y1="54124" x2="72118" y2="54124"/>
                        <a14:foregroundMark x1="67292" y1="54639" x2="67292" y2="54639"/>
                        <a14:foregroundMark x1="68633" y1="45876" x2="68633" y2="45876"/>
                        <a14:foregroundMark x1="69705" y1="55155" x2="69705" y2="55155"/>
                        <a14:foregroundMark x1="33512" y1="45876" x2="33512" y2="45876"/>
                        <a14:foregroundMark x1="40483" y1="45361" x2="40483" y2="45361"/>
                        <a14:foregroundMark x1="36729" y1="46907" x2="36729" y2="46907"/>
                        <a14:foregroundMark x1="17694" y1="58763" x2="17694" y2="58763"/>
                        <a14:foregroundMark x1="22788" y1="43299" x2="22788" y2="43299"/>
                        <a14:foregroundMark x1="27614" y1="48454" x2="27614" y2="48454"/>
                        <a14:foregroundMark x1="27614" y1="64433" x2="27614" y2="64433"/>
                        <a14:foregroundMark x1="18231" y1="65979" x2="18231" y2="65979"/>
                        <a14:foregroundMark x1="45576" y1="62371" x2="45576" y2="62371"/>
                        <a14:foregroundMark x1="59517" y1="45876" x2="59517" y2="45876"/>
                        <a14:foregroundMark x1="63271" y1="45876" x2="63271" y2="45876"/>
                        <a14:foregroundMark x1="63539" y1="48454" x2="63539" y2="48454"/>
                        <a14:foregroundMark x1="60322" y1="53093" x2="60322" y2="53093"/>
                        <a14:foregroundMark x1="48525" y1="56186" x2="48525" y2="56186"/>
                        <a14:foregroundMark x1="46381" y1="52577" x2="46381" y2="52577"/>
                        <a14:foregroundMark x1="48794" y1="46907" x2="48794" y2="46907"/>
                        <a14:foregroundMark x1="50402" y1="46907" x2="51475" y2="46907"/>
                        <a14:foregroundMark x1="52547" y1="46907" x2="52547" y2="46907"/>
                        <a14:foregroundMark x1="76139" y1="58247" x2="76139" y2="58247"/>
                        <a14:foregroundMark x1="80161" y1="50515" x2="80161" y2="50515"/>
                        <a14:foregroundMark x1="77480" y1="44845" x2="77480" y2="44845"/>
                        <a14:foregroundMark x1="72654" y1="45361" x2="72654" y2="45361"/>
                        <a14:foregroundMark x1="79088" y1="57216" x2="79088" y2="57216"/>
                        <a14:foregroundMark x1="68633" y1="64433" x2="68633" y2="644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014" y="3068960"/>
            <a:ext cx="355282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>
                        <a14:foregroundMark x1="26287" y1="52821" x2="26287" y2="52821"/>
                        <a14:foregroundMark x1="39024" y1="52821" x2="39024" y2="52821"/>
                        <a14:foregroundMark x1="45799" y1="54359" x2="45799" y2="54359"/>
                        <a14:foregroundMark x1="62060" y1="54359" x2="62060" y2="54359"/>
                        <a14:foregroundMark x1="69377" y1="54359" x2="73171" y2="54359"/>
                        <a14:foregroundMark x1="78320" y1="50769" x2="78320" y2="50769"/>
                        <a14:foregroundMark x1="17344" y1="49231" x2="17344" y2="49231"/>
                        <a14:foregroundMark x1="23306" y1="60000" x2="23306" y2="60000"/>
                        <a14:foregroundMark x1="22764" y1="45128" x2="22764" y2="45128"/>
                        <a14:foregroundMark x1="18699" y1="59487" x2="19783" y2="58462"/>
                        <a14:foregroundMark x1="36856" y1="44615" x2="36856" y2="44615"/>
                        <a14:foregroundMark x1="32791" y1="57949" x2="32791" y2="57949"/>
                        <a14:foregroundMark x1="27371" y1="44615" x2="31165" y2="47179"/>
                        <a14:foregroundMark x1="47967" y1="47179" x2="47967" y2="47179"/>
                        <a14:foregroundMark x1="51762" y1="63077" x2="51762" y2="63077"/>
                        <a14:foregroundMark x1="51220" y1="55897" x2="51220" y2="55897"/>
                        <a14:foregroundMark x1="53930" y1="48718" x2="53930" y2="48718"/>
                        <a14:foregroundMark x1="68022" y1="47179" x2="68022" y2="47179"/>
                        <a14:foregroundMark x1="80217" y1="62051" x2="80217" y2="62051"/>
                        <a14:foregroundMark x1="74797" y1="48205" x2="74797" y2="48205"/>
                        <a14:foregroundMark x1="74255" y1="59487" x2="74255" y2="59487"/>
                        <a14:foregroundMark x1="38753" y1="57949" x2="38753" y2="57949"/>
                        <a14:foregroundMark x1="36314" y1="53846" x2="36314" y2="53846"/>
                        <a14:foregroundMark x1="44715" y1="55897" x2="44715" y2="55897"/>
                        <a14:foregroundMark x1="40921" y1="43077" x2="40921" y2="43077"/>
                        <a14:foregroundMark x1="50407" y1="43590" x2="50407" y2="43590"/>
                        <a14:foregroundMark x1="61247" y1="43590" x2="61247" y2="43590"/>
                        <a14:foregroundMark x1="61247" y1="62051" x2="61247" y2="6205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014" y="1760538"/>
            <a:ext cx="3514725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253349" y="2484185"/>
            <a:ext cx="2649251" cy="58477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NA ČERVENOU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556315" y="4624422"/>
            <a:ext cx="2345514" cy="584775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NA ZELENOU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97809" y="1484784"/>
            <a:ext cx="2504019" cy="584775"/>
          </a:xfrm>
          <a:prstGeom prst="rect">
            <a:avLst/>
          </a:prstGeom>
          <a:solidFill>
            <a:srgbClr val="9933FF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NA FIALOVOU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79518" y="440628"/>
            <a:ext cx="2123082" cy="5847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NA ŽLUTOU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14711" y="3617913"/>
            <a:ext cx="1887889" cy="584775"/>
          </a:xfrm>
          <a:prstGeom prst="rect">
            <a:avLst/>
          </a:prstGeom>
          <a:solidFill>
            <a:srgbClr val="FF3399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RŮŽOVOU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92197" y="5672376"/>
            <a:ext cx="2410403" cy="58477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NA MODROU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3908" y="192962"/>
            <a:ext cx="4468467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dirty="0" smtClean="0"/>
              <a:t>VYBER A SPOJ ČAROU SPRÁVNÉ TVRZENÍ.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0767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98255" y="188640"/>
            <a:ext cx="7852534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2000" dirty="0" smtClean="0"/>
              <a:t>NĚKDY NEJSOU DÍKY POČASÍ SEMAFORY ÚPLNĚ ČITELNÉ -</a:t>
            </a:r>
          </a:p>
          <a:p>
            <a:r>
              <a:rPr lang="cs-CZ" sz="2000" dirty="0" smtClean="0"/>
              <a:t>VLOŽ DO PŘÍSLUŠNÝCH RÁMEČKŮ SYMBOLY PRO POKYNY „STŮJ!“ A „JDI!“</a:t>
            </a:r>
            <a:endParaRPr lang="cs-CZ" sz="2000" dirty="0"/>
          </a:p>
        </p:txBody>
      </p:sp>
      <p:sp>
        <p:nvSpPr>
          <p:cNvPr id="3" name="Zaoblený obdélník 2"/>
          <p:cNvSpPr/>
          <p:nvPr/>
        </p:nvSpPr>
        <p:spPr>
          <a:xfrm>
            <a:off x="404379" y="1803363"/>
            <a:ext cx="3888432" cy="32403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4562357" y="1785067"/>
            <a:ext cx="3888432" cy="324036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746987" y="1157032"/>
            <a:ext cx="1203215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STŮJ!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64785" y="1138736"/>
            <a:ext cx="883575" cy="64633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600" dirty="0" smtClean="0"/>
              <a:t>JDI!</a:t>
            </a:r>
            <a:endParaRPr lang="cs-CZ" sz="36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85821" y="5312412"/>
            <a:ext cx="1368152" cy="1617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9839" y="5268354"/>
            <a:ext cx="1368152" cy="1617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5251040"/>
            <a:ext cx="1368152" cy="1617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80980F"/>
              </a:clrFrom>
              <a:clrTo>
                <a:srgbClr val="80980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GlowDiffused/>
                    </a14:imgEffect>
                    <a14:imgEffect>
                      <a14:saturation sat="7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1014" y="5251040"/>
            <a:ext cx="1368152" cy="1617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0392" y="5268354"/>
            <a:ext cx="1450884" cy="168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artisticPencilGrayscale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49137" y="5230142"/>
            <a:ext cx="1450884" cy="168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artisticGlas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5243684"/>
            <a:ext cx="1450884" cy="168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 xmlns="">
                  <a14:imgLayer r:embed="rId12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278658"/>
            <a:ext cx="1367408" cy="1589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13" cstate="print">
            <a:biLevel thresh="7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5938" y="5290707"/>
            <a:ext cx="1297809" cy="1533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3479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/>
              <a:t>Ilustrace autora</a:t>
            </a:r>
          </a:p>
          <a:p>
            <a:r>
              <a:rPr lang="cs-CZ" dirty="0" smtClean="0"/>
              <a:t>Microsoft Office - 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1027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438</Words>
  <Application>Microsoft Office PowerPoint</Application>
  <PresentationFormat>Předvádění na obrazovce (4:3)</PresentationFormat>
  <Paragraphs>47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VY_32_INOVACE_5A_11_Semafor pro chodce</dc:title>
  <dc:creator>Kata-Repa</dc:creator>
  <cp:lastModifiedBy>Dum</cp:lastModifiedBy>
  <cp:revision>37</cp:revision>
  <dcterms:created xsi:type="dcterms:W3CDTF">2011-08-27T12:31:41Z</dcterms:created>
  <dcterms:modified xsi:type="dcterms:W3CDTF">2013-02-02T18:44:05Z</dcterms:modified>
</cp:coreProperties>
</file>