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wdp" ContentType="image/vnd.ms-photo"/>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8" r:id="rId8"/>
    <p:sldId id="266" r:id="rId9"/>
    <p:sldId id="264" r:id="rId10"/>
    <p:sldId id="265" r:id="rId11"/>
    <p:sldId id="267"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FFFCC"/>
    <a:srgbClr val="000000"/>
    <a:srgbClr val="FF3399"/>
    <a:srgbClr val="FF6600"/>
    <a:srgbClr val="993300"/>
    <a:srgbClr val="99FFCC"/>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294" y="-162"/>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E7546D9-4292-4A68-B74F-67D4393790DC}" type="datetimeFigureOut">
              <a:rPr lang="cs-CZ" smtClean="0"/>
              <a:pPr/>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33562107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E7546D9-4292-4A68-B74F-67D4393790DC}" type="datetimeFigureOut">
              <a:rPr lang="cs-CZ" smtClean="0"/>
              <a:pPr/>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2404565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E7546D9-4292-4A68-B74F-67D4393790DC}" type="datetimeFigureOut">
              <a:rPr lang="cs-CZ" smtClean="0"/>
              <a:pPr/>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2338416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E7546D9-4292-4A68-B74F-67D4393790DC}" type="datetimeFigureOut">
              <a:rPr lang="cs-CZ" smtClean="0"/>
              <a:pPr/>
              <a:t>2.2.2013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2868605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E7546D9-4292-4A68-B74F-67D4393790DC}" type="datetimeFigureOut">
              <a:rPr lang="cs-CZ" smtClean="0"/>
              <a:pPr/>
              <a:t>2.2.2013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1819167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E7546D9-4292-4A68-B74F-67D4393790DC}" type="datetimeFigureOut">
              <a:rPr lang="cs-CZ" smtClean="0"/>
              <a:pPr/>
              <a:t>2.2.2013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1860604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E7546D9-4292-4A68-B74F-67D4393790DC}" type="datetimeFigureOut">
              <a:rPr lang="cs-CZ" smtClean="0"/>
              <a:pPr/>
              <a:t>2.2.2013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2434946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E7546D9-4292-4A68-B74F-67D4393790DC}" type="datetimeFigureOut">
              <a:rPr lang="cs-CZ" smtClean="0"/>
              <a:pPr/>
              <a:t>2.2.2013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835657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E7546D9-4292-4A68-B74F-67D4393790DC}" type="datetimeFigureOut">
              <a:rPr lang="cs-CZ" smtClean="0"/>
              <a:pPr/>
              <a:t>2.2.2013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989740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E7546D9-4292-4A68-B74F-67D4393790DC}" type="datetimeFigureOut">
              <a:rPr lang="cs-CZ" smtClean="0"/>
              <a:pPr/>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27811416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E7546D9-4292-4A68-B74F-67D4393790DC}" type="datetimeFigureOut">
              <a:rPr lang="cs-CZ" smtClean="0"/>
              <a:pPr/>
              <a:t>2.2.2013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42601778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7546D9-4292-4A68-B74F-67D4393790DC}" type="datetimeFigureOut">
              <a:rPr lang="cs-CZ" smtClean="0"/>
              <a:pPr/>
              <a:t>2.2.2013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2507DB-78C3-4D96-8212-7C83581B614D}" type="slidenum">
              <a:rPr lang="cs-CZ" smtClean="0"/>
              <a:pPr/>
              <a:t>‹#›</a:t>
            </a:fld>
            <a:endParaRPr lang="cs-CZ"/>
          </a:p>
        </p:txBody>
      </p:sp>
    </p:spTree>
    <p:extLst>
      <p:ext uri="{BB962C8B-B14F-4D97-AF65-F5344CB8AC3E}">
        <p14:creationId xmlns:p14="http://schemas.microsoft.com/office/powerpoint/2010/main" xmlns="" val="8081382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audio" Target="../media/audio1.wav"/><Relationship Id="rId1" Type="http://schemas.openxmlformats.org/officeDocument/2006/relationships/slideLayout" Target="../slideLayouts/slideLayout7.xml"/><Relationship Id="rId5" Type="http://schemas.openxmlformats.org/officeDocument/2006/relationships/image" Target="../media/image16.png"/><Relationship Id="rId4" Type="http://schemas.microsoft.com/office/2007/relationships/hdphoto" Target="../media/hdphoto5.wdp"/></Relationships>
</file>

<file path=ppt/slides/_rels/slide10.xml.rels><?xml version="1.0" encoding="UTF-8" standalone="yes"?>
<Relationships xmlns="http://schemas.openxmlformats.org/package/2006/relationships"><Relationship Id="rId3" Type="http://schemas.microsoft.com/office/2007/relationships/hdphoto" Target="../media/hdphoto6.wdp"/><Relationship Id="rId7" Type="http://schemas.openxmlformats.org/officeDocument/2006/relationships/image" Target="../media/image21.png"/><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00690" y="577483"/>
            <a:ext cx="6287928" cy="13716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3" name="Nadpis 1"/>
          <p:cNvSpPr txBox="1">
            <a:spLocks/>
          </p:cNvSpPr>
          <p:nvPr/>
        </p:nvSpPr>
        <p:spPr>
          <a:xfrm>
            <a:off x="1047073" y="2392084"/>
            <a:ext cx="6995160" cy="1323023"/>
          </a:xfrm>
          <a:prstGeom prst="rect">
            <a:avLst/>
          </a:prstGeom>
        </p:spPr>
        <p:txBody>
          <a:bodyPr lIns="82296" tIns="41148" rIns="82296" bIns="41148"/>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s-CZ" sz="4000" dirty="0" smtClean="0">
                <a:solidFill>
                  <a:prstClr val="black"/>
                </a:solidFill>
              </a:rPr>
              <a:t>Dopravní značení pro chodce</a:t>
            </a:r>
            <a:br>
              <a:rPr lang="cs-CZ" sz="4000" dirty="0" smtClean="0">
                <a:solidFill>
                  <a:prstClr val="black"/>
                </a:solidFill>
              </a:rPr>
            </a:br>
            <a:r>
              <a:rPr lang="cs-CZ" sz="4000" dirty="0" smtClean="0">
                <a:solidFill>
                  <a:prstClr val="black"/>
                </a:solidFill>
              </a:rPr>
              <a:t>VY_32_INOVACE_5A_13</a:t>
            </a:r>
          </a:p>
          <a:p>
            <a:r>
              <a:rPr lang="cs-CZ" sz="2800" dirty="0">
                <a:solidFill>
                  <a:prstClr val="black"/>
                </a:solidFill>
              </a:rPr>
              <a:t>Číslo projektu</a:t>
            </a:r>
            <a:r>
              <a:rPr lang="cs-CZ" sz="2800">
                <a:solidFill>
                  <a:prstClr val="black"/>
                </a:solidFill>
              </a:rPr>
              <a:t>: </a:t>
            </a:r>
            <a:r>
              <a:rPr lang="cs-CZ" sz="2800"/>
              <a:t>CZ.1.07/1.4.00/21.1101</a:t>
            </a:r>
            <a:endParaRPr lang="cs-CZ" dirty="0">
              <a:solidFill>
                <a:prstClr val="black"/>
              </a:solidFill>
            </a:endParaRPr>
          </a:p>
        </p:txBody>
      </p:sp>
      <p:sp>
        <p:nvSpPr>
          <p:cNvPr id="4" name="Podnadpis 2"/>
          <p:cNvSpPr txBox="1">
            <a:spLocks/>
          </p:cNvSpPr>
          <p:nvPr/>
        </p:nvSpPr>
        <p:spPr>
          <a:xfrm>
            <a:off x="971600" y="4581128"/>
            <a:ext cx="7272808" cy="1577340"/>
          </a:xfrm>
          <a:prstGeom prst="rect">
            <a:avLst/>
          </a:prstGeom>
        </p:spPr>
        <p:txBody>
          <a:bodyPr vert="horz" lIns="82296" tIns="41148" rIns="82296" bIns="41148"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nSpc>
                <a:spcPct val="120000"/>
              </a:lnSpc>
            </a:pPr>
            <a:endParaRPr lang="cs-CZ" dirty="0" smtClean="0">
              <a:solidFill>
                <a:prstClr val="black">
                  <a:tint val="75000"/>
                </a:prstClr>
              </a:solidFill>
            </a:endParaRPr>
          </a:p>
          <a:p>
            <a:pPr>
              <a:lnSpc>
                <a:spcPct val="120000"/>
              </a:lnSpc>
            </a:pPr>
            <a:r>
              <a:rPr lang="cs-CZ" sz="2900" dirty="0" smtClean="0">
                <a:solidFill>
                  <a:prstClr val="black">
                    <a:tint val="75000"/>
                  </a:prstClr>
                </a:solidFill>
              </a:rPr>
              <a:t>Sada 1</a:t>
            </a:r>
          </a:p>
          <a:p>
            <a:pPr>
              <a:lnSpc>
                <a:spcPct val="120000"/>
              </a:lnSpc>
            </a:pPr>
            <a:r>
              <a:rPr lang="cs-CZ" sz="2900" dirty="0" smtClean="0">
                <a:solidFill>
                  <a:prstClr val="black">
                    <a:tint val="75000"/>
                  </a:prstClr>
                </a:solidFill>
              </a:rPr>
              <a:t>Člověk a jeho svět</a:t>
            </a:r>
            <a:endParaRPr lang="cs-CZ" sz="2900" dirty="0">
              <a:solidFill>
                <a:prstClr val="black">
                  <a:tint val="75000"/>
                </a:prstClr>
              </a:solidFill>
            </a:endParaRPr>
          </a:p>
          <a:p>
            <a:pPr>
              <a:lnSpc>
                <a:spcPct val="120000"/>
              </a:lnSpc>
            </a:pPr>
            <a:r>
              <a:rPr lang="cs-CZ" sz="2900" dirty="0" smtClean="0">
                <a:solidFill>
                  <a:prstClr val="black">
                    <a:tint val="75000"/>
                  </a:prstClr>
                </a:solidFill>
              </a:rPr>
              <a:t>Mateřská škola, Základní škola a Praktická škola Trhové Sviny</a:t>
            </a:r>
          </a:p>
          <a:p>
            <a:endParaRPr lang="cs-CZ" dirty="0">
              <a:solidFill>
                <a:prstClr val="black">
                  <a:tint val="75000"/>
                </a:prstClr>
              </a:solidFill>
            </a:endParaRPr>
          </a:p>
        </p:txBody>
      </p:sp>
    </p:spTree>
    <p:extLst>
      <p:ext uri="{BB962C8B-B14F-4D97-AF65-F5344CB8AC3E}">
        <p14:creationId xmlns:p14="http://schemas.microsoft.com/office/powerpoint/2010/main" xmlns="" val="7337061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ulka 5"/>
          <p:cNvGraphicFramePr>
            <a:graphicFrameLocks noGrp="1"/>
          </p:cNvGraphicFramePr>
          <p:nvPr>
            <p:extLst>
              <p:ext uri="{D42A27DB-BD31-4B8C-83A1-F6EECF244321}">
                <p14:modId xmlns:p14="http://schemas.microsoft.com/office/powerpoint/2010/main" xmlns="" val="2118429970"/>
              </p:ext>
            </p:extLst>
          </p:nvPr>
        </p:nvGraphicFramePr>
        <p:xfrm>
          <a:off x="251520" y="1052736"/>
          <a:ext cx="8641103" cy="5283945"/>
        </p:xfrm>
        <a:graphic>
          <a:graphicData uri="http://schemas.openxmlformats.org/drawingml/2006/table">
            <a:tbl>
              <a:tblPr firstRow="1" bandRow="1">
                <a:tableStyleId>{5940675A-B579-460E-94D1-54222C63F5DA}</a:tableStyleId>
              </a:tblPr>
              <a:tblGrid>
                <a:gridCol w="2115805"/>
                <a:gridCol w="6525298"/>
              </a:tblGrid>
              <a:tr h="2529149">
                <a:tc>
                  <a:txBody>
                    <a:bodyPr/>
                    <a:lstStyle/>
                    <a:p>
                      <a:r>
                        <a:rPr lang="cs-CZ" sz="1300" dirty="0" smtClean="0"/>
                        <a:t>Anotace</a:t>
                      </a:r>
                      <a:endParaRPr lang="cs-CZ" sz="1300" dirty="0"/>
                    </a:p>
                  </a:txBody>
                  <a:tcPr marL="82296" marR="82296" marT="41148" marB="41148"/>
                </a:tc>
                <a:tc>
                  <a:txBody>
                    <a:bodyPr/>
                    <a:lstStyle/>
                    <a:p>
                      <a:pPr algn="just"/>
                      <a:r>
                        <a:rPr lang="cs-CZ" sz="1300" dirty="0" smtClean="0"/>
                        <a:t>Tento</a:t>
                      </a:r>
                      <a:r>
                        <a:rPr lang="cs-CZ" sz="1300" baseline="0" dirty="0" smtClean="0"/>
                        <a:t> digitální učební materiál je věnován vybraným dopravním značkám, jež jsou důležité </a:t>
                      </a:r>
                      <a:r>
                        <a:rPr lang="cs-CZ" sz="1300" baseline="0" dirty="0" smtClean="0"/>
                        <a:t>                   pro </a:t>
                      </a:r>
                      <a:r>
                        <a:rPr lang="cs-CZ" sz="1300" baseline="0" dirty="0" smtClean="0"/>
                        <a:t>chodce (přechod pro chodce, stezka pro chodce, podchod nebo nadchod, zákaz vstupu chodců). Na prvních čtyřech snímcích se žáci seznámí s tím, jak vyjmenované značky vypadají </a:t>
                      </a:r>
                      <a:r>
                        <a:rPr lang="cs-CZ" sz="1300" baseline="0" dirty="0" smtClean="0"/>
                        <a:t>                 a </a:t>
                      </a:r>
                      <a:r>
                        <a:rPr lang="cs-CZ" sz="1300" baseline="0" dirty="0" smtClean="0"/>
                        <a:t>jaký mají význam. Další snímek obsahuje aktivitu, prostřednictvím niž si žáci probírané učivo upevní. Jejich úkolem je spojit čarou pomocí skrytého pera názvy s příslušnými značkami. Následují snímky, které prověřují, zda si žáci učivo zapamatovali a taktéž slouží k upevnění probírané látky. Nejprve mají žáci za úkol samostatně pojmenovat zobrazené značky. Tvé tipy si mohou ověřit kliknutím na každou z nich. Po provedení této aktivační události se zobrazí příslušný název. Na dalším snímku mají žáci rozhodnout, jakou barvu má značka Zákaz vstupu chodců. Žáci mají opět možnost zkontrolovat správnost své odpovědi kliknutím na každou ze zobrazených možností. Posední snímek vyžaduje vypnutí prezentace. Úkolem žáků je správně přiřadit  tvrzení k jednotlivým dopravním značkám. </a:t>
                      </a:r>
                      <a:endParaRPr lang="cs-CZ" sz="1300" dirty="0"/>
                    </a:p>
                  </a:txBody>
                  <a:tcPr marL="82296" marR="82296" marT="41148" marB="41148"/>
                </a:tc>
              </a:tr>
              <a:tr h="504706">
                <a:tc>
                  <a:txBody>
                    <a:bodyPr/>
                    <a:lstStyle/>
                    <a:p>
                      <a:r>
                        <a:rPr lang="cs-CZ" sz="1300" dirty="0" smtClean="0"/>
                        <a:t>Autor</a:t>
                      </a:r>
                      <a:r>
                        <a:rPr lang="cs-CZ" sz="1300" baseline="0" dirty="0" smtClean="0"/>
                        <a:t> </a:t>
                      </a:r>
                    </a:p>
                    <a:p>
                      <a:r>
                        <a:rPr lang="cs-CZ" sz="1300" baseline="0" dirty="0" smtClean="0"/>
                        <a:t>Období vytvoření materiálu</a:t>
                      </a:r>
                      <a:endParaRPr lang="cs-CZ" sz="1600" dirty="0"/>
                    </a:p>
                  </a:txBody>
                  <a:tcPr marL="82296" marR="82296" marT="41148" marB="41148"/>
                </a:tc>
                <a:tc>
                  <a:txBody>
                    <a:bodyPr/>
                    <a:lstStyle/>
                    <a:p>
                      <a:r>
                        <a:rPr lang="cs-CZ" sz="1300" dirty="0" smtClean="0"/>
                        <a:t>Mgr.</a:t>
                      </a:r>
                      <a:r>
                        <a:rPr lang="cs-CZ" sz="1300" baseline="0" dirty="0" smtClean="0"/>
                        <a:t> Eliška </a:t>
                      </a:r>
                      <a:r>
                        <a:rPr lang="cs-CZ" sz="1300" baseline="0" dirty="0" err="1" smtClean="0"/>
                        <a:t>Libánská</a:t>
                      </a:r>
                      <a:endParaRPr lang="cs-CZ" sz="1300" baseline="0" dirty="0" smtClean="0"/>
                    </a:p>
                    <a:p>
                      <a:r>
                        <a:rPr lang="cs-CZ" sz="1300" baseline="0" dirty="0" smtClean="0"/>
                        <a:t>Srpen 2011</a:t>
                      </a:r>
                      <a:endParaRPr lang="cs-CZ" sz="1300" dirty="0"/>
                    </a:p>
                  </a:txBody>
                  <a:tcPr marL="82296" marR="82296" marT="41148" marB="41148"/>
                </a:tc>
              </a:tr>
              <a:tr h="317235">
                <a:tc>
                  <a:txBody>
                    <a:bodyPr/>
                    <a:lstStyle/>
                    <a:p>
                      <a:r>
                        <a:rPr lang="cs-CZ" sz="1300" dirty="0" smtClean="0"/>
                        <a:t>Speciální</a:t>
                      </a:r>
                      <a:r>
                        <a:rPr lang="cs-CZ" sz="1300" baseline="0" dirty="0" smtClean="0"/>
                        <a:t> vzdělávací potřeby</a:t>
                      </a:r>
                      <a:endParaRPr lang="cs-CZ" sz="1300" dirty="0"/>
                    </a:p>
                  </a:txBody>
                  <a:tcPr marL="82296" marR="82296" marT="41148" marB="41148"/>
                </a:tc>
                <a:tc>
                  <a:txBody>
                    <a:bodyPr/>
                    <a:lstStyle/>
                    <a:p>
                      <a:r>
                        <a:rPr lang="cs-CZ" sz="1300" smtClean="0"/>
                        <a:t>Mentální retardace,</a:t>
                      </a:r>
                      <a:r>
                        <a:rPr lang="cs-CZ" sz="1300" baseline="0" smtClean="0"/>
                        <a:t> </a:t>
                      </a:r>
                      <a:r>
                        <a:rPr lang="cs-CZ" sz="1300" baseline="0" dirty="0" smtClean="0"/>
                        <a:t>Poruchy </a:t>
                      </a:r>
                      <a:r>
                        <a:rPr lang="cs-CZ" sz="1300" baseline="0" smtClean="0"/>
                        <a:t>autistického spektra,  </a:t>
                      </a:r>
                      <a:r>
                        <a:rPr lang="cs-CZ" sz="1300" baseline="0" dirty="0" smtClean="0"/>
                        <a:t>ADHD</a:t>
                      </a:r>
                      <a:endParaRPr lang="cs-CZ" sz="1300" dirty="0"/>
                    </a:p>
                  </a:txBody>
                  <a:tcPr marL="82296" marR="82296" marT="41148" marB="41148"/>
                </a:tc>
              </a:tr>
              <a:tr h="330837">
                <a:tc>
                  <a:txBody>
                    <a:bodyPr/>
                    <a:lstStyle/>
                    <a:p>
                      <a:r>
                        <a:rPr lang="cs-CZ" sz="1300" baseline="0" dirty="0" smtClean="0"/>
                        <a:t>Vzdělávací obor</a:t>
                      </a:r>
                      <a:endParaRPr lang="cs-CZ" sz="1300" dirty="0"/>
                    </a:p>
                  </a:txBody>
                  <a:tcPr marL="82296" marR="82296" marT="41148" marB="41148"/>
                </a:tc>
                <a:tc>
                  <a:txBody>
                    <a:bodyPr/>
                    <a:lstStyle/>
                    <a:p>
                      <a:r>
                        <a:rPr lang="cs-CZ" sz="1300" dirty="0" smtClean="0"/>
                        <a:t>Člověk a jeho svět</a:t>
                      </a:r>
                      <a:endParaRPr lang="cs-CZ" sz="1300" dirty="0"/>
                    </a:p>
                  </a:txBody>
                  <a:tcPr marL="82296" marR="82296" marT="41148" marB="41148"/>
                </a:tc>
              </a:tr>
              <a:tr h="326304">
                <a:tc>
                  <a:txBody>
                    <a:bodyPr/>
                    <a:lstStyle/>
                    <a:p>
                      <a:r>
                        <a:rPr lang="cs-CZ" sz="1300" dirty="0" smtClean="0"/>
                        <a:t>Druh</a:t>
                      </a:r>
                      <a:r>
                        <a:rPr lang="cs-CZ" sz="1300" baseline="0" dirty="0" smtClean="0"/>
                        <a:t> učebního materiálu</a:t>
                      </a:r>
                      <a:endParaRPr lang="cs-CZ" sz="1300" dirty="0"/>
                    </a:p>
                  </a:txBody>
                  <a:tcPr marL="82296" marR="82296" marT="41148" marB="41148"/>
                </a:tc>
                <a:tc>
                  <a:txBody>
                    <a:bodyPr/>
                    <a:lstStyle/>
                    <a:p>
                      <a:r>
                        <a:rPr lang="cs-CZ" sz="1300" dirty="0" smtClean="0"/>
                        <a:t>Interaktivní</a:t>
                      </a:r>
                      <a:r>
                        <a:rPr lang="cs-CZ" sz="1300" baseline="0" dirty="0" smtClean="0"/>
                        <a:t> DUM</a:t>
                      </a:r>
                      <a:endParaRPr lang="cs-CZ" sz="1300" dirty="0"/>
                    </a:p>
                  </a:txBody>
                  <a:tcPr marL="82296" marR="82296" marT="41148" marB="41148"/>
                </a:tc>
              </a:tr>
              <a:tr h="322626">
                <a:tc>
                  <a:txBody>
                    <a:bodyPr/>
                    <a:lstStyle/>
                    <a:p>
                      <a:r>
                        <a:rPr lang="cs-CZ" sz="1300" dirty="0" smtClean="0"/>
                        <a:t>Inovace</a:t>
                      </a:r>
                      <a:endParaRPr lang="cs-CZ" sz="1300" dirty="0"/>
                    </a:p>
                  </a:txBody>
                  <a:tcPr marL="82296" marR="82296" marT="41148" marB="41148"/>
                </a:tc>
                <a:tc>
                  <a:txBody>
                    <a:bodyPr/>
                    <a:lstStyle/>
                    <a:p>
                      <a:r>
                        <a:rPr lang="cs-CZ" sz="1300" dirty="0" smtClean="0"/>
                        <a:t>Díky novému</a:t>
                      </a:r>
                      <a:r>
                        <a:rPr lang="cs-CZ" sz="1300" baseline="0" dirty="0" smtClean="0"/>
                        <a:t> softwaru je možné využívat rozšířených funkcí </a:t>
                      </a:r>
                      <a:r>
                        <a:rPr lang="cs-CZ" sz="1300" baseline="0" smtClean="0"/>
                        <a:t>prezentace; Rukopisné </a:t>
                      </a:r>
                      <a:r>
                        <a:rPr lang="cs-CZ" sz="1300" baseline="0" dirty="0" smtClean="0"/>
                        <a:t>poznámky.</a:t>
                      </a:r>
                      <a:endParaRPr lang="cs-CZ" sz="1300" dirty="0"/>
                    </a:p>
                  </a:txBody>
                  <a:tcPr marL="82296" marR="82296" marT="41148" marB="41148"/>
                </a:tc>
              </a:tr>
              <a:tr h="312535">
                <a:tc>
                  <a:txBody>
                    <a:bodyPr/>
                    <a:lstStyle/>
                    <a:p>
                      <a:r>
                        <a:rPr lang="cs-CZ" sz="1300" dirty="0" smtClean="0"/>
                        <a:t>Cílová</a:t>
                      </a:r>
                      <a:r>
                        <a:rPr lang="cs-CZ" sz="1300" baseline="0" dirty="0" smtClean="0"/>
                        <a:t> skupina</a:t>
                      </a:r>
                      <a:endParaRPr lang="cs-CZ" sz="1300" dirty="0"/>
                    </a:p>
                  </a:txBody>
                  <a:tcPr marL="82296" marR="82296" marT="41148" marB="41148"/>
                </a:tc>
                <a:tc>
                  <a:txBody>
                    <a:bodyPr/>
                    <a:lstStyle/>
                    <a:p>
                      <a:r>
                        <a:rPr lang="cs-CZ" sz="1300" dirty="0" smtClean="0"/>
                        <a:t>Žák</a:t>
                      </a:r>
                      <a:r>
                        <a:rPr lang="cs-CZ" sz="1300" baseline="0" dirty="0" smtClean="0"/>
                        <a:t> – se středně  těžkým mentálním postižením </a:t>
                      </a:r>
                      <a:endParaRPr lang="cs-CZ" sz="1300" dirty="0"/>
                    </a:p>
                  </a:txBody>
                  <a:tcPr marL="82296" marR="82296" marT="41148" marB="41148"/>
                </a:tc>
              </a:tr>
              <a:tr h="307490">
                <a:tc>
                  <a:txBody>
                    <a:bodyPr/>
                    <a:lstStyle/>
                    <a:p>
                      <a:r>
                        <a:rPr lang="cs-CZ" sz="1300" dirty="0" smtClean="0"/>
                        <a:t>Stupeň a typ vzdělávání</a:t>
                      </a:r>
                      <a:r>
                        <a:rPr lang="cs-CZ" sz="1300" baseline="0" dirty="0" smtClean="0"/>
                        <a:t> </a:t>
                      </a:r>
                      <a:endParaRPr lang="cs-CZ" sz="1300" dirty="0"/>
                    </a:p>
                  </a:txBody>
                  <a:tcPr marL="82296" marR="82296" marT="41148" marB="41148"/>
                </a:tc>
                <a:tc>
                  <a:txBody>
                    <a:bodyPr/>
                    <a:lstStyle/>
                    <a:p>
                      <a:r>
                        <a:rPr lang="cs-CZ" sz="1300" dirty="0" smtClean="0"/>
                        <a:t>Základní škola speciální – 1. stupeň,</a:t>
                      </a:r>
                      <a:r>
                        <a:rPr lang="cs-CZ" sz="1300" baseline="0" dirty="0" smtClean="0"/>
                        <a:t> 1. období, 2. období</a:t>
                      </a:r>
                      <a:endParaRPr lang="cs-CZ" sz="1300" dirty="0"/>
                    </a:p>
                  </a:txBody>
                  <a:tcPr marL="82296" marR="82296" marT="41148" marB="41148"/>
                </a:tc>
              </a:tr>
              <a:tr h="333063">
                <a:tc>
                  <a:txBody>
                    <a:bodyPr/>
                    <a:lstStyle/>
                    <a:p>
                      <a:r>
                        <a:rPr lang="cs-CZ" sz="1300" dirty="0" smtClean="0"/>
                        <a:t>Typická</a:t>
                      </a:r>
                      <a:r>
                        <a:rPr lang="cs-CZ" sz="1300" baseline="0" dirty="0" smtClean="0"/>
                        <a:t> věková skupina</a:t>
                      </a:r>
                      <a:endParaRPr lang="cs-CZ" sz="1300" dirty="0"/>
                    </a:p>
                  </a:txBody>
                  <a:tcPr marL="82296" marR="82296" marT="41148" marB="41148"/>
                </a:tc>
                <a:tc>
                  <a:txBody>
                    <a:bodyPr/>
                    <a:lstStyle/>
                    <a:p>
                      <a:r>
                        <a:rPr lang="cs-CZ" sz="1300" dirty="0" smtClean="0"/>
                        <a:t>1.</a:t>
                      </a:r>
                      <a:r>
                        <a:rPr lang="cs-CZ" sz="1300" baseline="0" dirty="0" smtClean="0"/>
                        <a:t> – 6. ročník </a:t>
                      </a:r>
                      <a:endParaRPr lang="cs-CZ" sz="1300" dirty="0"/>
                    </a:p>
                  </a:txBody>
                  <a:tcPr marL="82296" marR="82296" marT="41148" marB="41148"/>
                </a:tc>
              </a:tr>
            </a:tbl>
          </a:graphicData>
        </a:graphic>
      </p:graphicFrame>
    </p:spTree>
    <p:extLst>
      <p:ext uri="{BB962C8B-B14F-4D97-AF65-F5344CB8AC3E}">
        <p14:creationId xmlns:p14="http://schemas.microsoft.com/office/powerpoint/2010/main" xmlns="" val="19494412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7570" b="96813" l="4274" r="94444">
                        <a14:foregroundMark x1="44017" y1="47410" x2="44017" y2="47410"/>
                        <a14:foregroundMark x1="59402" y1="58964" x2="59402" y2="58964"/>
                        <a14:foregroundMark x1="34615" y1="79283" x2="34615" y2="79283"/>
                        <a14:foregroundMark x1="43590" y1="66135" x2="43590" y2="66135"/>
                        <a14:foregroundMark x1="49573" y1="70916" x2="49573" y2="70916"/>
                        <a14:foregroundMark x1="43590" y1="50996" x2="43590" y2="50996"/>
                        <a14:foregroundMark x1="51282" y1="41434" x2="51282" y2="41434"/>
                        <a14:foregroundMark x1="63675" y1="57769" x2="64530" y2="60558"/>
                        <a14:foregroundMark x1="72650" y1="72112" x2="72650" y2="72112"/>
                        <a14:foregroundMark x1="51282" y1="32669" x2="51282" y2="32669"/>
                        <a14:foregroundMark x1="29060" y1="73705" x2="29060" y2="73705"/>
                        <a14:foregroundMark x1="37179" y1="61355" x2="37179" y2="61355"/>
                        <a14:foregroundMark x1="41026" y1="76096" x2="41026" y2="76096"/>
                        <a14:foregroundMark x1="66239" y1="62948" x2="66239" y2="62948"/>
                        <a14:foregroundMark x1="68376" y1="76096" x2="68376" y2="76096"/>
                        <a14:foregroundMark x1="57692" y1="44622" x2="57692" y2="44622"/>
                        <a14:foregroundMark x1="66239" y1="56972" x2="67094" y2="59363"/>
                        <a14:foregroundMark x1="43590" y1="61355" x2="43590" y2="61355"/>
                        <a14:foregroundMark x1="37179" y1="56972" x2="37179" y2="56972"/>
                        <a14:foregroundMark x1="64103" y1="74900" x2="64103" y2="74900"/>
                        <a14:foregroundMark x1="53419" y1="38645" x2="53419" y2="38645"/>
                        <a14:foregroundMark x1="45726" y1="39841" x2="45726" y2="39841"/>
                        <a14:foregroundMark x1="29915" y1="64542" x2="29915" y2="64542"/>
                        <a14:foregroundMark x1="36325" y1="70518" x2="36325" y2="70518"/>
                        <a14:foregroundMark x1="42308" y1="65737" x2="42308" y2="65737"/>
                        <a14:foregroundMark x1="21795" y1="80478" x2="21795" y2="80478"/>
                        <a14:foregroundMark x1="74786" y1="77689" x2="74786" y2="77689"/>
                        <a14:foregroundMark x1="56410" y1="75299" x2="56410" y2="75299"/>
                        <a14:foregroundMark x1="56410" y1="64940" x2="56410" y2="64940"/>
                        <a14:foregroundMark x1="53419" y1="63745" x2="53419" y2="63745"/>
                        <a14:foregroundMark x1="53419" y1="54582" x2="53419" y2="54582"/>
                        <a14:foregroundMark x1="52137" y1="55378" x2="52137" y2="55378"/>
                        <a14:foregroundMark x1="40171" y1="58964" x2="40171" y2="58964"/>
                        <a14:foregroundMark x1="40171" y1="59363" x2="40171" y2="59363"/>
                        <a14:foregroundMark x1="44872" y1="53386" x2="44872" y2="53386"/>
                        <a14:foregroundMark x1="55128" y1="48207" x2="55128" y2="48207"/>
                        <a14:foregroundMark x1="55128" y1="47012" x2="54701" y2="44622"/>
                        <a14:foregroundMark x1="53419" y1="42231" x2="53419" y2="42231"/>
                        <a14:foregroundMark x1="52991" y1="41434" x2="54701" y2="46614"/>
                        <a14:foregroundMark x1="58974" y1="56175" x2="58974" y2="56175"/>
                        <a14:foregroundMark x1="61111" y1="65737" x2="61111" y2="65737"/>
                        <a14:foregroundMark x1="65812" y1="66534" x2="68376" y2="68924"/>
                        <a14:foregroundMark x1="73504" y1="74502" x2="73504" y2="74502"/>
                        <a14:foregroundMark x1="80342" y1="80478" x2="80342" y2="80478"/>
                        <a14:foregroundMark x1="45299" y1="69323" x2="45299" y2="69323"/>
                        <a14:foregroundMark x1="45299" y1="63745" x2="45299" y2="63745"/>
                        <a14:foregroundMark x1="47009" y1="57371" x2="47009" y2="57371"/>
                        <a14:foregroundMark x1="48718" y1="59363" x2="48718" y2="59363"/>
                        <a14:foregroundMark x1="35897" y1="60558" x2="35897" y2="60558"/>
                        <a14:foregroundMark x1="32906" y1="65737" x2="32906" y2="65737"/>
                        <a14:foregroundMark x1="29487" y1="68924" x2="29487" y2="68924"/>
                        <a14:foregroundMark x1="45726" y1="47012" x2="45726" y2="47012"/>
                        <a14:foregroundMark x1="48718" y1="74502" x2="48718" y2="74502"/>
                        <a14:foregroundMark x1="60684" y1="72510" x2="60684" y2="72510"/>
                        <a14:foregroundMark x1="50000" y1="78088" x2="50000" y2="78088"/>
                        <a14:foregroundMark x1="41880" y1="76096" x2="41880" y2="76096"/>
                        <a14:foregroundMark x1="46581" y1="37052" x2="46581" y2="37052"/>
                        <a14:foregroundMark x1="51282" y1="30677" x2="51282" y2="30677"/>
                        <a14:foregroundMark x1="61538" y1="77689" x2="61538" y2="77689"/>
                        <a14:foregroundMark x1="33761" y1="75299" x2="33761" y2="75299"/>
                        <a14:foregroundMark x1="41026" y1="75299" x2="41026" y2="75299"/>
                        <a14:foregroundMark x1="59402" y1="70518" x2="59402" y2="70518"/>
                        <a14:foregroundMark x1="52991" y1="77689" x2="52991" y2="77689"/>
                        <a14:foregroundMark x1="42308" y1="77689" x2="42308" y2="77689"/>
                        <a14:foregroundMark x1="45726" y1="72510" x2="45726" y2="72510"/>
                        <a14:foregroundMark x1="41880" y1="74900" x2="41880" y2="74900"/>
                        <a14:foregroundMark x1="38889" y1="74900" x2="38889" y2="74900"/>
                        <a14:foregroundMark x1="51282" y1="74502" x2="51282" y2="74502"/>
                        <a14:foregroundMark x1="55128" y1="70916" x2="55128" y2="70916"/>
                        <a14:foregroundMark x1="54274" y1="67331" x2="54274" y2="67331"/>
                        <a14:foregroundMark x1="48718" y1="63745" x2="48718" y2="63745"/>
                        <a14:foregroundMark x1="68376" y1="73705" x2="68376" y2="73705"/>
                        <a14:foregroundMark x1="71795" y1="70518" x2="71795" y2="70518"/>
                        <a14:foregroundMark x1="68803" y1="79681" x2="68803" y2="79681"/>
                        <a14:foregroundMark x1="57692" y1="81275" x2="57692" y2="81275"/>
                        <a14:foregroundMark x1="24359" y1="73307" x2="24359" y2="73307"/>
                        <a14:foregroundMark x1="45299" y1="78088" x2="46581" y2="79681"/>
                        <a14:foregroundMark x1="78632" y1="73307" x2="78632" y2="73307"/>
                        <a14:foregroundMark x1="81197" y1="79681" x2="81197" y2="79681"/>
                      </a14:backgroundRemoval>
                    </a14:imgEffect>
                  </a14:imgLayer>
                </a14:imgProps>
              </a:ext>
              <a:ext uri="{28A0092B-C50C-407E-A947-70E740481C1C}">
                <a14:useLocalDpi xmlns:a14="http://schemas.microsoft.com/office/drawing/2010/main" xmlns="" val="0"/>
              </a:ext>
            </a:extLst>
          </a:blip>
          <a:srcRect/>
          <a:stretch>
            <a:fillRect/>
          </a:stretch>
        </p:blipFill>
        <p:spPr bwMode="auto">
          <a:xfrm>
            <a:off x="1147075" y="450688"/>
            <a:ext cx="2953763" cy="316835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ovéPole 1"/>
          <p:cNvSpPr txBox="1"/>
          <p:nvPr/>
        </p:nvSpPr>
        <p:spPr>
          <a:xfrm>
            <a:off x="2623957" y="158300"/>
            <a:ext cx="4180503" cy="58477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3200" b="1" dirty="0" smtClean="0"/>
              <a:t>PŘECHOD PRO CHODCE</a:t>
            </a:r>
            <a:endParaRPr lang="cs-CZ" sz="3200" b="1" dirty="0"/>
          </a:p>
        </p:txBody>
      </p:sp>
      <p:sp>
        <p:nvSpPr>
          <p:cNvPr id="3" name="TextovéPole 2"/>
          <p:cNvSpPr txBox="1"/>
          <p:nvPr/>
        </p:nvSpPr>
        <p:spPr>
          <a:xfrm>
            <a:off x="1860829" y="3659040"/>
            <a:ext cx="5706755" cy="1200329"/>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algn="ctr"/>
            <a:r>
              <a:rPr lang="cs-CZ" sz="2400" b="1" dirty="0" smtClean="0"/>
              <a:t>V blízkosti této značky najdu na silnici</a:t>
            </a:r>
          </a:p>
          <a:p>
            <a:pPr algn="ctr"/>
            <a:r>
              <a:rPr lang="cs-CZ" sz="2400" b="1" dirty="0" smtClean="0"/>
              <a:t>namalované bílé pruhy. </a:t>
            </a:r>
          </a:p>
          <a:p>
            <a:pPr algn="ctr"/>
            <a:r>
              <a:rPr lang="cs-CZ" sz="2400" b="1" dirty="0" smtClean="0"/>
              <a:t>Těmto pruhům říkáme přechod pro chodce.</a:t>
            </a:r>
          </a:p>
        </p:txBody>
      </p:sp>
      <p:sp>
        <p:nvSpPr>
          <p:cNvPr id="4" name="Obdélník 3"/>
          <p:cNvSpPr/>
          <p:nvPr/>
        </p:nvSpPr>
        <p:spPr>
          <a:xfrm>
            <a:off x="2428208" y="5063573"/>
            <a:ext cx="4572000" cy="830997"/>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lvl="0" algn="ctr"/>
            <a:r>
              <a:rPr lang="cs-CZ" sz="2400" b="1" dirty="0">
                <a:solidFill>
                  <a:prstClr val="black"/>
                </a:solidFill>
              </a:rPr>
              <a:t>Po tomto přechodu</a:t>
            </a:r>
          </a:p>
          <a:p>
            <a:pPr lvl="0" algn="ctr"/>
            <a:r>
              <a:rPr lang="cs-CZ" sz="2400" b="1" dirty="0">
                <a:solidFill>
                  <a:prstClr val="black"/>
                </a:solidFill>
              </a:rPr>
              <a:t>mohu bezpečně přejít přes silnici. </a:t>
            </a:r>
          </a:p>
        </p:txBody>
      </p:sp>
      <p:sp>
        <p:nvSpPr>
          <p:cNvPr id="5" name="Obdélník 4"/>
          <p:cNvSpPr/>
          <p:nvPr/>
        </p:nvSpPr>
        <p:spPr>
          <a:xfrm>
            <a:off x="2240069" y="6157479"/>
            <a:ext cx="4948277" cy="461665"/>
          </a:xfrm>
          <a:prstGeom prst="rect">
            <a:avLst/>
          </a:prstGeom>
          <a:ln w="57150">
            <a:solidFill>
              <a:srgbClr val="FF0000"/>
            </a:solidFill>
          </a:ln>
        </p:spPr>
        <p:style>
          <a:lnRef idx="2">
            <a:schemeClr val="accent2"/>
          </a:lnRef>
          <a:fillRef idx="1">
            <a:schemeClr val="lt1"/>
          </a:fillRef>
          <a:effectRef idx="0">
            <a:schemeClr val="accent2"/>
          </a:effectRef>
          <a:fontRef idx="minor">
            <a:schemeClr val="dk1"/>
          </a:fontRef>
        </p:style>
        <p:txBody>
          <a:bodyPr wrap="square">
            <a:spAutoFit/>
          </a:bodyPr>
          <a:lstStyle/>
          <a:p>
            <a:pPr lvl="0" algn="ctr"/>
            <a:r>
              <a:rPr lang="cs-CZ" sz="2400" b="1" dirty="0">
                <a:solidFill>
                  <a:prstClr val="black"/>
                </a:solidFill>
              </a:rPr>
              <a:t>Nejprve se ale musím rozhlédnout. </a:t>
            </a:r>
          </a:p>
        </p:txBody>
      </p:sp>
      <p:pic>
        <p:nvPicPr>
          <p:cNvPr id="5123"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580112" y="944967"/>
            <a:ext cx="2302464" cy="2448272"/>
          </a:xfrm>
          <a:prstGeom prst="rect">
            <a:avLst/>
          </a:prstGeom>
          <a:noFill/>
          <a:ln w="381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525169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123"/>
                                        </p:tgtEl>
                                        <p:attrNameLst>
                                          <p:attrName>style.visibility</p:attrName>
                                        </p:attrNameLst>
                                      </p:cBhvr>
                                      <p:to>
                                        <p:strVal val="visible"/>
                                      </p:to>
                                    </p:set>
                                    <p:animEffect transition="in" filter="fade">
                                      <p:cBhvr>
                                        <p:cTn id="14" dur="1000"/>
                                        <p:tgtEl>
                                          <p:spTgt spid="5123"/>
                                        </p:tgtEl>
                                      </p:cBhvr>
                                    </p:animEffect>
                                    <p:anim calcmode="lin" valueType="num">
                                      <p:cBhvr>
                                        <p:cTn id="15" dur="1000" fill="hold"/>
                                        <p:tgtEl>
                                          <p:spTgt spid="5123"/>
                                        </p:tgtEl>
                                        <p:attrNameLst>
                                          <p:attrName>ppt_x</p:attrName>
                                        </p:attrNameLst>
                                      </p:cBhvr>
                                      <p:tavLst>
                                        <p:tav tm="0">
                                          <p:val>
                                            <p:strVal val="#ppt_x"/>
                                          </p:val>
                                        </p:tav>
                                        <p:tav tm="100000">
                                          <p:val>
                                            <p:strVal val="#ppt_x"/>
                                          </p:val>
                                        </p:tav>
                                      </p:tavLst>
                                    </p:anim>
                                    <p:anim calcmode="lin" valueType="num">
                                      <p:cBhvr>
                                        <p:cTn id="16" dur="1000" fill="hold"/>
                                        <p:tgtEl>
                                          <p:spTgt spid="512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10000" b="90000" l="10000" r="90000"/>
                    </a14:imgEffect>
                  </a14:imgLayer>
                </a14:imgProps>
              </a:ext>
              <a:ext uri="{28A0092B-C50C-407E-A947-70E740481C1C}">
                <a14:useLocalDpi xmlns:a14="http://schemas.microsoft.com/office/drawing/2010/main" xmlns="" val="0"/>
              </a:ext>
            </a:extLst>
          </a:blip>
          <a:srcRect/>
          <a:stretch>
            <a:fillRect/>
          </a:stretch>
        </p:blipFill>
        <p:spPr bwMode="auto">
          <a:xfrm>
            <a:off x="2657202" y="1103660"/>
            <a:ext cx="3620473" cy="392327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ovéPole 1"/>
          <p:cNvSpPr txBox="1"/>
          <p:nvPr/>
        </p:nvSpPr>
        <p:spPr>
          <a:xfrm>
            <a:off x="2575158" y="518885"/>
            <a:ext cx="3784562" cy="58477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3200" b="1" dirty="0" smtClean="0"/>
              <a:t>STEZKA PRO CHODCE</a:t>
            </a:r>
            <a:endParaRPr lang="cs-CZ" sz="3200" b="1" dirty="0"/>
          </a:p>
        </p:txBody>
      </p:sp>
      <p:sp>
        <p:nvSpPr>
          <p:cNvPr id="3" name="TextovéPole 2"/>
          <p:cNvSpPr txBox="1"/>
          <p:nvPr/>
        </p:nvSpPr>
        <p:spPr>
          <a:xfrm>
            <a:off x="1823349" y="5078536"/>
            <a:ext cx="5288179" cy="138499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algn="ctr"/>
            <a:r>
              <a:rPr lang="cs-CZ" sz="2800" b="1" dirty="0" smtClean="0"/>
              <a:t>Stezka označená touto značkou </a:t>
            </a:r>
          </a:p>
          <a:p>
            <a:pPr algn="ctr"/>
            <a:r>
              <a:rPr lang="cs-CZ" sz="2800" b="1" dirty="0"/>
              <a:t>j</a:t>
            </a:r>
            <a:r>
              <a:rPr lang="cs-CZ" sz="2800" b="1" dirty="0" smtClean="0"/>
              <a:t>e vyhrazená pouze chodcům – </a:t>
            </a:r>
          </a:p>
          <a:p>
            <a:pPr algn="ctr"/>
            <a:r>
              <a:rPr lang="cs-CZ" sz="2800" b="1" dirty="0"/>
              <a:t>a</a:t>
            </a:r>
            <a:r>
              <a:rPr lang="cs-CZ" sz="2800" b="1" dirty="0" smtClean="0"/>
              <a:t>uta ani kola na tuto cestu nesmí. </a:t>
            </a:r>
            <a:endParaRPr lang="cs-CZ" sz="2800" b="1" dirty="0"/>
          </a:p>
        </p:txBody>
      </p:sp>
    </p:spTree>
    <p:extLst>
      <p:ext uri="{BB962C8B-B14F-4D97-AF65-F5344CB8AC3E}">
        <p14:creationId xmlns:p14="http://schemas.microsoft.com/office/powerpoint/2010/main" xmlns="" val="1548692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2672" b="98092" l="0" r="99184"/>
                    </a14:imgEffect>
                  </a14:imgLayer>
                </a14:imgProps>
              </a:ext>
              <a:ext uri="{28A0092B-C50C-407E-A947-70E740481C1C}">
                <a14:useLocalDpi xmlns:a14="http://schemas.microsoft.com/office/drawing/2010/main" xmlns="" val="0"/>
              </a:ext>
            </a:extLst>
          </a:blip>
          <a:srcRect/>
          <a:stretch>
            <a:fillRect/>
          </a:stretch>
        </p:blipFill>
        <p:spPr bwMode="auto">
          <a:xfrm>
            <a:off x="3005170" y="1196752"/>
            <a:ext cx="2880320" cy="308017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ovéPole 1"/>
          <p:cNvSpPr txBox="1"/>
          <p:nvPr/>
        </p:nvSpPr>
        <p:spPr>
          <a:xfrm>
            <a:off x="1991773" y="473981"/>
            <a:ext cx="4907113" cy="58477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algn="ctr"/>
            <a:r>
              <a:rPr lang="cs-CZ" sz="3200" b="1" dirty="0" smtClean="0"/>
              <a:t>PODCHOD NEBO NADCHOD</a:t>
            </a:r>
            <a:endParaRPr lang="cs-CZ" sz="3200" b="1" dirty="0"/>
          </a:p>
        </p:txBody>
      </p:sp>
      <p:sp>
        <p:nvSpPr>
          <p:cNvPr id="3" name="TextovéPole 2"/>
          <p:cNvSpPr txBox="1"/>
          <p:nvPr/>
        </p:nvSpPr>
        <p:spPr>
          <a:xfrm>
            <a:off x="1684862" y="4653136"/>
            <a:ext cx="5520935" cy="1815882"/>
          </a:xfrm>
          <a:prstGeom prst="rect">
            <a:avLst/>
          </a:prstGeom>
          <a:ln w="38100"/>
        </p:spPr>
        <p:style>
          <a:lnRef idx="2">
            <a:schemeClr val="dk1"/>
          </a:lnRef>
          <a:fillRef idx="1">
            <a:schemeClr val="lt1"/>
          </a:fillRef>
          <a:effectRef idx="0">
            <a:schemeClr val="dk1"/>
          </a:effectRef>
          <a:fontRef idx="minor">
            <a:schemeClr val="dk1"/>
          </a:fontRef>
        </p:style>
        <p:txBody>
          <a:bodyPr wrap="none" rtlCol="0">
            <a:spAutoFit/>
          </a:bodyPr>
          <a:lstStyle/>
          <a:p>
            <a:pPr algn="ctr"/>
            <a:r>
              <a:rPr lang="cs-CZ" sz="2800" b="1" dirty="0" smtClean="0"/>
              <a:t>V blízkosti této značky najdu buďto</a:t>
            </a:r>
          </a:p>
          <a:p>
            <a:pPr algn="ctr"/>
            <a:r>
              <a:rPr lang="cs-CZ" sz="2800" b="1" dirty="0" smtClean="0"/>
              <a:t> podchod nebo nadchod,</a:t>
            </a:r>
          </a:p>
          <a:p>
            <a:pPr algn="ctr"/>
            <a:r>
              <a:rPr lang="cs-CZ" sz="2800" b="1" dirty="0"/>
              <a:t>k</a:t>
            </a:r>
            <a:r>
              <a:rPr lang="cs-CZ" sz="2800" b="1" dirty="0" smtClean="0"/>
              <a:t>terý mi umožní dostat se bezpečně</a:t>
            </a:r>
          </a:p>
          <a:p>
            <a:pPr algn="ctr"/>
            <a:r>
              <a:rPr lang="cs-CZ" sz="2800" b="1" dirty="0" smtClean="0"/>
              <a:t>na druhou stranu vozovky. </a:t>
            </a:r>
            <a:endParaRPr lang="cs-CZ" sz="2800" b="1" dirty="0"/>
          </a:p>
        </p:txBody>
      </p:sp>
    </p:spTree>
    <p:extLst>
      <p:ext uri="{BB962C8B-B14F-4D97-AF65-F5344CB8AC3E}">
        <p14:creationId xmlns:p14="http://schemas.microsoft.com/office/powerpoint/2010/main" xmlns="" val="115069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3008" b="96241" l="1600" r="96800">
                        <a14:foregroundMark x1="41200" y1="46992" x2="41200" y2="46992"/>
                        <a14:foregroundMark x1="47200" y1="42481" x2="47200" y2="42481"/>
                        <a14:foregroundMark x1="46000" y1="33835" x2="46000" y2="33835"/>
                        <a14:foregroundMark x1="58800" y1="40602" x2="58800" y2="40602"/>
                        <a14:foregroundMark x1="64400" y1="64662" x2="64400" y2="64662"/>
                        <a14:foregroundMark x1="65200" y1="46992" x2="64800" y2="48872"/>
                        <a14:foregroundMark x1="58800" y1="53759" x2="58800" y2="53759"/>
                        <a14:foregroundMark x1="52800" y1="30075" x2="52800" y2="30075"/>
                        <a14:foregroundMark x1="36400" y1="37970" x2="36400" y2="37970"/>
                        <a14:foregroundMark x1="39600" y1="31203" x2="39600" y2="31203"/>
                        <a14:foregroundMark x1="26400" y1="43609" x2="26400" y2="43609"/>
                        <a14:foregroundMark x1="28800" y1="63158" x2="28800" y2="63158"/>
                        <a14:foregroundMark x1="48000" y1="67669" x2="48000" y2="67669"/>
                        <a14:foregroundMark x1="55600" y1="56015" x2="55600" y2="56015"/>
                        <a14:foregroundMark x1="52000" y1="55263" x2="52000" y2="55263"/>
                        <a14:foregroundMark x1="41200" y1="54887" x2="41200" y2="54887"/>
                        <a14:foregroundMark x1="65200" y1="43985" x2="65200" y2="43985"/>
                        <a14:foregroundMark x1="67600" y1="57143" x2="67600" y2="57143"/>
                        <a14:foregroundMark x1="58400" y1="48872" x2="58400" y2="48872"/>
                        <a14:foregroundMark x1="64400" y1="36842" x2="64400" y2="36842"/>
                        <a14:foregroundMark x1="57200" y1="33083" x2="57200" y2="33083"/>
                        <a14:foregroundMark x1="53200" y1="35714" x2="53200" y2="35714"/>
                        <a14:foregroundMark x1="30800" y1="51880" x2="30800" y2="51880"/>
                        <a14:foregroundMark x1="28800" y1="37218" x2="28800" y2="37218"/>
                        <a14:foregroundMark x1="48800" y1="49248" x2="48800" y2="50752"/>
                        <a14:foregroundMark x1="44000" y1="32331" x2="44000" y2="32331"/>
                        <a14:foregroundMark x1="56400" y1="63158" x2="56400" y2="63158"/>
                        <a14:foregroundMark x1="65200" y1="53008" x2="65200" y2="53008"/>
                        <a14:foregroundMark x1="48000" y1="72556" x2="48000" y2="72556"/>
                        <a14:foregroundMark x1="32800" y1="60150" x2="32800" y2="60150"/>
                        <a14:foregroundMark x1="24400" y1="55263" x2="24400" y2="55263"/>
                        <a14:foregroundMark x1="24400" y1="46992" x2="24400" y2="46992"/>
                        <a14:foregroundMark x1="35200" y1="40602" x2="35200" y2="40602"/>
                        <a14:foregroundMark x1="29600" y1="45113" x2="29600" y2="45113"/>
                        <a14:foregroundMark x1="34800" y1="55263" x2="34800" y2="55263"/>
                        <a14:foregroundMark x1="37200" y1="49624" x2="37200" y2="49624"/>
                        <a14:foregroundMark x1="36400" y1="34962" x2="36400" y2="34962"/>
                        <a14:foregroundMark x1="62000" y1="68797" x2="62000" y2="68797"/>
                        <a14:foregroundMark x1="45600" y1="63158" x2="45600" y2="63158"/>
                        <a14:foregroundMark x1="43600" y1="72932" x2="43600" y2="72932"/>
                        <a14:foregroundMark x1="53200" y1="71805" x2="53200" y2="71805"/>
                        <a14:foregroundMark x1="73200" y1="54511" x2="73200" y2="54511"/>
                        <a14:foregroundMark x1="71200" y1="43985" x2="71200" y2="43985"/>
                        <a14:foregroundMark x1="70800" y1="50752" x2="70800" y2="50752"/>
                        <a14:foregroundMark x1="72000" y1="60526" x2="72000" y2="60526"/>
                        <a14:foregroundMark x1="66000" y1="60150" x2="66000" y2="60150"/>
                        <a14:foregroundMark x1="60400" y1="60526" x2="60400" y2="60526"/>
                        <a14:foregroundMark x1="61600" y1="51128" x2="61600" y2="51128"/>
                        <a14:foregroundMark x1="60400" y1="41353" x2="60400" y2="41353"/>
                        <a14:foregroundMark x1="54800" y1="33083" x2="54800" y2="33083"/>
                        <a14:foregroundMark x1="62800" y1="44737" x2="62800" y2="49248"/>
                        <a14:foregroundMark x1="28800" y1="67669" x2="32400" y2="67669"/>
                        <a14:foregroundMark x1="50000" y1="57519" x2="50000" y2="57519"/>
                        <a14:foregroundMark x1="23200" y1="57143" x2="23200" y2="58647"/>
                        <a14:foregroundMark x1="32800" y1="71805" x2="32800" y2="71805"/>
                        <a14:foregroundMark x1="35600" y1="68797" x2="35600" y2="68797"/>
                        <a14:foregroundMark x1="36400" y1="62030" x2="36400" y2="62030"/>
                        <a14:foregroundMark x1="24800" y1="64286" x2="24800" y2="64286"/>
                        <a14:foregroundMark x1="23600" y1="48872" x2="23600" y2="48872"/>
                        <a14:foregroundMark x1="32800" y1="36842" x2="32800" y2="36842"/>
                        <a14:foregroundMark x1="38000" y1="34211" x2="38000" y2="34211"/>
                        <a14:foregroundMark x1="53200" y1="32331" x2="53200" y2="32331"/>
                        <a14:foregroundMark x1="60800" y1="40602" x2="60800" y2="40602"/>
                        <a14:foregroundMark x1="48000" y1="42105" x2="48000" y2="42105"/>
                        <a14:foregroundMark x1="46800" y1="31203" x2="46800" y2="31203"/>
                        <a14:foregroundMark x1="54000" y1="46241" x2="54000" y2="46241"/>
                        <a14:foregroundMark x1="54400" y1="60526" x2="54400" y2="60526"/>
                        <a14:foregroundMark x1="48400" y1="68421" x2="48400" y2="68421"/>
                        <a14:foregroundMark x1="58400" y1="64286" x2="58400" y2="64286"/>
                        <a14:foregroundMark x1="51200" y1="73308" x2="51200" y2="73308"/>
                        <a14:foregroundMark x1="39200" y1="61654" x2="39200" y2="61654"/>
                        <a14:foregroundMark x1="48400" y1="53008" x2="48400" y2="53008"/>
                        <a14:foregroundMark x1="47200" y1="51128" x2="47200" y2="51128"/>
                        <a14:foregroundMark x1="45600" y1="40977" x2="45600" y2="40977"/>
                        <a14:foregroundMark x1="45600" y1="40602" x2="45600" y2="40602"/>
                        <a14:foregroundMark x1="45600" y1="34962" x2="45600" y2="34962"/>
                        <a14:foregroundMark x1="55600" y1="46992" x2="55600" y2="46992"/>
                        <a14:foregroundMark x1="54800" y1="42857" x2="54800" y2="42857"/>
                        <a14:foregroundMark x1="48400" y1="39098" x2="48400" y2="39098"/>
                        <a14:foregroundMark x1="44000" y1="39098" x2="44000" y2="39098"/>
                        <a14:foregroundMark x1="38000" y1="39850" x2="38000" y2="39850"/>
                        <a14:foregroundMark x1="37200" y1="42481" x2="37200" y2="45489"/>
                        <a14:foregroundMark x1="36400" y1="50376" x2="36400" y2="50376"/>
                        <a14:foregroundMark x1="36800" y1="56391" x2="36800" y2="56391"/>
                        <a14:foregroundMark x1="42400" y1="56391" x2="42400" y2="56391"/>
                        <a14:foregroundMark x1="44400" y1="53759" x2="44400" y2="53759"/>
                        <a14:foregroundMark x1="45600" y1="55263" x2="45600" y2="55263"/>
                        <a14:foregroundMark x1="48000" y1="57143" x2="48000" y2="57143"/>
                        <a14:foregroundMark x1="56400" y1="57143" x2="56400" y2="57143"/>
                        <a14:foregroundMark x1="56400" y1="57143" x2="56400" y2="57143"/>
                        <a14:foregroundMark x1="59200" y1="54887" x2="59200" y2="54887"/>
                        <a14:foregroundMark x1="60000" y1="53759" x2="60000" y2="53759"/>
                        <a14:foregroundMark x1="60000" y1="57519" x2="60000" y2="57519"/>
                        <a14:foregroundMark x1="46800" y1="71429" x2="46800" y2="71429"/>
                        <a14:foregroundMark x1="47200" y1="65038" x2="47200" y2="65038"/>
                        <a14:foregroundMark x1="47200" y1="64286" x2="47200" y2="64286"/>
                        <a14:foregroundMark x1="39600" y1="64286" x2="39600" y2="64286"/>
                        <a14:foregroundMark x1="39200" y1="63534" x2="39200" y2="63534"/>
                        <a14:foregroundMark x1="40800" y1="64662" x2="45200" y2="67293"/>
                        <a14:foregroundMark x1="48800" y1="69925" x2="48800" y2="69925"/>
                        <a14:foregroundMark x1="49600" y1="68421" x2="51200" y2="66165"/>
                        <a14:foregroundMark x1="52800" y1="65789" x2="54800" y2="65789"/>
                        <a14:foregroundMark x1="57200" y1="72556" x2="57200" y2="72556"/>
                        <a14:foregroundMark x1="46000" y1="74060" x2="46000" y2="74060"/>
                        <a14:foregroundMark x1="38000" y1="71805" x2="38000" y2="71805"/>
                        <a14:foregroundMark x1="39200" y1="75940" x2="40800" y2="75940"/>
                        <a14:foregroundMark x1="27600" y1="57519" x2="27600" y2="57519"/>
                        <a14:foregroundMark x1="24400" y1="60902" x2="24400" y2="60902"/>
                        <a14:foregroundMark x1="26800" y1="54511" x2="26800" y2="54511"/>
                      </a14:backgroundRemoval>
                    </a14:imgEffect>
                  </a14:imgLayer>
                </a14:imgProps>
              </a:ext>
              <a:ext uri="{28A0092B-C50C-407E-A947-70E740481C1C}">
                <a14:useLocalDpi xmlns:a14="http://schemas.microsoft.com/office/drawing/2010/main" xmlns="" val="0"/>
              </a:ext>
            </a:extLst>
          </a:blip>
          <a:srcRect/>
          <a:stretch>
            <a:fillRect/>
          </a:stretch>
        </p:blipFill>
        <p:spPr bwMode="auto">
          <a:xfrm>
            <a:off x="2850034" y="1478577"/>
            <a:ext cx="3456384" cy="367759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ovéPole 1"/>
          <p:cNvSpPr txBox="1"/>
          <p:nvPr/>
        </p:nvSpPr>
        <p:spPr>
          <a:xfrm>
            <a:off x="2349312" y="662903"/>
            <a:ext cx="4457823" cy="58477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algn="ctr"/>
            <a:r>
              <a:rPr lang="cs-CZ" sz="3200" b="1" dirty="0" smtClean="0"/>
              <a:t>ZÁKAZ VSTUPU CHODCŮ</a:t>
            </a:r>
            <a:endParaRPr lang="cs-CZ" sz="3200" b="1" dirty="0"/>
          </a:p>
        </p:txBody>
      </p:sp>
      <p:sp>
        <p:nvSpPr>
          <p:cNvPr id="3" name="TextovéPole 2"/>
          <p:cNvSpPr txBox="1"/>
          <p:nvPr/>
        </p:nvSpPr>
        <p:spPr>
          <a:xfrm>
            <a:off x="683506" y="5517232"/>
            <a:ext cx="7789440" cy="58477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algn="ctr"/>
            <a:r>
              <a:rPr lang="cs-CZ" sz="3200" b="1" dirty="0" smtClean="0"/>
              <a:t>Do míst za touto značkou nesmím vstupovat</a:t>
            </a:r>
            <a:r>
              <a:rPr lang="cs-CZ" sz="3200" b="1" dirty="0"/>
              <a:t>.</a:t>
            </a:r>
          </a:p>
        </p:txBody>
      </p:sp>
    </p:spTree>
    <p:extLst>
      <p:ext uri="{BB962C8B-B14F-4D97-AF65-F5344CB8AC3E}">
        <p14:creationId xmlns:p14="http://schemas.microsoft.com/office/powerpoint/2010/main" xmlns="" val="25773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083980" y="-213125"/>
            <a:ext cx="2053604" cy="22315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246168" y="3241305"/>
            <a:ext cx="1720256" cy="184387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196"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7449708" y="1916832"/>
            <a:ext cx="1484581" cy="148814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246168" y="4969799"/>
            <a:ext cx="1741874" cy="186743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2" name="TextovéPole 1"/>
          <p:cNvSpPr txBox="1"/>
          <p:nvPr/>
        </p:nvSpPr>
        <p:spPr>
          <a:xfrm>
            <a:off x="2479717" y="1455167"/>
            <a:ext cx="3132396" cy="461665"/>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sz="2400" dirty="0" smtClean="0"/>
              <a:t>PŘECHOD PRO CHODCE</a:t>
            </a:r>
            <a:endParaRPr lang="cs-CZ" sz="2400" dirty="0"/>
          </a:p>
        </p:txBody>
      </p:sp>
      <p:sp>
        <p:nvSpPr>
          <p:cNvPr id="3" name="TextovéPole 2"/>
          <p:cNvSpPr txBox="1"/>
          <p:nvPr/>
        </p:nvSpPr>
        <p:spPr>
          <a:xfrm>
            <a:off x="2501746" y="2660902"/>
            <a:ext cx="2832635" cy="461665"/>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sz="2400" dirty="0" smtClean="0"/>
              <a:t>STEZKA PRO CHODCE</a:t>
            </a:r>
            <a:endParaRPr lang="cs-CZ" sz="2400" dirty="0"/>
          </a:p>
        </p:txBody>
      </p:sp>
      <p:sp>
        <p:nvSpPr>
          <p:cNvPr id="4" name="TextovéPole 3"/>
          <p:cNvSpPr txBox="1"/>
          <p:nvPr/>
        </p:nvSpPr>
        <p:spPr>
          <a:xfrm>
            <a:off x="2501746" y="4854351"/>
            <a:ext cx="3656770" cy="461665"/>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sz="2400" dirty="0" smtClean="0"/>
              <a:t>PODCHOD NEBO NADCHOD</a:t>
            </a:r>
            <a:endParaRPr lang="cs-CZ" sz="2400" dirty="0"/>
          </a:p>
        </p:txBody>
      </p:sp>
      <p:sp>
        <p:nvSpPr>
          <p:cNvPr id="5" name="TextovéPole 4"/>
          <p:cNvSpPr txBox="1"/>
          <p:nvPr/>
        </p:nvSpPr>
        <p:spPr>
          <a:xfrm>
            <a:off x="2501746" y="3803848"/>
            <a:ext cx="3250442" cy="461665"/>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sz="2400" dirty="0" smtClean="0"/>
              <a:t>ZÁKAZ VSTUPU CHODCŮ</a:t>
            </a:r>
            <a:endParaRPr lang="cs-CZ" sz="2400" dirty="0"/>
          </a:p>
        </p:txBody>
      </p:sp>
      <p:sp>
        <p:nvSpPr>
          <p:cNvPr id="6" name="TextovéPole 5"/>
          <p:cNvSpPr txBox="1"/>
          <p:nvPr/>
        </p:nvSpPr>
        <p:spPr>
          <a:xfrm>
            <a:off x="158569" y="260039"/>
            <a:ext cx="4642296" cy="369332"/>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dirty="0" smtClean="0"/>
              <a:t>SPOJ ČAROU NÁZEV A ZNAČKU K SOBĚ PATŘÍCÍ. </a:t>
            </a:r>
            <a:endParaRPr lang="cs-CZ" dirty="0"/>
          </a:p>
        </p:txBody>
      </p:sp>
    </p:spTree>
    <p:extLst>
      <p:ext uri="{BB962C8B-B14F-4D97-AF65-F5344CB8AC3E}">
        <p14:creationId xmlns:p14="http://schemas.microsoft.com/office/powerpoint/2010/main" xmlns="" val="19620977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ovéPole 11"/>
          <p:cNvSpPr txBox="1"/>
          <p:nvPr/>
        </p:nvSpPr>
        <p:spPr>
          <a:xfrm>
            <a:off x="107504" y="269696"/>
            <a:ext cx="5322867" cy="400110"/>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2000" dirty="0" smtClean="0"/>
              <a:t>POJMENUJ SAMOSTATNĚ ZNAČKY NA OBRÁZCÍCH</a:t>
            </a:r>
            <a:endParaRPr lang="cs-CZ" sz="2000" dirty="0"/>
          </a:p>
        </p:txBody>
      </p:sp>
      <p:sp>
        <p:nvSpPr>
          <p:cNvPr id="13" name="Tlačítko akce: Vlastní 12">
            <a:hlinkClick r:id="" action="ppaction://noaction" highlightClick="1"/>
          </p:cNvPr>
          <p:cNvSpPr/>
          <p:nvPr/>
        </p:nvSpPr>
        <p:spPr>
          <a:xfrm>
            <a:off x="11195" y="0"/>
            <a:ext cx="9164528"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3712534" y="5037493"/>
            <a:ext cx="2304256" cy="707886"/>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cs-CZ" sz="2000" b="1" dirty="0" smtClean="0"/>
              <a:t>ZÁKAZ VSTUPU</a:t>
            </a:r>
          </a:p>
          <a:p>
            <a:pPr algn="ctr"/>
            <a:r>
              <a:rPr lang="cs-CZ" sz="2000" b="1" dirty="0" smtClean="0"/>
              <a:t>CHODCŮ</a:t>
            </a:r>
            <a:endParaRPr lang="cs-CZ" sz="2000" b="1" dirty="0"/>
          </a:p>
        </p:txBody>
      </p:sp>
      <p:sp>
        <p:nvSpPr>
          <p:cNvPr id="3" name="TextovéPole 2"/>
          <p:cNvSpPr txBox="1"/>
          <p:nvPr/>
        </p:nvSpPr>
        <p:spPr>
          <a:xfrm>
            <a:off x="6570374" y="1982239"/>
            <a:ext cx="2235979" cy="707886"/>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cs-CZ" sz="2000" b="1" dirty="0" smtClean="0"/>
              <a:t>PODCHOD</a:t>
            </a:r>
          </a:p>
          <a:p>
            <a:pPr algn="ctr"/>
            <a:r>
              <a:rPr lang="cs-CZ" sz="2000" b="1" dirty="0" smtClean="0"/>
              <a:t>NEBO NADCHOD</a:t>
            </a:r>
            <a:endParaRPr lang="cs-CZ" sz="2000" b="1" dirty="0"/>
          </a:p>
        </p:txBody>
      </p:sp>
      <p:sp>
        <p:nvSpPr>
          <p:cNvPr id="4" name="TextovéPole 3"/>
          <p:cNvSpPr txBox="1"/>
          <p:nvPr/>
        </p:nvSpPr>
        <p:spPr>
          <a:xfrm>
            <a:off x="3842452" y="1982239"/>
            <a:ext cx="2044420" cy="707886"/>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cs-CZ" sz="2000" b="1" dirty="0" smtClean="0"/>
              <a:t>STEZKA</a:t>
            </a:r>
          </a:p>
          <a:p>
            <a:pPr algn="ctr"/>
            <a:r>
              <a:rPr lang="cs-CZ" sz="2000" b="1" dirty="0" smtClean="0"/>
              <a:t>PRO CHODCE</a:t>
            </a:r>
            <a:endParaRPr lang="cs-CZ" sz="2000" b="1" dirty="0"/>
          </a:p>
        </p:txBody>
      </p:sp>
      <p:sp>
        <p:nvSpPr>
          <p:cNvPr id="5" name="TextovéPole 4"/>
          <p:cNvSpPr txBox="1"/>
          <p:nvPr/>
        </p:nvSpPr>
        <p:spPr>
          <a:xfrm>
            <a:off x="6629199" y="5037493"/>
            <a:ext cx="2156509" cy="707886"/>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ctr"/>
            <a:r>
              <a:rPr lang="cs-CZ" sz="2000" b="1" dirty="0" smtClean="0"/>
              <a:t>PŘECHOD</a:t>
            </a:r>
          </a:p>
          <a:p>
            <a:pPr algn="ctr"/>
            <a:r>
              <a:rPr lang="cs-CZ" sz="2000" b="1" dirty="0" smtClean="0"/>
              <a:t> PRO CHODCE</a:t>
            </a:r>
            <a:endParaRPr lang="cs-CZ" sz="2000" b="1" dirty="0"/>
          </a:p>
        </p:txBody>
      </p:sp>
      <p:pic>
        <p:nvPicPr>
          <p:cNvPr id="7172" name="Picture 4"/>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270908" y="730810"/>
            <a:ext cx="2873092" cy="307910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3" name="Picture 5"/>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203848" y="469751"/>
            <a:ext cx="3321629" cy="360122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4" name="Picture 6"/>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212200" y="3693321"/>
            <a:ext cx="2952328" cy="316467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6" name="Picture 8" descr="http://officeimg.vo.msecnd.net/en-us/images/MB900411288.jpg"/>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539220" y="3950218"/>
            <a:ext cx="2650883" cy="265088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56437377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173"/>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7173"/>
                                        </p:tgtEl>
                                      </p:cBhvr>
                                    </p:animEffect>
                                    <p:set>
                                      <p:cBhvr>
                                        <p:cTn id="7" dur="1" fill="hold">
                                          <p:stCondLst>
                                            <p:cond delay="1999"/>
                                          </p:stCondLst>
                                        </p:cTn>
                                        <p:tgtEl>
                                          <p:spTgt spid="7173"/>
                                        </p:tgtEl>
                                        <p:attrNameLst>
                                          <p:attrName>style.visibility</p:attrName>
                                        </p:attrNameLst>
                                      </p:cBhvr>
                                      <p:to>
                                        <p:strVal val="hidden"/>
                                      </p:to>
                                    </p:set>
                                  </p:childTnLst>
                                </p:cTn>
                              </p:par>
                            </p:childTnLst>
                          </p:cTn>
                        </p:par>
                      </p:childTnLst>
                    </p:cTn>
                  </p:par>
                </p:childTnLst>
              </p:cTn>
              <p:nextCondLst>
                <p:cond evt="onClick" delay="0">
                  <p:tgtEl>
                    <p:spTgt spid="7173"/>
                  </p:tgtEl>
                </p:cond>
              </p:nextCondLst>
            </p:seq>
            <p:seq concurrent="1" nextAc="seek">
              <p:cTn id="8" restart="whenNotActive" fill="hold" evtFilter="cancelBubble" nodeType="interactiveSeq">
                <p:stCondLst>
                  <p:cond evt="onClick" delay="0">
                    <p:tgtEl>
                      <p:spTgt spid="7172"/>
                    </p:tgtEl>
                  </p:cond>
                </p:stCondLst>
                <p:endSync evt="end" delay="0">
                  <p:rtn val="all"/>
                </p:endSync>
                <p:childTnLst>
                  <p:par>
                    <p:cTn id="9" fill="hold">
                      <p:stCondLst>
                        <p:cond delay="0"/>
                      </p:stCondLst>
                      <p:childTnLst>
                        <p:par>
                          <p:cTn id="10" fill="hold">
                            <p:stCondLst>
                              <p:cond delay="0"/>
                            </p:stCondLst>
                            <p:childTnLst>
                              <p:par>
                                <p:cTn id="11" presetID="6" presetClass="exit" presetSubtype="32" fill="hold" nodeType="clickEffect">
                                  <p:stCondLst>
                                    <p:cond delay="0"/>
                                  </p:stCondLst>
                                  <p:childTnLst>
                                    <p:animEffect transition="out" filter="circle(out)">
                                      <p:cBhvr>
                                        <p:cTn id="12" dur="2000"/>
                                        <p:tgtEl>
                                          <p:spTgt spid="7172"/>
                                        </p:tgtEl>
                                      </p:cBhvr>
                                    </p:animEffect>
                                    <p:set>
                                      <p:cBhvr>
                                        <p:cTn id="13" dur="1" fill="hold">
                                          <p:stCondLst>
                                            <p:cond delay="1999"/>
                                          </p:stCondLst>
                                        </p:cTn>
                                        <p:tgtEl>
                                          <p:spTgt spid="7172"/>
                                        </p:tgtEl>
                                        <p:attrNameLst>
                                          <p:attrName>style.visibility</p:attrName>
                                        </p:attrNameLst>
                                      </p:cBhvr>
                                      <p:to>
                                        <p:strVal val="hidden"/>
                                      </p:to>
                                    </p:set>
                                  </p:childTnLst>
                                </p:cTn>
                              </p:par>
                            </p:childTnLst>
                          </p:cTn>
                        </p:par>
                      </p:childTnLst>
                    </p:cTn>
                  </p:par>
                </p:childTnLst>
              </p:cTn>
              <p:nextCondLst>
                <p:cond evt="onClick" delay="0">
                  <p:tgtEl>
                    <p:spTgt spid="7172"/>
                  </p:tgtEl>
                </p:cond>
              </p:nextCondLst>
            </p:seq>
            <p:seq concurrent="1" nextAc="seek">
              <p:cTn id="14" restart="whenNotActive" fill="hold" evtFilter="cancelBubble" nodeType="interactiveSeq">
                <p:stCondLst>
                  <p:cond evt="onClick" delay="0">
                    <p:tgtEl>
                      <p:spTgt spid="7174"/>
                    </p:tgtEl>
                  </p:cond>
                </p:stCondLst>
                <p:endSync evt="end" delay="0">
                  <p:rtn val="all"/>
                </p:endSync>
                <p:childTnLst>
                  <p:par>
                    <p:cTn id="15" fill="hold">
                      <p:stCondLst>
                        <p:cond delay="0"/>
                      </p:stCondLst>
                      <p:childTnLst>
                        <p:par>
                          <p:cTn id="16" fill="hold">
                            <p:stCondLst>
                              <p:cond delay="0"/>
                            </p:stCondLst>
                            <p:childTnLst>
                              <p:par>
                                <p:cTn id="17" presetID="6" presetClass="exit" presetSubtype="32" fill="hold" nodeType="clickEffect">
                                  <p:stCondLst>
                                    <p:cond delay="0"/>
                                  </p:stCondLst>
                                  <p:childTnLst>
                                    <p:animEffect transition="out" filter="circle(out)">
                                      <p:cBhvr>
                                        <p:cTn id="18" dur="2000"/>
                                        <p:tgtEl>
                                          <p:spTgt spid="7174"/>
                                        </p:tgtEl>
                                      </p:cBhvr>
                                    </p:animEffect>
                                    <p:set>
                                      <p:cBhvr>
                                        <p:cTn id="19" dur="1" fill="hold">
                                          <p:stCondLst>
                                            <p:cond delay="1999"/>
                                          </p:stCondLst>
                                        </p:cTn>
                                        <p:tgtEl>
                                          <p:spTgt spid="7174"/>
                                        </p:tgtEl>
                                        <p:attrNameLst>
                                          <p:attrName>style.visibility</p:attrName>
                                        </p:attrNameLst>
                                      </p:cBhvr>
                                      <p:to>
                                        <p:strVal val="hidden"/>
                                      </p:to>
                                    </p:set>
                                  </p:childTnLst>
                                </p:cTn>
                              </p:par>
                            </p:childTnLst>
                          </p:cTn>
                        </p:par>
                      </p:childTnLst>
                    </p:cTn>
                  </p:par>
                </p:childTnLst>
              </p:cTn>
              <p:nextCondLst>
                <p:cond evt="onClick" delay="0">
                  <p:tgtEl>
                    <p:spTgt spid="7174"/>
                  </p:tgtEl>
                </p:cond>
              </p:nextCondLst>
            </p:seq>
            <p:seq concurrent="1" nextAc="seek">
              <p:cTn id="20" restart="whenNotActive" fill="hold" evtFilter="cancelBubble" nodeType="interactiveSeq">
                <p:stCondLst>
                  <p:cond evt="onClick" delay="0">
                    <p:tgtEl>
                      <p:spTgt spid="7176"/>
                    </p:tgtEl>
                  </p:cond>
                </p:stCondLst>
                <p:endSync evt="end" delay="0">
                  <p:rtn val="all"/>
                </p:endSync>
                <p:childTnLst>
                  <p:par>
                    <p:cTn id="21" fill="hold">
                      <p:stCondLst>
                        <p:cond delay="0"/>
                      </p:stCondLst>
                      <p:childTnLst>
                        <p:par>
                          <p:cTn id="22" fill="hold">
                            <p:stCondLst>
                              <p:cond delay="0"/>
                            </p:stCondLst>
                            <p:childTnLst>
                              <p:par>
                                <p:cTn id="23" presetID="6" presetClass="exit" presetSubtype="32" fill="hold" nodeType="clickEffect">
                                  <p:stCondLst>
                                    <p:cond delay="0"/>
                                  </p:stCondLst>
                                  <p:childTnLst>
                                    <p:animEffect transition="out" filter="circle(out)">
                                      <p:cBhvr>
                                        <p:cTn id="24" dur="2000"/>
                                        <p:tgtEl>
                                          <p:spTgt spid="7176"/>
                                        </p:tgtEl>
                                      </p:cBhvr>
                                    </p:animEffect>
                                    <p:set>
                                      <p:cBhvr>
                                        <p:cTn id="25" dur="1" fill="hold">
                                          <p:stCondLst>
                                            <p:cond delay="1999"/>
                                          </p:stCondLst>
                                        </p:cTn>
                                        <p:tgtEl>
                                          <p:spTgt spid="7176"/>
                                        </p:tgtEl>
                                        <p:attrNameLst>
                                          <p:attrName>style.visibility</p:attrName>
                                        </p:attrNameLst>
                                      </p:cBhvr>
                                      <p:to>
                                        <p:strVal val="hidden"/>
                                      </p:to>
                                    </p:set>
                                  </p:childTnLst>
                                </p:cTn>
                              </p:par>
                            </p:childTnLst>
                          </p:cTn>
                        </p:par>
                      </p:childTnLst>
                    </p:cTn>
                  </p:par>
                </p:childTnLst>
              </p:cTn>
              <p:nextCondLst>
                <p:cond evt="onClick" delay="0">
                  <p:tgtEl>
                    <p:spTgt spid="717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ovéPole 1"/>
          <p:cNvSpPr txBox="1"/>
          <p:nvPr/>
        </p:nvSpPr>
        <p:spPr>
          <a:xfrm>
            <a:off x="548973" y="332656"/>
            <a:ext cx="8147487" cy="400110"/>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2000" dirty="0" smtClean="0"/>
              <a:t>ROZHODNI, JAKOU BARVU MÁ KRUH NA ZNAČCE „ZÁKAZ VSTUPU CHODCŮ“?</a:t>
            </a:r>
            <a:endParaRPr lang="cs-CZ" sz="2000" dirty="0"/>
          </a:p>
        </p:txBody>
      </p:sp>
      <p:pic>
        <p:nvPicPr>
          <p:cNvPr id="4100" name="Picture 4"/>
          <p:cNvPicPr>
            <a:picLocks noChangeAspect="1" noChangeArrowheads="1"/>
          </p:cNvPicPr>
          <p:nvPr/>
        </p:nvPicPr>
        <p:blipFill>
          <a:blip r:embed="rId3" cstate="print">
            <a:extLst>
              <a:ext uri="{BEBA8EAE-BF5A-486C-A8C5-ECC9F3942E4B}">
                <a14:imgProps xmlns:a14="http://schemas.microsoft.com/office/drawing/2010/main" xmlns="">
                  <a14:imgLayer r:embed="rId4">
                    <a14:imgEffect>
                      <a14:artisticPencilSketch/>
                    </a14:imgEffect>
                  </a14:imgLayer>
                </a14:imgProps>
              </a:ext>
              <a:ext uri="{28A0092B-C50C-407E-A947-70E740481C1C}">
                <a14:useLocalDpi xmlns:a14="http://schemas.microsoft.com/office/drawing/2010/main" xmlns="" val="0"/>
              </a:ext>
            </a:extLst>
          </a:blip>
          <a:srcRect/>
          <a:stretch>
            <a:fillRect/>
          </a:stretch>
        </p:blipFill>
        <p:spPr bwMode="auto">
          <a:xfrm>
            <a:off x="3130075" y="1124744"/>
            <a:ext cx="2985281" cy="317589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53" name="Tlačítko akce: Vlastní 52">
            <a:hlinkClick r:id="" action="ppaction://noaction" highlightClick="1"/>
          </p:cNvPr>
          <p:cNvSpPr/>
          <p:nvPr/>
        </p:nvSpPr>
        <p:spPr>
          <a:xfrm>
            <a:off x="0" y="0"/>
            <a:ext cx="9144000" cy="6858000"/>
          </a:xfrm>
          <a:prstGeom prst="actionButtonBlank">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8" name="Skupina 7"/>
          <p:cNvGrpSpPr/>
          <p:nvPr/>
        </p:nvGrpSpPr>
        <p:grpSpPr>
          <a:xfrm>
            <a:off x="3830315" y="5056374"/>
            <a:ext cx="1564808" cy="1512168"/>
            <a:chOff x="497711" y="3212976"/>
            <a:chExt cx="1564808" cy="1512168"/>
          </a:xfrm>
        </p:grpSpPr>
        <p:grpSp>
          <p:nvGrpSpPr>
            <p:cNvPr id="28" name="Skupina 27"/>
            <p:cNvGrpSpPr/>
            <p:nvPr/>
          </p:nvGrpSpPr>
          <p:grpSpPr>
            <a:xfrm>
              <a:off x="497711" y="3212976"/>
              <a:ext cx="1564808" cy="1512168"/>
              <a:chOff x="947083" y="3192593"/>
              <a:chExt cx="2801868" cy="2707613"/>
            </a:xfrm>
            <a:solidFill>
              <a:srgbClr val="FFC000"/>
            </a:solidFill>
          </p:grpSpPr>
          <p:sp>
            <p:nvSpPr>
              <p:cNvPr id="29" name="Ohnutý pruh 28"/>
              <p:cNvSpPr/>
              <p:nvPr/>
            </p:nvSpPr>
            <p:spPr>
              <a:xfrm>
                <a:off x="947084" y="3218556"/>
                <a:ext cx="2801867" cy="2681650"/>
              </a:xfrm>
              <a:prstGeom prst="blockArc">
                <a:avLst>
                  <a:gd name="adj1" fmla="val 10800000"/>
                  <a:gd name="adj2" fmla="val 0"/>
                  <a:gd name="adj3" fmla="val 1330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0" name="Ohnutý pruh 29"/>
              <p:cNvSpPr/>
              <p:nvPr/>
            </p:nvSpPr>
            <p:spPr>
              <a:xfrm rot="10800000">
                <a:off x="947083" y="3192593"/>
                <a:ext cx="2801867" cy="2681650"/>
              </a:xfrm>
              <a:prstGeom prst="blockArc">
                <a:avLst>
                  <a:gd name="adj1" fmla="val 10800000"/>
                  <a:gd name="adj2" fmla="val 0"/>
                  <a:gd name="adj3" fmla="val 1330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7" name="TextovéPole 6"/>
            <p:cNvSpPr txBox="1"/>
            <p:nvPr/>
          </p:nvSpPr>
          <p:spPr>
            <a:xfrm>
              <a:off x="850348" y="3622183"/>
              <a:ext cx="859531" cy="646331"/>
            </a:xfrm>
            <a:prstGeom prst="rect">
              <a:avLst/>
            </a:prstGeom>
            <a:noFill/>
          </p:spPr>
          <p:txBody>
            <a:bodyPr wrap="none" rtlCol="0">
              <a:spAutoFit/>
            </a:bodyPr>
            <a:lstStyle/>
            <a:p>
              <a:r>
                <a:rPr lang="cs-CZ" sz="3600" dirty="0" smtClean="0"/>
                <a:t>NE!</a:t>
              </a:r>
              <a:endParaRPr lang="cs-CZ" sz="3600" dirty="0"/>
            </a:p>
          </p:txBody>
        </p:sp>
      </p:grpSp>
      <p:grpSp>
        <p:nvGrpSpPr>
          <p:cNvPr id="10" name="Skupina 9"/>
          <p:cNvGrpSpPr/>
          <p:nvPr/>
        </p:nvGrpSpPr>
        <p:grpSpPr>
          <a:xfrm>
            <a:off x="189048" y="5014823"/>
            <a:ext cx="1564808" cy="1512168"/>
            <a:chOff x="2143097" y="3227476"/>
            <a:chExt cx="1564808" cy="1512168"/>
          </a:xfrm>
        </p:grpSpPr>
        <p:grpSp>
          <p:nvGrpSpPr>
            <p:cNvPr id="33" name="Skupina 32"/>
            <p:cNvGrpSpPr/>
            <p:nvPr/>
          </p:nvGrpSpPr>
          <p:grpSpPr>
            <a:xfrm>
              <a:off x="2143097" y="3227476"/>
              <a:ext cx="1564808" cy="1512168"/>
              <a:chOff x="947083" y="3192593"/>
              <a:chExt cx="2801868" cy="2707613"/>
            </a:xfrm>
            <a:solidFill>
              <a:srgbClr val="FF3399"/>
            </a:solidFill>
          </p:grpSpPr>
          <p:sp>
            <p:nvSpPr>
              <p:cNvPr id="34" name="Ohnutý pruh 33"/>
              <p:cNvSpPr/>
              <p:nvPr/>
            </p:nvSpPr>
            <p:spPr>
              <a:xfrm>
                <a:off x="947084" y="3218556"/>
                <a:ext cx="2801867" cy="2681650"/>
              </a:xfrm>
              <a:prstGeom prst="blockArc">
                <a:avLst>
                  <a:gd name="adj1" fmla="val 10800000"/>
                  <a:gd name="adj2" fmla="val 0"/>
                  <a:gd name="adj3" fmla="val 1330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5" name="Ohnutý pruh 34"/>
              <p:cNvSpPr/>
              <p:nvPr/>
            </p:nvSpPr>
            <p:spPr>
              <a:xfrm rot="10800000">
                <a:off x="947083" y="3192593"/>
                <a:ext cx="2801867" cy="2681650"/>
              </a:xfrm>
              <a:prstGeom prst="blockArc">
                <a:avLst>
                  <a:gd name="adj1" fmla="val 10800000"/>
                  <a:gd name="adj2" fmla="val 0"/>
                  <a:gd name="adj3" fmla="val 1330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sp>
          <p:nvSpPr>
            <p:cNvPr id="36" name="TextovéPole 35"/>
            <p:cNvSpPr txBox="1"/>
            <p:nvPr/>
          </p:nvSpPr>
          <p:spPr>
            <a:xfrm>
              <a:off x="2495735" y="3622183"/>
              <a:ext cx="859531" cy="646331"/>
            </a:xfrm>
            <a:prstGeom prst="rect">
              <a:avLst/>
            </a:prstGeom>
            <a:noFill/>
          </p:spPr>
          <p:txBody>
            <a:bodyPr wrap="none" rtlCol="0">
              <a:spAutoFit/>
            </a:bodyPr>
            <a:lstStyle/>
            <a:p>
              <a:r>
                <a:rPr lang="cs-CZ" sz="3600" dirty="0" smtClean="0"/>
                <a:t>NE!</a:t>
              </a:r>
              <a:endParaRPr lang="cs-CZ" sz="3600" dirty="0"/>
            </a:p>
          </p:txBody>
        </p:sp>
      </p:grpSp>
      <p:grpSp>
        <p:nvGrpSpPr>
          <p:cNvPr id="11" name="Skupina 10"/>
          <p:cNvGrpSpPr/>
          <p:nvPr/>
        </p:nvGrpSpPr>
        <p:grpSpPr>
          <a:xfrm>
            <a:off x="2025730" y="5041874"/>
            <a:ext cx="1564808" cy="1512168"/>
            <a:chOff x="3891251" y="3512430"/>
            <a:chExt cx="1564808" cy="1512168"/>
          </a:xfrm>
        </p:grpSpPr>
        <p:sp>
          <p:nvSpPr>
            <p:cNvPr id="39" name="TextovéPole 38"/>
            <p:cNvSpPr txBox="1"/>
            <p:nvPr/>
          </p:nvSpPr>
          <p:spPr>
            <a:xfrm>
              <a:off x="4243889" y="3938098"/>
              <a:ext cx="859531" cy="646331"/>
            </a:xfrm>
            <a:prstGeom prst="rect">
              <a:avLst/>
            </a:prstGeom>
            <a:noFill/>
          </p:spPr>
          <p:txBody>
            <a:bodyPr wrap="none" rtlCol="0">
              <a:spAutoFit/>
            </a:bodyPr>
            <a:lstStyle/>
            <a:p>
              <a:r>
                <a:rPr lang="cs-CZ" sz="3600" dirty="0" smtClean="0"/>
                <a:t>NE!</a:t>
              </a:r>
              <a:endParaRPr lang="cs-CZ" sz="3600" dirty="0"/>
            </a:p>
          </p:txBody>
        </p:sp>
        <p:grpSp>
          <p:nvGrpSpPr>
            <p:cNvPr id="40" name="Skupina 39"/>
            <p:cNvGrpSpPr/>
            <p:nvPr/>
          </p:nvGrpSpPr>
          <p:grpSpPr>
            <a:xfrm>
              <a:off x="3891251" y="3512430"/>
              <a:ext cx="1564808" cy="1512168"/>
              <a:chOff x="947083" y="3192593"/>
              <a:chExt cx="2801868" cy="2707613"/>
            </a:xfrm>
            <a:solidFill>
              <a:srgbClr val="FF6600"/>
            </a:solidFill>
          </p:grpSpPr>
          <p:sp>
            <p:nvSpPr>
              <p:cNvPr id="41" name="Ohnutý pruh 40"/>
              <p:cNvSpPr/>
              <p:nvPr/>
            </p:nvSpPr>
            <p:spPr>
              <a:xfrm>
                <a:off x="947084" y="3218556"/>
                <a:ext cx="2801867" cy="2681650"/>
              </a:xfrm>
              <a:prstGeom prst="blockArc">
                <a:avLst>
                  <a:gd name="adj1" fmla="val 10800000"/>
                  <a:gd name="adj2" fmla="val 0"/>
                  <a:gd name="adj3" fmla="val 1330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42" name="Ohnutý pruh 41"/>
              <p:cNvSpPr/>
              <p:nvPr/>
            </p:nvSpPr>
            <p:spPr>
              <a:xfrm rot="10800000">
                <a:off x="947083" y="3192593"/>
                <a:ext cx="2801867" cy="2681650"/>
              </a:xfrm>
              <a:prstGeom prst="blockArc">
                <a:avLst>
                  <a:gd name="adj1" fmla="val 10800000"/>
                  <a:gd name="adj2" fmla="val 0"/>
                  <a:gd name="adj3" fmla="val 1330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grpSp>
        <p:nvGrpSpPr>
          <p:cNvPr id="12" name="Skupina 11"/>
          <p:cNvGrpSpPr/>
          <p:nvPr/>
        </p:nvGrpSpPr>
        <p:grpSpPr>
          <a:xfrm>
            <a:off x="5616073" y="5075531"/>
            <a:ext cx="1564808" cy="1512168"/>
            <a:chOff x="7200207" y="3220226"/>
            <a:chExt cx="1564808" cy="1512168"/>
          </a:xfrm>
        </p:grpSpPr>
        <p:sp>
          <p:nvSpPr>
            <p:cNvPr id="37" name="TextovéPole 36"/>
            <p:cNvSpPr txBox="1"/>
            <p:nvPr/>
          </p:nvSpPr>
          <p:spPr>
            <a:xfrm>
              <a:off x="7588934" y="3622182"/>
              <a:ext cx="859531" cy="646331"/>
            </a:xfrm>
            <a:prstGeom prst="rect">
              <a:avLst/>
            </a:prstGeom>
            <a:noFill/>
          </p:spPr>
          <p:txBody>
            <a:bodyPr wrap="none" rtlCol="0">
              <a:spAutoFit/>
            </a:bodyPr>
            <a:lstStyle/>
            <a:p>
              <a:r>
                <a:rPr lang="cs-CZ" sz="3600" dirty="0" smtClean="0"/>
                <a:t>NE!</a:t>
              </a:r>
              <a:endParaRPr lang="cs-CZ" sz="3600" dirty="0"/>
            </a:p>
          </p:txBody>
        </p:sp>
        <p:grpSp>
          <p:nvGrpSpPr>
            <p:cNvPr id="44" name="Skupina 43"/>
            <p:cNvGrpSpPr/>
            <p:nvPr/>
          </p:nvGrpSpPr>
          <p:grpSpPr>
            <a:xfrm>
              <a:off x="7200207" y="3220226"/>
              <a:ext cx="1564808" cy="1512168"/>
              <a:chOff x="947083" y="3192593"/>
              <a:chExt cx="2801868" cy="2707613"/>
            </a:xfrm>
            <a:solidFill>
              <a:srgbClr val="993300"/>
            </a:solidFill>
          </p:grpSpPr>
          <p:sp>
            <p:nvSpPr>
              <p:cNvPr id="45" name="Ohnutý pruh 44"/>
              <p:cNvSpPr/>
              <p:nvPr/>
            </p:nvSpPr>
            <p:spPr>
              <a:xfrm>
                <a:off x="947084" y="3218556"/>
                <a:ext cx="2801867" cy="2681650"/>
              </a:xfrm>
              <a:prstGeom prst="blockArc">
                <a:avLst>
                  <a:gd name="adj1" fmla="val 10800000"/>
                  <a:gd name="adj2" fmla="val 0"/>
                  <a:gd name="adj3" fmla="val 1330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46" name="Ohnutý pruh 45"/>
              <p:cNvSpPr/>
              <p:nvPr/>
            </p:nvSpPr>
            <p:spPr>
              <a:xfrm rot="10800000">
                <a:off x="947083" y="3192593"/>
                <a:ext cx="2801867" cy="2681650"/>
              </a:xfrm>
              <a:prstGeom prst="blockArc">
                <a:avLst>
                  <a:gd name="adj1" fmla="val 10800000"/>
                  <a:gd name="adj2" fmla="val 0"/>
                  <a:gd name="adj3" fmla="val 1330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grpSp>
        <p:nvGrpSpPr>
          <p:cNvPr id="15" name="Skupina 14"/>
          <p:cNvGrpSpPr/>
          <p:nvPr/>
        </p:nvGrpSpPr>
        <p:grpSpPr>
          <a:xfrm>
            <a:off x="7405675" y="5049124"/>
            <a:ext cx="1564808" cy="1512168"/>
            <a:chOff x="5588495" y="3086761"/>
            <a:chExt cx="1564808" cy="1512168"/>
          </a:xfrm>
        </p:grpSpPr>
        <p:sp>
          <p:nvSpPr>
            <p:cNvPr id="14" name="TextovéPole 13"/>
            <p:cNvSpPr txBox="1"/>
            <p:nvPr/>
          </p:nvSpPr>
          <p:spPr>
            <a:xfrm>
              <a:off x="5814129" y="3497928"/>
              <a:ext cx="1233030" cy="646331"/>
            </a:xfrm>
            <a:prstGeom prst="rect">
              <a:avLst/>
            </a:prstGeom>
            <a:noFill/>
          </p:spPr>
          <p:txBody>
            <a:bodyPr wrap="none" rtlCol="0">
              <a:spAutoFit/>
            </a:bodyPr>
            <a:lstStyle/>
            <a:p>
              <a:r>
                <a:rPr lang="cs-CZ" sz="3600" b="1" dirty="0" smtClean="0"/>
                <a:t>ANO!</a:t>
              </a:r>
              <a:endParaRPr lang="cs-CZ" sz="3600" b="1" dirty="0"/>
            </a:p>
          </p:txBody>
        </p:sp>
        <p:grpSp>
          <p:nvGrpSpPr>
            <p:cNvPr id="50" name="Skupina 49"/>
            <p:cNvGrpSpPr/>
            <p:nvPr/>
          </p:nvGrpSpPr>
          <p:grpSpPr>
            <a:xfrm>
              <a:off x="5588495" y="3086761"/>
              <a:ext cx="1564808" cy="1512168"/>
              <a:chOff x="947083" y="3192593"/>
              <a:chExt cx="2801868" cy="2707613"/>
            </a:xfrm>
            <a:solidFill>
              <a:srgbClr val="FF0000"/>
            </a:solidFill>
          </p:grpSpPr>
          <p:sp>
            <p:nvSpPr>
              <p:cNvPr id="51" name="Ohnutý pruh 50"/>
              <p:cNvSpPr/>
              <p:nvPr/>
            </p:nvSpPr>
            <p:spPr>
              <a:xfrm>
                <a:off x="947084" y="3218556"/>
                <a:ext cx="2801867" cy="2681650"/>
              </a:xfrm>
              <a:prstGeom prst="blockArc">
                <a:avLst>
                  <a:gd name="adj1" fmla="val 10800000"/>
                  <a:gd name="adj2" fmla="val 0"/>
                  <a:gd name="adj3" fmla="val 1330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52" name="Ohnutý pruh 51"/>
              <p:cNvSpPr/>
              <p:nvPr/>
            </p:nvSpPr>
            <p:spPr>
              <a:xfrm rot="10800000">
                <a:off x="947083" y="3192593"/>
                <a:ext cx="2801867" cy="2681650"/>
              </a:xfrm>
              <a:prstGeom prst="blockArc">
                <a:avLst>
                  <a:gd name="adj1" fmla="val 10800000"/>
                  <a:gd name="adj2" fmla="val 0"/>
                  <a:gd name="adj3" fmla="val 13309"/>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grpSp>
      </p:grpSp>
      <p:grpSp>
        <p:nvGrpSpPr>
          <p:cNvPr id="38" name="Skupina 37"/>
          <p:cNvGrpSpPr/>
          <p:nvPr/>
        </p:nvGrpSpPr>
        <p:grpSpPr>
          <a:xfrm>
            <a:off x="7361635" y="4989505"/>
            <a:ext cx="1652890" cy="1652890"/>
            <a:chOff x="7361635" y="4989505"/>
            <a:chExt cx="1652890" cy="1652890"/>
          </a:xfrm>
        </p:grpSpPr>
        <p:sp>
          <p:nvSpPr>
            <p:cNvPr id="31" name="Ovál 30"/>
            <p:cNvSpPr/>
            <p:nvPr/>
          </p:nvSpPr>
          <p:spPr>
            <a:xfrm>
              <a:off x="7361635" y="4989505"/>
              <a:ext cx="1652890" cy="1652890"/>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2" name="Ovál 31"/>
            <p:cNvSpPr/>
            <p:nvPr/>
          </p:nvSpPr>
          <p:spPr>
            <a:xfrm>
              <a:off x="7540008" y="5167878"/>
              <a:ext cx="1296143" cy="1296144"/>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ln>
                  <a:solidFill>
                    <a:schemeClr val="bg1"/>
                  </a:solidFill>
                </a:ln>
              </a:endParaRPr>
            </a:p>
          </p:txBody>
        </p:sp>
      </p:grpSp>
      <p:grpSp>
        <p:nvGrpSpPr>
          <p:cNvPr id="48" name="Skupina 47"/>
          <p:cNvGrpSpPr/>
          <p:nvPr/>
        </p:nvGrpSpPr>
        <p:grpSpPr>
          <a:xfrm>
            <a:off x="1981690" y="4957099"/>
            <a:ext cx="1652890" cy="1652890"/>
            <a:chOff x="1981690" y="4957099"/>
            <a:chExt cx="1652890" cy="1652890"/>
          </a:xfrm>
        </p:grpSpPr>
        <p:sp>
          <p:nvSpPr>
            <p:cNvPr id="65" name="Ovál 64"/>
            <p:cNvSpPr/>
            <p:nvPr/>
          </p:nvSpPr>
          <p:spPr>
            <a:xfrm>
              <a:off x="1981690" y="4957099"/>
              <a:ext cx="1652890" cy="1652890"/>
            </a:xfrm>
            <a:prstGeom prst="ellipse">
              <a:avLst/>
            </a:prstGeom>
            <a:solidFill>
              <a:srgbClr val="FF6600"/>
            </a:solidFill>
            <a:ln>
              <a:solidFill>
                <a:srgbClr val="FF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107" name="Picture 11"/>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2149322" y="5124731"/>
              <a:ext cx="1317625" cy="13176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grpSp>
        <p:nvGrpSpPr>
          <p:cNvPr id="43" name="Skupina 42"/>
          <p:cNvGrpSpPr/>
          <p:nvPr/>
        </p:nvGrpSpPr>
        <p:grpSpPr>
          <a:xfrm>
            <a:off x="5572032" y="4989505"/>
            <a:ext cx="1652890" cy="1652890"/>
            <a:chOff x="5572032" y="4989505"/>
            <a:chExt cx="1652890" cy="1652890"/>
          </a:xfrm>
        </p:grpSpPr>
        <p:sp>
          <p:nvSpPr>
            <p:cNvPr id="63" name="Ovál 62"/>
            <p:cNvSpPr/>
            <p:nvPr/>
          </p:nvSpPr>
          <p:spPr>
            <a:xfrm>
              <a:off x="5572032" y="4989505"/>
              <a:ext cx="1652890" cy="1652890"/>
            </a:xfrm>
            <a:prstGeom prst="ellipse">
              <a:avLst/>
            </a:prstGeom>
            <a:solidFill>
              <a:srgbClr val="993300"/>
            </a:solidFill>
            <a:ln>
              <a:solidFill>
                <a:srgbClr val="9933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108" name="Picture 12"/>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5739664" y="5146397"/>
              <a:ext cx="1317625" cy="13176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grpSp>
        <p:nvGrpSpPr>
          <p:cNvPr id="47" name="Skupina 46"/>
          <p:cNvGrpSpPr/>
          <p:nvPr/>
        </p:nvGrpSpPr>
        <p:grpSpPr>
          <a:xfrm>
            <a:off x="3786275" y="4989505"/>
            <a:ext cx="1652890" cy="1652890"/>
            <a:chOff x="3786275" y="4989505"/>
            <a:chExt cx="1652890" cy="1652890"/>
          </a:xfrm>
        </p:grpSpPr>
        <p:sp>
          <p:nvSpPr>
            <p:cNvPr id="66" name="Ovál 65"/>
            <p:cNvSpPr/>
            <p:nvPr/>
          </p:nvSpPr>
          <p:spPr>
            <a:xfrm>
              <a:off x="3786275" y="4989505"/>
              <a:ext cx="1652890" cy="1652890"/>
            </a:xfrm>
            <a:prstGeom prst="ellipse">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109" name="Picture 13"/>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953907" y="5146396"/>
              <a:ext cx="1317625" cy="13176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grpSp>
        <p:nvGrpSpPr>
          <p:cNvPr id="49" name="Skupina 48"/>
          <p:cNvGrpSpPr/>
          <p:nvPr/>
        </p:nvGrpSpPr>
        <p:grpSpPr>
          <a:xfrm>
            <a:off x="145007" y="4944462"/>
            <a:ext cx="1652890" cy="1652890"/>
            <a:chOff x="145007" y="4944462"/>
            <a:chExt cx="1652890" cy="1652890"/>
          </a:xfrm>
        </p:grpSpPr>
        <p:sp>
          <p:nvSpPr>
            <p:cNvPr id="64" name="Ovál 63"/>
            <p:cNvSpPr/>
            <p:nvPr/>
          </p:nvSpPr>
          <p:spPr>
            <a:xfrm>
              <a:off x="145007" y="4944462"/>
              <a:ext cx="1652890" cy="1652890"/>
            </a:xfrm>
            <a:prstGeom prst="ellipse">
              <a:avLst/>
            </a:prstGeom>
            <a:solidFill>
              <a:srgbClr val="FF3399"/>
            </a:solidFill>
            <a:ln>
              <a:solidFill>
                <a:srgbClr val="FF33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67" name="Picture 11"/>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12639" y="5112094"/>
              <a:ext cx="1317625" cy="13176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Tree>
    <p:extLst>
      <p:ext uri="{BB962C8B-B14F-4D97-AF65-F5344CB8AC3E}">
        <p14:creationId xmlns:p14="http://schemas.microsoft.com/office/powerpoint/2010/main" xmlns="" val="1175171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8"/>
                    </p:tgtEl>
                  </p:cond>
                </p:stCondLst>
                <p:endSync evt="end" delay="0">
                  <p:rtn val="all"/>
                </p:endSync>
                <p:childTnLst>
                  <p:par>
                    <p:cTn id="3" fill="hold">
                      <p:stCondLst>
                        <p:cond delay="0"/>
                      </p:stCondLst>
                      <p:childTnLst>
                        <p:par>
                          <p:cTn id="4" fill="hold">
                            <p:stCondLst>
                              <p:cond delay="0"/>
                            </p:stCondLst>
                            <p:childTnLst>
                              <p:par>
                                <p:cTn id="5" presetID="6" presetClass="exit" presetSubtype="32" fill="hold" nodeType="clickEffect">
                                  <p:stCondLst>
                                    <p:cond delay="0"/>
                                  </p:stCondLst>
                                  <p:childTnLst>
                                    <p:animEffect transition="out" filter="circle(out)">
                                      <p:cBhvr>
                                        <p:cTn id="6" dur="2000"/>
                                        <p:tgtEl>
                                          <p:spTgt spid="38"/>
                                        </p:tgtEl>
                                      </p:cBhvr>
                                    </p:animEffect>
                                    <p:set>
                                      <p:cBhvr>
                                        <p:cTn id="7" dur="1" fill="hold">
                                          <p:stCondLst>
                                            <p:cond delay="1999"/>
                                          </p:stCondLst>
                                        </p:cTn>
                                        <p:tgtEl>
                                          <p:spTgt spid="38"/>
                                        </p:tgtEl>
                                        <p:attrNameLst>
                                          <p:attrName>style.visibility</p:attrName>
                                        </p:attrNameLst>
                                      </p:cBhvr>
                                      <p:to>
                                        <p:strVal val="hidden"/>
                                      </p:to>
                                    </p:se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38"/>
                  </p:tgtEl>
                </p:cond>
              </p:nextCondLst>
            </p:seq>
            <p:seq concurrent="1" nextAc="seek">
              <p:cTn id="8" restart="whenNotActive" fill="hold" evtFilter="cancelBubble" nodeType="interactiveSeq">
                <p:stCondLst>
                  <p:cond evt="onClick" delay="0">
                    <p:tgtEl>
                      <p:spTgt spid="43"/>
                    </p:tgtEl>
                  </p:cond>
                </p:stCondLst>
                <p:endSync evt="end" delay="0">
                  <p:rtn val="all"/>
                </p:endSync>
                <p:childTnLst>
                  <p:par>
                    <p:cTn id="9" fill="hold">
                      <p:stCondLst>
                        <p:cond delay="0"/>
                      </p:stCondLst>
                      <p:childTnLst>
                        <p:par>
                          <p:cTn id="10" fill="hold">
                            <p:stCondLst>
                              <p:cond delay="0"/>
                            </p:stCondLst>
                            <p:childTnLst>
                              <p:par>
                                <p:cTn id="11" presetID="6" presetClass="exit" presetSubtype="32" fill="hold" nodeType="clickEffect">
                                  <p:stCondLst>
                                    <p:cond delay="0"/>
                                  </p:stCondLst>
                                  <p:childTnLst>
                                    <p:animEffect transition="out" filter="circle(out)">
                                      <p:cBhvr>
                                        <p:cTn id="12" dur="2000"/>
                                        <p:tgtEl>
                                          <p:spTgt spid="43"/>
                                        </p:tgtEl>
                                      </p:cBhvr>
                                    </p:animEffect>
                                    <p:set>
                                      <p:cBhvr>
                                        <p:cTn id="13" dur="1" fill="hold">
                                          <p:stCondLst>
                                            <p:cond delay="1999"/>
                                          </p:stCondLst>
                                        </p:cTn>
                                        <p:tgtEl>
                                          <p:spTgt spid="43"/>
                                        </p:tgtEl>
                                        <p:attrNameLst>
                                          <p:attrName>style.visibility</p:attrName>
                                        </p:attrNameLst>
                                      </p:cBhvr>
                                      <p:to>
                                        <p:strVal val="hidden"/>
                                      </p:to>
                                    </p:set>
                                  </p:childTnLst>
                                </p:cTn>
                              </p:par>
                            </p:childTnLst>
                          </p:cTn>
                        </p:par>
                      </p:childTnLst>
                    </p:cTn>
                  </p:par>
                </p:childTnLst>
              </p:cTn>
              <p:nextCondLst>
                <p:cond evt="onClick" delay="0">
                  <p:tgtEl>
                    <p:spTgt spid="43"/>
                  </p:tgtEl>
                </p:cond>
              </p:nextCondLst>
            </p:seq>
            <p:seq concurrent="1" nextAc="seek">
              <p:cTn id="14" restart="whenNotActive" fill="hold" evtFilter="cancelBubble" nodeType="interactiveSeq">
                <p:stCondLst>
                  <p:cond evt="onClick" delay="0">
                    <p:tgtEl>
                      <p:spTgt spid="47"/>
                    </p:tgtEl>
                  </p:cond>
                </p:stCondLst>
                <p:endSync evt="end" delay="0">
                  <p:rtn val="all"/>
                </p:endSync>
                <p:childTnLst>
                  <p:par>
                    <p:cTn id="15" fill="hold">
                      <p:stCondLst>
                        <p:cond delay="0"/>
                      </p:stCondLst>
                      <p:childTnLst>
                        <p:par>
                          <p:cTn id="16" fill="hold">
                            <p:stCondLst>
                              <p:cond delay="0"/>
                            </p:stCondLst>
                            <p:childTnLst>
                              <p:par>
                                <p:cTn id="17" presetID="6" presetClass="exit" presetSubtype="32" fill="hold" nodeType="clickEffect">
                                  <p:stCondLst>
                                    <p:cond delay="0"/>
                                  </p:stCondLst>
                                  <p:childTnLst>
                                    <p:animEffect transition="out" filter="circle(out)">
                                      <p:cBhvr>
                                        <p:cTn id="18" dur="2000"/>
                                        <p:tgtEl>
                                          <p:spTgt spid="47"/>
                                        </p:tgtEl>
                                      </p:cBhvr>
                                    </p:animEffect>
                                    <p:set>
                                      <p:cBhvr>
                                        <p:cTn id="19" dur="1" fill="hold">
                                          <p:stCondLst>
                                            <p:cond delay="1999"/>
                                          </p:stCondLst>
                                        </p:cTn>
                                        <p:tgtEl>
                                          <p:spTgt spid="47"/>
                                        </p:tgtEl>
                                        <p:attrNameLst>
                                          <p:attrName>style.visibility</p:attrName>
                                        </p:attrNameLst>
                                      </p:cBhvr>
                                      <p:to>
                                        <p:strVal val="hidden"/>
                                      </p:to>
                                    </p:set>
                                  </p:childTnLst>
                                </p:cTn>
                              </p:par>
                            </p:childTnLst>
                          </p:cTn>
                        </p:par>
                      </p:childTnLst>
                    </p:cTn>
                  </p:par>
                </p:childTnLst>
              </p:cTn>
              <p:nextCondLst>
                <p:cond evt="onClick" delay="0">
                  <p:tgtEl>
                    <p:spTgt spid="47"/>
                  </p:tgtEl>
                </p:cond>
              </p:nextCondLst>
            </p:seq>
            <p:seq concurrent="1" nextAc="seek">
              <p:cTn id="20" restart="whenNotActive" fill="hold" evtFilter="cancelBubble" nodeType="interactiveSeq">
                <p:stCondLst>
                  <p:cond evt="onClick" delay="0">
                    <p:tgtEl>
                      <p:spTgt spid="48"/>
                    </p:tgtEl>
                  </p:cond>
                </p:stCondLst>
                <p:endSync evt="end" delay="0">
                  <p:rtn val="all"/>
                </p:endSync>
                <p:childTnLst>
                  <p:par>
                    <p:cTn id="21" fill="hold">
                      <p:stCondLst>
                        <p:cond delay="0"/>
                      </p:stCondLst>
                      <p:childTnLst>
                        <p:par>
                          <p:cTn id="22" fill="hold">
                            <p:stCondLst>
                              <p:cond delay="0"/>
                            </p:stCondLst>
                            <p:childTnLst>
                              <p:par>
                                <p:cTn id="23" presetID="6" presetClass="exit" presetSubtype="32" fill="hold" nodeType="clickEffect">
                                  <p:stCondLst>
                                    <p:cond delay="0"/>
                                  </p:stCondLst>
                                  <p:childTnLst>
                                    <p:animEffect transition="out" filter="circle(out)">
                                      <p:cBhvr>
                                        <p:cTn id="24" dur="2000"/>
                                        <p:tgtEl>
                                          <p:spTgt spid="48"/>
                                        </p:tgtEl>
                                      </p:cBhvr>
                                    </p:animEffect>
                                    <p:set>
                                      <p:cBhvr>
                                        <p:cTn id="25" dur="1" fill="hold">
                                          <p:stCondLst>
                                            <p:cond delay="1999"/>
                                          </p:stCondLst>
                                        </p:cTn>
                                        <p:tgtEl>
                                          <p:spTgt spid="48"/>
                                        </p:tgtEl>
                                        <p:attrNameLst>
                                          <p:attrName>style.visibility</p:attrName>
                                        </p:attrNameLst>
                                      </p:cBhvr>
                                      <p:to>
                                        <p:strVal val="hidden"/>
                                      </p:to>
                                    </p:set>
                                  </p:childTnLst>
                                </p:cTn>
                              </p:par>
                            </p:childTnLst>
                          </p:cTn>
                        </p:par>
                      </p:childTnLst>
                    </p:cTn>
                  </p:par>
                </p:childTnLst>
              </p:cTn>
              <p:nextCondLst>
                <p:cond evt="onClick" delay="0">
                  <p:tgtEl>
                    <p:spTgt spid="48"/>
                  </p:tgtEl>
                </p:cond>
              </p:nextCondLst>
            </p:seq>
            <p:seq concurrent="1" nextAc="seek">
              <p:cTn id="26" restart="whenNotActive" fill="hold" evtFilter="cancelBubble" nodeType="interactiveSeq">
                <p:stCondLst>
                  <p:cond evt="onClick" delay="0">
                    <p:tgtEl>
                      <p:spTgt spid="49"/>
                    </p:tgtEl>
                  </p:cond>
                </p:stCondLst>
                <p:endSync evt="end" delay="0">
                  <p:rtn val="all"/>
                </p:endSync>
                <p:childTnLst>
                  <p:par>
                    <p:cTn id="27" fill="hold">
                      <p:stCondLst>
                        <p:cond delay="0"/>
                      </p:stCondLst>
                      <p:childTnLst>
                        <p:par>
                          <p:cTn id="28" fill="hold">
                            <p:stCondLst>
                              <p:cond delay="0"/>
                            </p:stCondLst>
                            <p:childTnLst>
                              <p:par>
                                <p:cTn id="29" presetID="6" presetClass="exit" presetSubtype="32" fill="hold" nodeType="clickEffect">
                                  <p:stCondLst>
                                    <p:cond delay="0"/>
                                  </p:stCondLst>
                                  <p:childTnLst>
                                    <p:animEffect transition="out" filter="circle(out)">
                                      <p:cBhvr>
                                        <p:cTn id="30" dur="2000"/>
                                        <p:tgtEl>
                                          <p:spTgt spid="49"/>
                                        </p:tgtEl>
                                      </p:cBhvr>
                                    </p:animEffect>
                                    <p:set>
                                      <p:cBhvr>
                                        <p:cTn id="31" dur="1" fill="hold">
                                          <p:stCondLst>
                                            <p:cond delay="1999"/>
                                          </p:stCondLst>
                                        </p:cTn>
                                        <p:tgtEl>
                                          <p:spTgt spid="49"/>
                                        </p:tgtEl>
                                        <p:attrNameLst>
                                          <p:attrName>style.visibility</p:attrName>
                                        </p:attrNameLst>
                                      </p:cBhvr>
                                      <p:to>
                                        <p:strVal val="hidden"/>
                                      </p:to>
                                    </p:set>
                                  </p:childTnLst>
                                </p:cTn>
                              </p:par>
                            </p:childTnLst>
                          </p:cTn>
                        </p:par>
                      </p:childTnLst>
                    </p:cTn>
                  </p:par>
                </p:childTnLst>
              </p:cTn>
              <p:nextCondLst>
                <p:cond evt="onClick" delay="0">
                  <p:tgtEl>
                    <p:spTgt spid="4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Skupina 16"/>
          <p:cNvGrpSpPr/>
          <p:nvPr/>
        </p:nvGrpSpPr>
        <p:grpSpPr>
          <a:xfrm>
            <a:off x="166562" y="2904502"/>
            <a:ext cx="3456385" cy="1090280"/>
            <a:chOff x="166561" y="2580201"/>
            <a:chExt cx="3456385" cy="1090280"/>
          </a:xfrm>
        </p:grpSpPr>
        <p:pic>
          <p:nvPicPr>
            <p:cNvPr id="6148" name="Picture 4"/>
            <p:cNvPicPr>
              <a:picLocks noChangeAspect="1" noChangeArrowheads="1"/>
            </p:cNvPicPr>
            <p:nvPr/>
          </p:nvPicPr>
          <p:blipFill>
            <a:blip r:embed="rId2" cstate="print">
              <a:extLst>
                <a:ext uri="{BEBA8EAE-BF5A-486C-A8C5-ECC9F3942E4B}">
                  <a14:imgProps xmlns:a14="http://schemas.microsoft.com/office/drawing/2010/main" xmlns="">
                    <a14:imgLayer r:embed="rId3">
                      <a14:imgEffect>
                        <a14:backgroundRemoval t="0" b="90000" l="9877" r="89712"/>
                      </a14:imgEffect>
                    </a14:imgLayer>
                  </a14:imgProps>
                </a:ext>
                <a:ext uri="{28A0092B-C50C-407E-A947-70E740481C1C}">
                  <a14:useLocalDpi xmlns:a14="http://schemas.microsoft.com/office/drawing/2010/main" xmlns="" val="0"/>
                </a:ext>
              </a:extLst>
            </a:blip>
            <a:srcRect/>
            <a:stretch>
              <a:fillRect/>
            </a:stretch>
          </p:blipFill>
          <p:spPr bwMode="auto">
            <a:xfrm>
              <a:off x="166561" y="2580201"/>
              <a:ext cx="1008111" cy="1080397"/>
            </a:xfrm>
            <a:prstGeom prst="rect">
              <a:avLst/>
            </a:prstGeom>
            <a:noFill/>
            <a:ln w="381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cxnSp>
          <p:nvCxnSpPr>
            <p:cNvPr id="7" name="Přímá spojnice 6"/>
            <p:cNvCxnSpPr/>
            <p:nvPr/>
          </p:nvCxnSpPr>
          <p:spPr>
            <a:xfrm>
              <a:off x="1174673" y="3670481"/>
              <a:ext cx="2448273" cy="0"/>
            </a:xfrm>
            <a:prstGeom prst="line">
              <a:avLst/>
            </a:prstGeom>
            <a:ln w="38100">
              <a:solidFill>
                <a:srgbClr val="000000"/>
              </a:solidFill>
            </a:ln>
          </p:spPr>
          <p:style>
            <a:lnRef idx="1">
              <a:schemeClr val="accent1"/>
            </a:lnRef>
            <a:fillRef idx="0">
              <a:schemeClr val="accent1"/>
            </a:fillRef>
            <a:effectRef idx="0">
              <a:schemeClr val="accent1"/>
            </a:effectRef>
            <a:fontRef idx="minor">
              <a:schemeClr val="tx1"/>
            </a:fontRef>
          </p:style>
        </p:cxnSp>
      </p:grpSp>
      <p:grpSp>
        <p:nvGrpSpPr>
          <p:cNvPr id="11" name="Skupina 10"/>
          <p:cNvGrpSpPr/>
          <p:nvPr/>
        </p:nvGrpSpPr>
        <p:grpSpPr>
          <a:xfrm>
            <a:off x="4953806" y="1084259"/>
            <a:ext cx="3456384" cy="1089075"/>
            <a:chOff x="467544" y="620688"/>
            <a:chExt cx="3456384" cy="1089075"/>
          </a:xfrm>
        </p:grpSpPr>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7544" y="620688"/>
              <a:ext cx="1008111" cy="1072479"/>
            </a:xfrm>
            <a:prstGeom prst="rect">
              <a:avLst/>
            </a:prstGeom>
            <a:noFill/>
            <a:ln w="381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cxnSp>
          <p:nvCxnSpPr>
            <p:cNvPr id="13" name="Přímá spojnice 12"/>
            <p:cNvCxnSpPr/>
            <p:nvPr/>
          </p:nvCxnSpPr>
          <p:spPr>
            <a:xfrm>
              <a:off x="1475655" y="1709763"/>
              <a:ext cx="2448273" cy="0"/>
            </a:xfrm>
            <a:prstGeom prst="line">
              <a:avLst/>
            </a:prstGeom>
            <a:ln w="38100">
              <a:solidFill>
                <a:srgbClr val="000000"/>
              </a:solidFill>
            </a:ln>
          </p:spPr>
          <p:style>
            <a:lnRef idx="1">
              <a:schemeClr val="accent1"/>
            </a:lnRef>
            <a:fillRef idx="0">
              <a:schemeClr val="accent1"/>
            </a:fillRef>
            <a:effectRef idx="0">
              <a:schemeClr val="accent1"/>
            </a:effectRef>
            <a:fontRef idx="minor">
              <a:schemeClr val="tx1"/>
            </a:fontRef>
          </p:style>
        </p:cxnSp>
      </p:grpSp>
      <p:grpSp>
        <p:nvGrpSpPr>
          <p:cNvPr id="14" name="Skupina 13"/>
          <p:cNvGrpSpPr/>
          <p:nvPr/>
        </p:nvGrpSpPr>
        <p:grpSpPr>
          <a:xfrm>
            <a:off x="-45287" y="836710"/>
            <a:ext cx="3682920" cy="1584175"/>
            <a:chOff x="241008" y="3054551"/>
            <a:chExt cx="3682920" cy="1584175"/>
          </a:xfrm>
        </p:grpSpPr>
        <p:pic>
          <p:nvPicPr>
            <p:cNvPr id="6151" name="Picture 7"/>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241008" y="3054551"/>
              <a:ext cx="1461182" cy="15841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cxnSp>
          <p:nvCxnSpPr>
            <p:cNvPr id="9" name="Přímá spojnice 8"/>
            <p:cNvCxnSpPr/>
            <p:nvPr/>
          </p:nvCxnSpPr>
          <p:spPr>
            <a:xfrm>
              <a:off x="1475654" y="4406727"/>
              <a:ext cx="2448274" cy="0"/>
            </a:xfrm>
            <a:prstGeom prst="line">
              <a:avLst/>
            </a:prstGeom>
            <a:ln w="28575">
              <a:solidFill>
                <a:srgbClr val="000000"/>
              </a:solidFill>
            </a:ln>
          </p:spPr>
          <p:style>
            <a:lnRef idx="1">
              <a:schemeClr val="accent1"/>
            </a:lnRef>
            <a:fillRef idx="0">
              <a:schemeClr val="accent1"/>
            </a:fillRef>
            <a:effectRef idx="0">
              <a:schemeClr val="accent1"/>
            </a:effectRef>
            <a:fontRef idx="minor">
              <a:schemeClr val="tx1"/>
            </a:fontRef>
          </p:style>
        </p:cxnSp>
      </p:grpSp>
      <p:grpSp>
        <p:nvGrpSpPr>
          <p:cNvPr id="10" name="Skupina 9"/>
          <p:cNvGrpSpPr/>
          <p:nvPr/>
        </p:nvGrpSpPr>
        <p:grpSpPr>
          <a:xfrm>
            <a:off x="4988979" y="2957197"/>
            <a:ext cx="3426593" cy="1082714"/>
            <a:chOff x="5156255" y="2204864"/>
            <a:chExt cx="3426593" cy="1082714"/>
          </a:xfrm>
        </p:grpSpPr>
        <p:pic>
          <p:nvPicPr>
            <p:cNvPr id="6152" name="Picture 8"/>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156255" y="2204864"/>
              <a:ext cx="975493" cy="1045657"/>
            </a:xfrm>
            <a:prstGeom prst="rect">
              <a:avLst/>
            </a:prstGeom>
            <a:noFill/>
            <a:ln w="38100">
              <a:solidFill>
                <a:schemeClr val="tx1"/>
              </a:solidFill>
              <a:miter lim="800000"/>
              <a:headEnd/>
              <a:tailEnd/>
            </a:ln>
            <a:effectLst/>
            <a:extLst>
              <a:ext uri="{909E8E84-426E-40DD-AFC4-6F175D3DCCD1}">
                <a14:hiddenFill xmlns:a14="http://schemas.microsoft.com/office/drawing/2010/main" xmlns="">
                  <a:solidFill>
                    <a:schemeClr val="accent1"/>
                  </a:solidFill>
                </a14:hiddenFill>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153" name="Picture 9"/>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6131748" y="3251065"/>
              <a:ext cx="2451100" cy="365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grpSp>
      <p:sp>
        <p:nvSpPr>
          <p:cNvPr id="16" name="TextovéPole 15"/>
          <p:cNvSpPr txBox="1"/>
          <p:nvPr/>
        </p:nvSpPr>
        <p:spPr>
          <a:xfrm>
            <a:off x="140531" y="219087"/>
            <a:ext cx="5830186" cy="400110"/>
          </a:xfrm>
          <a:prstGeom prst="rect">
            <a:avLst/>
          </a:prstGeom>
        </p:spPr>
        <p:style>
          <a:lnRef idx="1">
            <a:schemeClr val="accent5"/>
          </a:lnRef>
          <a:fillRef idx="2">
            <a:schemeClr val="accent5"/>
          </a:fillRef>
          <a:effectRef idx="1">
            <a:schemeClr val="accent5"/>
          </a:effectRef>
          <a:fontRef idx="minor">
            <a:schemeClr val="dk1"/>
          </a:fontRef>
        </p:style>
        <p:txBody>
          <a:bodyPr wrap="none" rtlCol="0">
            <a:spAutoFit/>
          </a:bodyPr>
          <a:lstStyle/>
          <a:p>
            <a:r>
              <a:rPr lang="cs-CZ" sz="2000" dirty="0" smtClean="0"/>
              <a:t>PŘIŘAĎ KE ZNAČKÁM TVRZENÍ TAK, ABY BYLA PLATNÁ.</a:t>
            </a:r>
            <a:endParaRPr lang="cs-CZ" sz="2000" dirty="0"/>
          </a:p>
        </p:txBody>
      </p:sp>
      <p:sp>
        <p:nvSpPr>
          <p:cNvPr id="21" name="TextovéPole 20"/>
          <p:cNvSpPr txBox="1"/>
          <p:nvPr/>
        </p:nvSpPr>
        <p:spPr>
          <a:xfrm>
            <a:off x="166562" y="5322113"/>
            <a:ext cx="2669129" cy="1323439"/>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1600" dirty="0" smtClean="0"/>
              <a:t>V BLÍZKOSTI TÉTO ZNAČKY</a:t>
            </a:r>
          </a:p>
          <a:p>
            <a:r>
              <a:rPr lang="cs-CZ" sz="1600" dirty="0" smtClean="0"/>
              <a:t>NAJDU PODCHOD, </a:t>
            </a:r>
          </a:p>
          <a:p>
            <a:r>
              <a:rPr lang="cs-CZ" sz="1600" dirty="0" smtClean="0"/>
              <a:t>KTERÝ MI UMOŽNÍ DOSTAT SE</a:t>
            </a:r>
          </a:p>
          <a:p>
            <a:r>
              <a:rPr lang="cs-CZ" sz="1600" dirty="0" smtClean="0"/>
              <a:t>BEZPEČNĚ NA DRUHOU </a:t>
            </a:r>
          </a:p>
          <a:p>
            <a:r>
              <a:rPr lang="cs-CZ" sz="1600" dirty="0" smtClean="0"/>
              <a:t>STRANU VOZOVKY.</a:t>
            </a:r>
          </a:p>
        </p:txBody>
      </p:sp>
      <p:sp>
        <p:nvSpPr>
          <p:cNvPr id="22" name="TextovéPole 21"/>
          <p:cNvSpPr txBox="1"/>
          <p:nvPr/>
        </p:nvSpPr>
        <p:spPr>
          <a:xfrm>
            <a:off x="3055624" y="4995195"/>
            <a:ext cx="2357505" cy="830997"/>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1600" dirty="0" smtClean="0"/>
              <a:t>V BLÍZKOSTI TÉTO ZNAČKY</a:t>
            </a:r>
          </a:p>
          <a:p>
            <a:r>
              <a:rPr lang="cs-CZ" sz="1600" dirty="0" smtClean="0"/>
              <a:t>MOHU BEZPEČNĚ </a:t>
            </a:r>
          </a:p>
          <a:p>
            <a:r>
              <a:rPr lang="cs-CZ" sz="1600" dirty="0" smtClean="0"/>
              <a:t>PŘEJÍT PŘES SILNICI. </a:t>
            </a:r>
            <a:endParaRPr lang="cs-CZ" sz="1600" dirty="0"/>
          </a:p>
        </p:txBody>
      </p:sp>
      <p:sp>
        <p:nvSpPr>
          <p:cNvPr id="24" name="TextovéPole 23"/>
          <p:cNvSpPr txBox="1"/>
          <p:nvPr/>
        </p:nvSpPr>
        <p:spPr>
          <a:xfrm>
            <a:off x="3004253" y="6028702"/>
            <a:ext cx="2677592" cy="584775"/>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1600" dirty="0" smtClean="0"/>
              <a:t>DO MÍST ZA TOUTO ZNAČKOU</a:t>
            </a:r>
          </a:p>
          <a:p>
            <a:r>
              <a:rPr lang="cs-CZ" sz="1600" dirty="0" smtClean="0"/>
              <a:t>NESMÍM VSTUPOVAT</a:t>
            </a:r>
          </a:p>
        </p:txBody>
      </p:sp>
      <p:sp>
        <p:nvSpPr>
          <p:cNvPr id="25" name="TextovéPole 24"/>
          <p:cNvSpPr txBox="1"/>
          <p:nvPr/>
        </p:nvSpPr>
        <p:spPr>
          <a:xfrm>
            <a:off x="5983902" y="5568334"/>
            <a:ext cx="2039341" cy="1077218"/>
          </a:xfrm>
          <a:prstGeom prst="rect">
            <a:avLst/>
          </a:prstGeom>
        </p:spPr>
        <p:style>
          <a:lnRef idx="1">
            <a:schemeClr val="accent4"/>
          </a:lnRef>
          <a:fillRef idx="2">
            <a:schemeClr val="accent4"/>
          </a:fillRef>
          <a:effectRef idx="1">
            <a:schemeClr val="accent4"/>
          </a:effectRef>
          <a:fontRef idx="minor">
            <a:schemeClr val="dk1"/>
          </a:fontRef>
        </p:style>
        <p:txBody>
          <a:bodyPr wrap="none" rtlCol="0">
            <a:spAutoFit/>
          </a:bodyPr>
          <a:lstStyle/>
          <a:p>
            <a:r>
              <a:rPr lang="cs-CZ" sz="1600" dirty="0" smtClean="0"/>
              <a:t>STEZKA OZNAČENÁ</a:t>
            </a:r>
          </a:p>
          <a:p>
            <a:r>
              <a:rPr lang="cs-CZ" sz="1600" dirty="0" smtClean="0"/>
              <a:t>TOUTO ZNAČKOU </a:t>
            </a:r>
          </a:p>
          <a:p>
            <a:r>
              <a:rPr lang="cs-CZ" sz="1600" dirty="0" smtClean="0"/>
              <a:t>JE VYHRAZENA POUZE</a:t>
            </a:r>
          </a:p>
          <a:p>
            <a:r>
              <a:rPr lang="cs-CZ" sz="1600" dirty="0" smtClean="0"/>
              <a:t>CHODCŮM. </a:t>
            </a:r>
            <a:endParaRPr lang="cs-CZ" sz="1600" dirty="0"/>
          </a:p>
        </p:txBody>
      </p:sp>
    </p:spTree>
    <p:extLst>
      <p:ext uri="{BB962C8B-B14F-4D97-AF65-F5344CB8AC3E}">
        <p14:creationId xmlns:p14="http://schemas.microsoft.com/office/powerpoint/2010/main" xmlns="" val="387613566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dirty="0" smtClean="0"/>
              <a:t>Použité zdroje</a:t>
            </a:r>
            <a:endParaRPr lang="cs-CZ" sz="3600" dirty="0"/>
          </a:p>
        </p:txBody>
      </p:sp>
      <p:sp>
        <p:nvSpPr>
          <p:cNvPr id="3" name="Zástupný symbol pro obsah 2"/>
          <p:cNvSpPr>
            <a:spLocks noGrp="1"/>
          </p:cNvSpPr>
          <p:nvPr>
            <p:ph idx="1"/>
          </p:nvPr>
        </p:nvSpPr>
        <p:spPr/>
        <p:txBody>
          <a:bodyPr/>
          <a:lstStyle/>
          <a:p>
            <a:r>
              <a:rPr lang="cs-CZ" sz="1600" dirty="0" smtClean="0"/>
              <a:t>Microsoft Office – Klipart</a:t>
            </a:r>
          </a:p>
          <a:p>
            <a:r>
              <a:rPr lang="cs-CZ" sz="1600" dirty="0">
                <a:solidFill>
                  <a:srgbClr val="333333"/>
                </a:solidFill>
                <a:latin typeface="Arial"/>
              </a:rPr>
              <a:t>AUTOR NEZNÁMÝ. </a:t>
            </a:r>
            <a:r>
              <a:rPr lang="cs-CZ" sz="1600" i="1" dirty="0">
                <a:solidFill>
                  <a:srgbClr val="333333"/>
                </a:solidFill>
                <a:latin typeface="Arial"/>
              </a:rPr>
              <a:t>Clker.com</a:t>
            </a:r>
            <a:r>
              <a:rPr lang="cs-CZ" sz="1600" dirty="0">
                <a:solidFill>
                  <a:srgbClr val="333333"/>
                </a:solidFill>
                <a:latin typeface="Arial"/>
              </a:rPr>
              <a:t> [online]. [cit. </a:t>
            </a:r>
            <a:r>
              <a:rPr lang="cs-CZ" sz="1600" dirty="0" smtClean="0">
                <a:solidFill>
                  <a:srgbClr val="333333"/>
                </a:solidFill>
                <a:latin typeface="Arial"/>
              </a:rPr>
              <a:t>28.8.2011]. </a:t>
            </a:r>
            <a:r>
              <a:rPr lang="cs-CZ" sz="1600" dirty="0">
                <a:solidFill>
                  <a:srgbClr val="333333"/>
                </a:solidFill>
                <a:latin typeface="Arial"/>
              </a:rPr>
              <a:t>Dostupný na WWW: http://www.clker.com/clipart-neighborhood-street.html</a:t>
            </a:r>
            <a:endParaRPr lang="cs-CZ" sz="1600" dirty="0"/>
          </a:p>
        </p:txBody>
      </p:sp>
    </p:spTree>
    <p:extLst>
      <p:ext uri="{BB962C8B-B14F-4D97-AF65-F5344CB8AC3E}">
        <p14:creationId xmlns:p14="http://schemas.microsoft.com/office/powerpoint/2010/main" xmlns="" val="284996883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240</TotalTime>
  <Words>495</Words>
  <Application>Microsoft Office PowerPoint</Application>
  <PresentationFormat>Předvádění na obrazovce (4:3)</PresentationFormat>
  <Paragraphs>82</Paragraphs>
  <Slides>11</Slides>
  <Notes>0</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systému Office</vt:lpstr>
      <vt:lpstr>Snímek 1</vt:lpstr>
      <vt:lpstr>Snímek 2</vt:lpstr>
      <vt:lpstr>Snímek 3</vt:lpstr>
      <vt:lpstr>Snímek 4</vt:lpstr>
      <vt:lpstr>Snímek 5</vt:lpstr>
      <vt:lpstr>Snímek 6</vt:lpstr>
      <vt:lpstr>Snímek 7</vt:lpstr>
      <vt:lpstr>Snímek 8</vt:lpstr>
      <vt:lpstr>Snímek 9</vt:lpstr>
      <vt:lpstr>Snímek 10</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VY_32_INOVACE_5A_13_Dopravní značení pro chodce</dc:title>
  <dc:creator>Kata-Repa</dc:creator>
  <cp:lastModifiedBy>Dum</cp:lastModifiedBy>
  <cp:revision>41</cp:revision>
  <dcterms:created xsi:type="dcterms:W3CDTF">2011-08-27T18:26:54Z</dcterms:created>
  <dcterms:modified xsi:type="dcterms:W3CDTF">2013-02-02T18:55:06Z</dcterms:modified>
</cp:coreProperties>
</file>