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9" r:id="rId4"/>
    <p:sldId id="259" r:id="rId5"/>
    <p:sldId id="260" r:id="rId6"/>
    <p:sldId id="261" r:id="rId7"/>
    <p:sldId id="263" r:id="rId8"/>
    <p:sldId id="264" r:id="rId9"/>
    <p:sldId id="265" r:id="rId10"/>
    <p:sldId id="268" r:id="rId11"/>
    <p:sldId id="266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CFFFF"/>
    <a:srgbClr val="00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E01D-5C35-46E6-B0A9-E42210495C0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D2312-3151-4545-9678-DC867E330E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8800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E01D-5C35-46E6-B0A9-E42210495C0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D2312-3151-4545-9678-DC867E330E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110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E01D-5C35-46E6-B0A9-E42210495C0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D2312-3151-4545-9678-DC867E330E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5701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E01D-5C35-46E6-B0A9-E42210495C0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D2312-3151-4545-9678-DC867E330E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7190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E01D-5C35-46E6-B0A9-E42210495C0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D2312-3151-4545-9678-DC867E330E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643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E01D-5C35-46E6-B0A9-E42210495C0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D2312-3151-4545-9678-DC867E330E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3489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E01D-5C35-46E6-B0A9-E42210495C0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D2312-3151-4545-9678-DC867E330E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8930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E01D-5C35-46E6-B0A9-E42210495C0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D2312-3151-4545-9678-DC867E330E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6747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E01D-5C35-46E6-B0A9-E42210495C0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D2312-3151-4545-9678-DC867E330E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5560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E01D-5C35-46E6-B0A9-E42210495C0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D2312-3151-4545-9678-DC867E330E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2488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E01D-5C35-46E6-B0A9-E42210495C0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D2312-3151-4545-9678-DC867E330E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4255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DAE01D-5C35-46E6-B0A9-E42210495C0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CD2312-3151-4545-9678-DC867E330E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3108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7" Type="http://schemas.openxmlformats.org/officeDocument/2006/relationships/image" Target="../media/image1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hdphoto" Target="../media/hdphoto8.wdp"/><Relationship Id="rId7" Type="http://schemas.microsoft.com/office/2007/relationships/hdphoto" Target="../media/hdphoto10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microsoft.com/office/2007/relationships/hdphoto" Target="../media/hdphoto9.wdp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7" Type="http://schemas.openxmlformats.org/officeDocument/2006/relationships/image" Target="../media/image21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2.wdp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7" Type="http://schemas.openxmlformats.org/officeDocument/2006/relationships/image" Target="../media/image26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microsoft.com/office/2007/relationships/hdphoto" Target="../media/hdphoto14.wdp"/><Relationship Id="rId7" Type="http://schemas.microsoft.com/office/2007/relationships/hdphoto" Target="../media/hdphoto15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3" Type="http://schemas.openxmlformats.org/officeDocument/2006/relationships/image" Target="../media/image33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6.wdp"/><Relationship Id="rId11" Type="http://schemas.openxmlformats.org/officeDocument/2006/relationships/image" Target="../media/image40.png"/><Relationship Id="rId5" Type="http://schemas.openxmlformats.org/officeDocument/2006/relationships/image" Target="../media/image35.png"/><Relationship Id="rId15" Type="http://schemas.openxmlformats.org/officeDocument/2006/relationships/image" Target="../media/image44.png"/><Relationship Id="rId10" Type="http://schemas.openxmlformats.org/officeDocument/2006/relationships/image" Target="../media/image39.png"/><Relationship Id="rId4" Type="http://schemas.openxmlformats.org/officeDocument/2006/relationships/image" Target="../media/image34.png"/><Relationship Id="rId9" Type="http://schemas.openxmlformats.org/officeDocument/2006/relationships/image" Target="../media/image38.png"/><Relationship Id="rId14" Type="http://schemas.openxmlformats.org/officeDocument/2006/relationships/image" Target="../media/image4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microsoft.com/office/2007/relationships/hdphoto" Target="../media/hdphoto17.wdp"/><Relationship Id="rId7" Type="http://schemas.microsoft.com/office/2007/relationships/hdphoto" Target="../media/hdphoto19.wdp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microsoft.com/office/2007/relationships/hdphoto" Target="../media/hdphoto18.wdp"/><Relationship Id="rId4" Type="http://schemas.openxmlformats.org/officeDocument/2006/relationships/image" Target="../media/image46.png"/><Relationship Id="rId9" Type="http://schemas.microsoft.com/office/2007/relationships/hdphoto" Target="../media/hdphoto20.wd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047073" y="2392084"/>
            <a:ext cx="6995160" cy="1323023"/>
          </a:xfrm>
          <a:prstGeom prst="rect">
            <a:avLst/>
          </a:prstGeom>
        </p:spPr>
        <p:txBody>
          <a:bodyPr lIns="82296" tIns="41148" rIns="82296" bIns="41148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prstClr val="black"/>
                </a:solidFill>
              </a:rPr>
              <a:t>Druhy dopravních prostředků</a:t>
            </a:r>
            <a:br>
              <a:rPr lang="cs-CZ" sz="4000" dirty="0" smtClean="0">
                <a:solidFill>
                  <a:prstClr val="black"/>
                </a:solidFill>
              </a:rPr>
            </a:br>
            <a:r>
              <a:rPr lang="cs-CZ" sz="4000" dirty="0" smtClean="0">
                <a:solidFill>
                  <a:prstClr val="black"/>
                </a:solidFill>
              </a:rPr>
              <a:t>VY_32_INOVACE_5A_14</a:t>
            </a:r>
          </a:p>
          <a:p>
            <a:r>
              <a:rPr lang="cs-CZ" sz="2800" dirty="0">
                <a:solidFill>
                  <a:prstClr val="black"/>
                </a:solidFill>
              </a:rPr>
              <a:t>Číslo projektu</a:t>
            </a:r>
            <a:r>
              <a:rPr lang="cs-CZ" sz="2800">
                <a:solidFill>
                  <a:prstClr val="black"/>
                </a:solidFill>
              </a:rPr>
              <a:t>: </a:t>
            </a:r>
            <a:r>
              <a:rPr lang="cs-CZ" sz="2800"/>
              <a:t>CZ.1.07/1.4.00/21.1101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971600" y="4581128"/>
            <a:ext cx="7272808" cy="1577340"/>
          </a:xfrm>
          <a:prstGeom prst="rect">
            <a:avLst/>
          </a:prstGeom>
        </p:spPr>
        <p:txBody>
          <a:bodyPr vert="horz" lIns="82296" tIns="41148" rIns="82296" bIns="41148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cs-CZ" dirty="0" smtClean="0">
              <a:solidFill>
                <a:prstClr val="black">
                  <a:tint val="75000"/>
                </a:prstClr>
              </a:solidFill>
            </a:endParaRP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Sada 1</a:t>
            </a: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Člověk a jeho svět</a:t>
            </a:r>
            <a:endParaRPr lang="cs-CZ" sz="2900" dirty="0">
              <a:solidFill>
                <a:prstClr val="black">
                  <a:tint val="75000"/>
                </a:prstClr>
              </a:solidFill>
            </a:endParaRP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Mateřská škola, Základní škola a Praktická škola Trhové Sviny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88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73595044"/>
              </p:ext>
            </p:extLst>
          </p:nvPr>
        </p:nvGraphicFramePr>
        <p:xfrm>
          <a:off x="251520" y="764704"/>
          <a:ext cx="8641103" cy="56433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269048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300" dirty="0" smtClean="0"/>
                        <a:t>Tento digitální učební</a:t>
                      </a:r>
                      <a:r>
                        <a:rPr lang="cs-CZ" sz="1300" baseline="0" dirty="0" smtClean="0"/>
                        <a:t> materiál je věnován vybraným druhům dopravních prostředků. První snímek podává žákům informace o tom, co to jsou dopravní prostředky, k čemu slouží, jaké objekty řadíme k dopravním prostředkům a že existují různé druhy aut, kol, motocyklů, letadel, lodí a vlaků. Druhý snímek je věnován autům. Žáci se z něho dozvídají, že auta jezdí </a:t>
                      </a:r>
                      <a:r>
                        <a:rPr lang="cs-CZ" sz="1300" baseline="0" dirty="0" smtClean="0"/>
                        <a:t>                                po </a:t>
                      </a:r>
                      <a:r>
                        <a:rPr lang="cs-CZ" sz="1300" baseline="0" dirty="0" smtClean="0"/>
                        <a:t>silnicích, že slouží k přepravě lidí nebo nákladu a prohlížejí si obrázky různých druhů aut. Další snímek je věnován kolům. Žáci si opět prohlížejí různé druhy kol a dozvídají se, že kola jezdí po silnicích nebo po cyklostezkách. Na tomto snímku je také informace o tom, že kolo slouží většinou k přepravě jedné osoby, je zde také vysvětlen pojem cyklostezka. Následující čtyři snímky jsou založeny na stejném principu jako ty předchozí a jsou věnovány lodím, vlakům, letadlům a motocyklům.  Na předposledním snímku mají žáci za úkol samostatně pojmenovat zobrazené dopravní prostředky. Své tipy si mohou ověřit kliknutím na </a:t>
                      </a:r>
                      <a:r>
                        <a:rPr lang="cs-CZ" sz="1300" baseline="0" smtClean="0"/>
                        <a:t>každý </a:t>
                      </a:r>
                      <a:r>
                        <a:rPr lang="cs-CZ" sz="1300" baseline="0" smtClean="0"/>
                        <a:t>                         z </a:t>
                      </a:r>
                      <a:r>
                        <a:rPr lang="cs-CZ" sz="1300" baseline="0" dirty="0" smtClean="0"/>
                        <a:t>obrázků. Po provedení této aktivační události se zobrazí příslušné názvy. Poslední snímek obsahuje aktivitu, při níž je zapotřebí vypnout prezentaci a vrátit se do pracovního prostředí. Úkolem žáků je doplnit pomocí obrázků věty tak, aby byly pravdivé.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53726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Mgr.</a:t>
                      </a:r>
                      <a:r>
                        <a:rPr lang="cs-CZ" sz="1300" baseline="0" dirty="0" smtClean="0"/>
                        <a:t> Eliška </a:t>
                      </a:r>
                      <a:r>
                        <a:rPr lang="cs-CZ" sz="1300" baseline="0" dirty="0" err="1" smtClean="0"/>
                        <a:t>Libánská</a:t>
                      </a:r>
                      <a:endParaRPr lang="cs-CZ" sz="1300" baseline="0" dirty="0" smtClean="0"/>
                    </a:p>
                    <a:p>
                      <a:r>
                        <a:rPr lang="cs-CZ" sz="1300" baseline="0" dirty="0" smtClean="0"/>
                        <a:t>Srpen 2011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smtClean="0"/>
                        <a:t>Mentální retardace,</a:t>
                      </a:r>
                      <a:r>
                        <a:rPr lang="cs-CZ" sz="1300" baseline="0" smtClean="0"/>
                        <a:t> </a:t>
                      </a:r>
                      <a:r>
                        <a:rPr lang="cs-CZ" sz="1300" baseline="0" dirty="0" smtClean="0"/>
                        <a:t>Poruchy </a:t>
                      </a:r>
                      <a:r>
                        <a:rPr lang="cs-CZ" sz="1300" baseline="0" smtClean="0"/>
                        <a:t>autistického spektra,  </a:t>
                      </a:r>
                      <a:r>
                        <a:rPr lang="cs-CZ" sz="1300" baseline="0" dirty="0" smtClean="0"/>
                        <a:t>ADHD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0837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Člověk a jeho svět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Základní škola speciální – 1. </a:t>
                      </a:r>
                      <a:r>
                        <a:rPr lang="cs-CZ" sz="1300" smtClean="0"/>
                        <a:t>stupeň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6. ročník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0125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3836" y="548680"/>
            <a:ext cx="6259919" cy="830997"/>
          </a:xfrm>
          <a:prstGeom prst="rect">
            <a:avLst/>
          </a:prstGeom>
          <a:solidFill>
            <a:srgbClr val="00FFCC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DOPRAVNÍ PROSTŘEDKY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90737" y="2132856"/>
            <a:ext cx="6426118" cy="95410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Dopravní prostředek je pohyblivý předmět,</a:t>
            </a:r>
          </a:p>
          <a:p>
            <a:pPr algn="ctr"/>
            <a:r>
              <a:rPr lang="cs-CZ" sz="2800" dirty="0" smtClean="0"/>
              <a:t>který slouží k přepravě osob nebo věcí. 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66046" y="3538437"/>
            <a:ext cx="6275500" cy="95410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Mezi dopravní prostředky patří </a:t>
            </a:r>
          </a:p>
          <a:p>
            <a:pPr algn="ctr"/>
            <a:r>
              <a:rPr lang="cs-CZ" sz="2800" dirty="0"/>
              <a:t>a</a:t>
            </a:r>
            <a:r>
              <a:rPr lang="cs-CZ" sz="2800" dirty="0" smtClean="0"/>
              <a:t>uta, kola, motorky, lodě, vlaky a letadla. 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16581" y="5031821"/>
            <a:ext cx="6419706" cy="95410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Existují různé druhy aut, kol, motorek, lodí,</a:t>
            </a:r>
          </a:p>
          <a:p>
            <a:pPr algn="ctr"/>
            <a:r>
              <a:rPr lang="cs-CZ" sz="2800" dirty="0" smtClean="0"/>
              <a:t>vlaků i letadel.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085959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315416"/>
            <a:ext cx="4067944" cy="3076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504" b="89256" l="5778" r="9511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8286" y="764704"/>
            <a:ext cx="2583730" cy="2778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504" b="89256" l="2667" r="9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854" y="1989802"/>
            <a:ext cx="2611034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504" b="89256" l="4889" r="98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3" y="44695"/>
            <a:ext cx="2834711" cy="3048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504" b="89256" l="5778" r="9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761232"/>
            <a:ext cx="2584292" cy="277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9504" b="89256" l="4000" r="94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7248" y="2713026"/>
            <a:ext cx="2834912" cy="3049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9829" y="5519132"/>
            <a:ext cx="782547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OSOBNÍ AUTA MOHOU PŘEPRAVOVAT VÍCE OSOB NAJEDNOU.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9302" y="6181273"/>
            <a:ext cx="8790804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NÁKLADNÍ AUTA SLOUŽÍ K PŘEPRAVĚ RŮZNÉHO NÁKLADU (NAPŘÍKLAD NÁBYTKU).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252067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116632" y="-532415"/>
            <a:ext cx="5688869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658" y="2385398"/>
            <a:ext cx="2880320" cy="3119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3006" y="55433"/>
            <a:ext cx="2376264" cy="2555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2156" y="2083120"/>
            <a:ext cx="2827114" cy="3040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1319" y="1159773"/>
            <a:ext cx="2727746" cy="2933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3585" y="6091509"/>
            <a:ext cx="78019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CYKLOSTEZKA JE CESTA, PO KTERÉ MOHOU JEZDIT JEN KOLA.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0015" y="5273742"/>
            <a:ext cx="663976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KOLA VĚTŠINOU SLOUŽÍ K PŘEPRAVĚ JEDNÉ OSOBY.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21933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07" y="-243408"/>
            <a:ext cx="3933437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9709"/>
            <a:ext cx="3816424" cy="3070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504" b="89256" l="3556" r="93333">
                        <a14:foregroundMark x1="67556" y1="30992" x2="67556" y2="326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691" y="2348880"/>
            <a:ext cx="2648267" cy="2848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708920"/>
            <a:ext cx="2448272" cy="2633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15988"/>
            <a:ext cx="3475211" cy="2617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5762058"/>
            <a:ext cx="7951023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DOPRAVNÍ LODĚ SLOUŽÍ BUĎ K PŘEPRAVĚ VELKÉHO NÁKLADU</a:t>
            </a:r>
          </a:p>
          <a:p>
            <a:r>
              <a:rPr lang="cs-CZ" sz="2400" dirty="0" smtClean="0"/>
              <a:t>NEBO K PŘEPRAVĚ VELKÉHO MNOŽSTVÍ LIDÍ NAJEDNOU.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22889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0528" y="-595447"/>
            <a:ext cx="4065719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88640"/>
            <a:ext cx="2609850" cy="277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3600400" cy="3800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87130" y="2492896"/>
            <a:ext cx="2798992" cy="279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1845" y="5449406"/>
            <a:ext cx="785542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OSOBNÍ VLAKY SLOUŽÍ K PŘEPRAVĚ MNOHA LIDÍ NAJEDNOU.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1845" y="6056649"/>
            <a:ext cx="8792643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NÁKLADNÍ VLAKY PŘEVÁŽEJÍ VELKÉ NÁKLADY (NAPŘÍKLAD VELKÉ MNOŽSTVÍ PÍSKU).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17694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44" y="-243408"/>
            <a:ext cx="4133626" cy="3349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159" y="2996952"/>
            <a:ext cx="2592288" cy="278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0" y="260648"/>
            <a:ext cx="3170179" cy="3378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44124">
            <a:off x="6135471" y="3130626"/>
            <a:ext cx="2816295" cy="2816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04864"/>
            <a:ext cx="2454663" cy="245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5877272"/>
            <a:ext cx="7907614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EXISTUJÍ  JAK MALÁ LETADLA, KTERÁ UNESOU TŘEBA JEN DVA LIDI, </a:t>
            </a:r>
          </a:p>
          <a:p>
            <a:r>
              <a:rPr lang="cs-CZ" sz="2000" dirty="0" smtClean="0"/>
              <a:t>TAK I VELKÁ LETADLA, KTERÁ UNESOU MNOHO LIDÍ NEBO VELKÝ NÁKLAD.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14044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5314" y="-315416"/>
            <a:ext cx="4033874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39552" y="328498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523324"/>
            <a:ext cx="2187616" cy="2187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3820" y="546570"/>
            <a:ext cx="2952328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456892"/>
            <a:ext cx="216024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278" y="6264688"/>
            <a:ext cx="7398564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MOTORKY SLOUŽÍ K PŘEPRAVĚ JEDNOHO ČLOVĚKA NEBO DVOU LIDÍ.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290840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86" y="116632"/>
            <a:ext cx="6492875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5551" y="4382823"/>
            <a:ext cx="2328863" cy="2328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265" y="995801"/>
            <a:ext cx="2682875" cy="2878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69619"/>
            <a:ext cx="2541587" cy="273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8815" y="4260850"/>
            <a:ext cx="2590800" cy="259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2206" y="1296392"/>
            <a:ext cx="2809875" cy="2816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37338"/>
            <a:ext cx="3060700" cy="335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8013" y="4092463"/>
            <a:ext cx="1023937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0080" y="1124744"/>
            <a:ext cx="1201737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533" y="1124744"/>
            <a:ext cx="1249363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2593" y="1069619"/>
            <a:ext cx="1689100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4868" y="4092463"/>
            <a:ext cx="1169987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7601" y="4092463"/>
            <a:ext cx="1931987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57154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3" y="845839"/>
            <a:ext cx="6984776" cy="70788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PO KOLEJÍCH JEZDÍ                        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867014"/>
            <a:ext cx="7003649" cy="70788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PO VODĚ SE PLAVÍ                         .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3" y="2852936"/>
            <a:ext cx="7041415" cy="70788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PO SILNICI JEZDÍ                             .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9432" y="3861048"/>
            <a:ext cx="7043916" cy="70788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VE VZDUCHU LÉTÁ                         .</a:t>
            </a:r>
            <a:endParaRPr lang="cs-CZ" sz="4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670" b="89670" l="7477" r="955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555776" y="4725144"/>
            <a:ext cx="2609850" cy="2773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4775" y="4083699"/>
            <a:ext cx="2151260" cy="2151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538" b="89538" l="6154" r="95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390" y="4889641"/>
            <a:ext cx="2690636" cy="2690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896" b="89063" l="521" r="973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1" y="4083699"/>
            <a:ext cx="2282552" cy="2282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9432" y="109097"/>
            <a:ext cx="4161588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DOPLŇ DO VĚT OBRÁZKY A PŘEČTI JE.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41599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4477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502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VY_32_INOVACE_5A_14_Druhy dopravních prostředků</dc:title>
  <dc:creator>Kata-Repa</dc:creator>
  <cp:lastModifiedBy>Dum</cp:lastModifiedBy>
  <cp:revision>43</cp:revision>
  <dcterms:created xsi:type="dcterms:W3CDTF">2011-08-28T12:37:14Z</dcterms:created>
  <dcterms:modified xsi:type="dcterms:W3CDTF">2013-02-02T18:57:10Z</dcterms:modified>
</cp:coreProperties>
</file>