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2" r:id="rId5"/>
    <p:sldId id="265" r:id="rId6"/>
    <p:sldId id="266" r:id="rId7"/>
    <p:sldId id="267" r:id="rId8"/>
    <p:sldId id="260" r:id="rId9"/>
    <p:sldId id="263" r:id="rId10"/>
    <p:sldId id="261" r:id="rId11"/>
    <p:sldId id="268"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242"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DD3A76C3-4692-4492-989F-8007CA465ED2}" type="datetimeFigureOut">
              <a:rPr lang="cs-CZ" smtClean="0"/>
              <a:t>24.1.2013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2141211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D3A76C3-4692-4492-989F-8007CA465ED2}" type="datetimeFigureOut">
              <a:rPr lang="cs-CZ" smtClean="0"/>
              <a:t>24.1.2013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2635096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DD3A76C3-4692-4492-989F-8007CA465ED2}" type="datetimeFigureOut">
              <a:rPr lang="cs-CZ" smtClean="0"/>
              <a:t>24.1.2013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3771021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DD3A76C3-4692-4492-989F-8007CA465ED2}" type="datetimeFigureOut">
              <a:rPr lang="cs-CZ" smtClean="0"/>
              <a:t>24.1.2013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4192538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DD3A76C3-4692-4492-989F-8007CA465ED2}" type="datetimeFigureOut">
              <a:rPr lang="cs-CZ" smtClean="0"/>
              <a:t>24.1.2013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3880646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DD3A76C3-4692-4492-989F-8007CA465ED2}" type="datetimeFigureOut">
              <a:rPr lang="cs-CZ" smtClean="0"/>
              <a:t>24.1.2013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763554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DD3A76C3-4692-4492-989F-8007CA465ED2}" type="datetimeFigureOut">
              <a:rPr lang="cs-CZ" smtClean="0"/>
              <a:t>24.1.2013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3840403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DD3A76C3-4692-4492-989F-8007CA465ED2}" type="datetimeFigureOut">
              <a:rPr lang="cs-CZ" smtClean="0"/>
              <a:t>24.1.2013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1498120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DD3A76C3-4692-4492-989F-8007CA465ED2}" type="datetimeFigureOut">
              <a:rPr lang="cs-CZ" smtClean="0"/>
              <a:t>24.1.2013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1501655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D3A76C3-4692-4492-989F-8007CA465ED2}" type="datetimeFigureOut">
              <a:rPr lang="cs-CZ" smtClean="0"/>
              <a:t>24.1.2013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1553495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D3A76C3-4692-4492-989F-8007CA465ED2}" type="datetimeFigureOut">
              <a:rPr lang="cs-CZ" smtClean="0"/>
              <a:t>24.1.2013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44A0273-5F73-4A69-B9CD-E1D5E4B539B7}" type="slidenum">
              <a:rPr lang="cs-CZ" smtClean="0"/>
              <a:t>‹#›</a:t>
            </a:fld>
            <a:endParaRPr lang="cs-CZ"/>
          </a:p>
        </p:txBody>
      </p:sp>
    </p:spTree>
    <p:extLst>
      <p:ext uri="{BB962C8B-B14F-4D97-AF65-F5344CB8AC3E}">
        <p14:creationId xmlns:p14="http://schemas.microsoft.com/office/powerpoint/2010/main" val="66921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3A76C3-4692-4492-989F-8007CA465ED2}" type="datetimeFigureOut">
              <a:rPr lang="cs-CZ" smtClean="0"/>
              <a:t>24.1.2013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4A0273-5F73-4A69-B9CD-E1D5E4B539B7}" type="slidenum">
              <a:rPr lang="cs-CZ" smtClean="0"/>
              <a:t>‹#›</a:t>
            </a:fld>
            <a:endParaRPr lang="cs-CZ"/>
          </a:p>
        </p:txBody>
      </p:sp>
    </p:spTree>
    <p:extLst>
      <p:ext uri="{BB962C8B-B14F-4D97-AF65-F5344CB8AC3E}">
        <p14:creationId xmlns:p14="http://schemas.microsoft.com/office/powerpoint/2010/main" val="23327493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690" y="577483"/>
            <a:ext cx="6287928"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Nadpis 1"/>
          <p:cNvSpPr txBox="1">
            <a:spLocks/>
          </p:cNvSpPr>
          <p:nvPr/>
        </p:nvSpPr>
        <p:spPr>
          <a:xfrm>
            <a:off x="1047073" y="2392084"/>
            <a:ext cx="6995160" cy="1323023"/>
          </a:xfrm>
          <a:prstGeom prst="rect">
            <a:avLst/>
          </a:prstGeom>
        </p:spPr>
        <p:txBody>
          <a:bodyPr lIns="82296" tIns="41148" rIns="82296" bIns="41148"/>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000" dirty="0" smtClean="0">
                <a:solidFill>
                  <a:prstClr val="black"/>
                </a:solidFill>
              </a:rPr>
              <a:t>Velikonoce</a:t>
            </a:r>
            <a:br>
              <a:rPr lang="cs-CZ" sz="4000" dirty="0" smtClean="0">
                <a:solidFill>
                  <a:prstClr val="black"/>
                </a:solidFill>
              </a:rPr>
            </a:br>
            <a:r>
              <a:rPr lang="cs-CZ" sz="4000" dirty="0" smtClean="0">
                <a:solidFill>
                  <a:prstClr val="black"/>
                </a:solidFill>
              </a:rPr>
              <a:t>VY_32_INOVACE_5A_16</a:t>
            </a:r>
          </a:p>
          <a:p>
            <a:r>
              <a:rPr lang="cs-CZ" sz="2800" dirty="0">
                <a:solidFill>
                  <a:prstClr val="black"/>
                </a:solidFill>
              </a:rPr>
              <a:t>Číslo projektu</a:t>
            </a:r>
            <a:r>
              <a:rPr lang="cs-CZ" sz="2800">
                <a:solidFill>
                  <a:prstClr val="black"/>
                </a:solidFill>
              </a:rPr>
              <a:t>: </a:t>
            </a:r>
            <a:r>
              <a:rPr lang="cs-CZ" sz="2800"/>
              <a:t>CZ.1.07/1.4.00/21.1101</a:t>
            </a:r>
            <a:endParaRPr lang="cs-CZ" dirty="0">
              <a:solidFill>
                <a:prstClr val="black"/>
              </a:solidFill>
            </a:endParaRPr>
          </a:p>
        </p:txBody>
      </p:sp>
      <p:sp>
        <p:nvSpPr>
          <p:cNvPr id="5" name="Podnadpis 2"/>
          <p:cNvSpPr txBox="1">
            <a:spLocks/>
          </p:cNvSpPr>
          <p:nvPr/>
        </p:nvSpPr>
        <p:spPr>
          <a:xfrm>
            <a:off x="971600" y="4581128"/>
            <a:ext cx="7272808" cy="1577340"/>
          </a:xfrm>
          <a:prstGeom prst="rect">
            <a:avLst/>
          </a:prstGeom>
        </p:spPr>
        <p:txBody>
          <a:bodyPr vert="horz" lIns="82296" tIns="41148" rIns="82296" bIns="41148" rtlCol="0">
            <a:normAutofit fontScale="70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nSpc>
                <a:spcPct val="120000"/>
              </a:lnSpc>
            </a:pPr>
            <a:endParaRPr lang="cs-CZ" dirty="0" smtClean="0">
              <a:solidFill>
                <a:prstClr val="black">
                  <a:tint val="75000"/>
                </a:prstClr>
              </a:solidFill>
            </a:endParaRPr>
          </a:p>
          <a:p>
            <a:pPr>
              <a:lnSpc>
                <a:spcPct val="120000"/>
              </a:lnSpc>
            </a:pPr>
            <a:r>
              <a:rPr lang="cs-CZ" sz="2900" dirty="0" smtClean="0">
                <a:solidFill>
                  <a:prstClr val="black">
                    <a:tint val="75000"/>
                  </a:prstClr>
                </a:solidFill>
              </a:rPr>
              <a:t>Sada 1</a:t>
            </a:r>
          </a:p>
          <a:p>
            <a:pPr>
              <a:lnSpc>
                <a:spcPct val="120000"/>
              </a:lnSpc>
            </a:pPr>
            <a:r>
              <a:rPr lang="cs-CZ" sz="2900" dirty="0" smtClean="0">
                <a:solidFill>
                  <a:prstClr val="black">
                    <a:tint val="75000"/>
                  </a:prstClr>
                </a:solidFill>
              </a:rPr>
              <a:t>Člověk a jeho svět</a:t>
            </a:r>
            <a:endParaRPr lang="cs-CZ" sz="2900" dirty="0">
              <a:solidFill>
                <a:prstClr val="black">
                  <a:tint val="75000"/>
                </a:prstClr>
              </a:solidFill>
            </a:endParaRPr>
          </a:p>
          <a:p>
            <a:pPr>
              <a:lnSpc>
                <a:spcPct val="120000"/>
              </a:lnSpc>
            </a:pPr>
            <a:r>
              <a:rPr lang="cs-CZ" sz="2900" dirty="0" smtClean="0">
                <a:solidFill>
                  <a:prstClr val="black">
                    <a:tint val="75000"/>
                  </a:prstClr>
                </a:solidFill>
              </a:rPr>
              <a:t>Mateřská škola, Základní škola a Praktická škola Trhové Sviny</a:t>
            </a:r>
          </a:p>
          <a:p>
            <a:endParaRPr lang="cs-CZ" dirty="0">
              <a:solidFill>
                <a:prstClr val="black">
                  <a:tint val="75000"/>
                </a:prstClr>
              </a:solidFill>
            </a:endParaRPr>
          </a:p>
        </p:txBody>
      </p:sp>
    </p:spTree>
    <p:extLst>
      <p:ext uri="{BB962C8B-B14F-4D97-AF65-F5344CB8AC3E}">
        <p14:creationId xmlns:p14="http://schemas.microsoft.com/office/powerpoint/2010/main" val="8371641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ulka 5"/>
          <p:cNvGraphicFramePr>
            <a:graphicFrameLocks noGrp="1"/>
          </p:cNvGraphicFramePr>
          <p:nvPr>
            <p:extLst>
              <p:ext uri="{D42A27DB-BD31-4B8C-83A1-F6EECF244321}">
                <p14:modId xmlns:p14="http://schemas.microsoft.com/office/powerpoint/2010/main" val="3544350858"/>
              </p:ext>
            </p:extLst>
          </p:nvPr>
        </p:nvGraphicFramePr>
        <p:xfrm>
          <a:off x="251520" y="548680"/>
          <a:ext cx="8641103" cy="5850490"/>
        </p:xfrm>
        <a:graphic>
          <a:graphicData uri="http://schemas.openxmlformats.org/drawingml/2006/table">
            <a:tbl>
              <a:tblPr firstRow="1" bandRow="1">
                <a:tableStyleId>{5940675A-B579-460E-94D1-54222C63F5DA}</a:tableStyleId>
              </a:tblPr>
              <a:tblGrid>
                <a:gridCol w="2115805"/>
                <a:gridCol w="6525298"/>
              </a:tblGrid>
              <a:tr h="2690484">
                <a:tc>
                  <a:txBody>
                    <a:bodyPr/>
                    <a:lstStyle/>
                    <a:p>
                      <a:r>
                        <a:rPr lang="cs-CZ" sz="1300" dirty="0" smtClean="0"/>
                        <a:t>Anotace</a:t>
                      </a:r>
                      <a:endParaRPr lang="cs-CZ" sz="1300" dirty="0"/>
                    </a:p>
                  </a:txBody>
                  <a:tcPr marL="82296" marR="82296" marT="41148" marB="41148"/>
                </a:tc>
                <a:tc>
                  <a:txBody>
                    <a:bodyPr/>
                    <a:lstStyle/>
                    <a:p>
                      <a:pPr algn="just"/>
                      <a:r>
                        <a:rPr lang="cs-CZ" sz="1300" dirty="0" smtClean="0"/>
                        <a:t>Předmětem tohoto digitálního učebního</a:t>
                      </a:r>
                      <a:r>
                        <a:rPr lang="cs-CZ" sz="1300" baseline="0" dirty="0" smtClean="0"/>
                        <a:t> materiálu jsou Velikonoce. Po zapnutí prezentace se žáci z prvního snímku dozví, že Velikonoce slavíme na jaře. Druhý snímek obsahuje obrázky a názvy vybraných symbolů Velikonoc (pomlázka, velikonoční beránek, obarvená vajíčka, čokoládoví zajíčci). Na třetím snímku jsou základní informace o tom, co děláme o Velikonocích. Další snímek obsahuje nejznámější velikonoční koledu „Hody, hody doprovody“. Žáci ji mohou rytmizovat nebo se ji naučit. Na následujícím snímku mají žáci za úkol rozhodnout, v jakém z ročních období slavíme Velikonoce. Své tipy si mohou ověřit kliknutím na každou z možností – nesprávné zmizí, správná se zvýrazní. Následuje aktivita, které by se měli zúčastnit všichni žáci, a proto je možné ji několikrát opakovat – kouzelné zdobení vajíčka. Žáci postupně klikají na očíslované obrazce, které se po kliknutí samovolně přenesou na zobrazené vajíčko. Na předposledním snímku mají žáci za úkol samostatně pojmenovat věci, které vidí na obrázcích. Své odpovědi si mohou opět zkontrolovat kliknutím na každý z obrázků – po provedení této aktivační události se zobrazí příslušné názvy. Poslední snímek obsahuje úkol, při němž mají žáci určit, které ze zobrazených vajíček je nejmenší. Správnou možnost zakroužkují pomocí skrytého pera. </a:t>
                      </a:r>
                      <a:endParaRPr lang="cs-CZ" sz="1300" dirty="0"/>
                    </a:p>
                  </a:txBody>
                  <a:tcPr marL="82296" marR="82296" marT="41148" marB="41148"/>
                </a:tc>
              </a:tr>
              <a:tr h="546304">
                <a:tc>
                  <a:txBody>
                    <a:bodyPr/>
                    <a:lstStyle/>
                    <a:p>
                      <a:r>
                        <a:rPr lang="cs-CZ" sz="1300" dirty="0" smtClean="0"/>
                        <a:t>Autor</a:t>
                      </a:r>
                      <a:r>
                        <a:rPr lang="cs-CZ" sz="1300" baseline="0" dirty="0" smtClean="0"/>
                        <a:t> </a:t>
                      </a:r>
                    </a:p>
                    <a:p>
                      <a:r>
                        <a:rPr lang="cs-CZ" sz="1300" baseline="0" dirty="0" smtClean="0"/>
                        <a:t>Období vytvoření materiálu</a:t>
                      </a:r>
                      <a:endParaRPr lang="cs-CZ" sz="1600" dirty="0"/>
                    </a:p>
                  </a:txBody>
                  <a:tcPr marL="82296" marR="82296" marT="41148" marB="41148"/>
                </a:tc>
                <a:tc>
                  <a:txBody>
                    <a:bodyPr/>
                    <a:lstStyle/>
                    <a:p>
                      <a:r>
                        <a:rPr lang="cs-CZ" sz="1300" dirty="0" smtClean="0"/>
                        <a:t>Mgr.</a:t>
                      </a:r>
                      <a:r>
                        <a:rPr lang="cs-CZ" sz="1300" baseline="0" dirty="0" smtClean="0"/>
                        <a:t> Eliška </a:t>
                      </a:r>
                      <a:r>
                        <a:rPr lang="cs-CZ" sz="1300" baseline="0" dirty="0" err="1" smtClean="0"/>
                        <a:t>Libánská</a:t>
                      </a:r>
                      <a:endParaRPr lang="cs-CZ" sz="1300" baseline="0" dirty="0" smtClean="0"/>
                    </a:p>
                    <a:p>
                      <a:r>
                        <a:rPr lang="cs-CZ" sz="1300" baseline="0" dirty="0" smtClean="0"/>
                        <a:t>Březen 2012</a:t>
                      </a:r>
                      <a:endParaRPr lang="cs-CZ" sz="1300" dirty="0"/>
                    </a:p>
                  </a:txBody>
                  <a:tcPr marL="82296" marR="82296" marT="41148" marB="41148"/>
                </a:tc>
              </a:tr>
              <a:tr h="317235">
                <a:tc>
                  <a:txBody>
                    <a:bodyPr/>
                    <a:lstStyle/>
                    <a:p>
                      <a:r>
                        <a:rPr lang="cs-CZ" sz="1300" dirty="0" smtClean="0"/>
                        <a:t>Speciální</a:t>
                      </a:r>
                      <a:r>
                        <a:rPr lang="cs-CZ" sz="1300" baseline="0" dirty="0" smtClean="0"/>
                        <a:t> vzdělávací potřeby</a:t>
                      </a:r>
                      <a:endParaRPr lang="cs-CZ" sz="1300" dirty="0"/>
                    </a:p>
                  </a:txBody>
                  <a:tcPr marL="82296" marR="82296" marT="41148" marB="41148"/>
                </a:tc>
                <a:tc>
                  <a:txBody>
                    <a:bodyPr/>
                    <a:lstStyle/>
                    <a:p>
                      <a:r>
                        <a:rPr lang="cs-CZ" sz="1300" smtClean="0"/>
                        <a:t>Mentální retardace,</a:t>
                      </a:r>
                      <a:r>
                        <a:rPr lang="cs-CZ" sz="1300" baseline="0" smtClean="0"/>
                        <a:t> </a:t>
                      </a:r>
                      <a:r>
                        <a:rPr lang="cs-CZ" sz="1300" baseline="0" dirty="0" smtClean="0"/>
                        <a:t>Poruchy </a:t>
                      </a:r>
                      <a:r>
                        <a:rPr lang="cs-CZ" sz="1300" baseline="0" smtClean="0"/>
                        <a:t>autistického spektra,  </a:t>
                      </a:r>
                      <a:r>
                        <a:rPr lang="cs-CZ" sz="1300" baseline="0" dirty="0" smtClean="0"/>
                        <a:t>ADHD</a:t>
                      </a:r>
                      <a:endParaRPr lang="cs-CZ" sz="1300" dirty="0"/>
                    </a:p>
                  </a:txBody>
                  <a:tcPr marL="82296" marR="82296" marT="41148" marB="41148"/>
                </a:tc>
              </a:tr>
              <a:tr h="330837">
                <a:tc>
                  <a:txBody>
                    <a:bodyPr/>
                    <a:lstStyle/>
                    <a:p>
                      <a:r>
                        <a:rPr lang="cs-CZ" sz="1300" baseline="0" dirty="0" smtClean="0"/>
                        <a:t>Vzdělávací obor</a:t>
                      </a:r>
                      <a:endParaRPr lang="cs-CZ" sz="1300" dirty="0"/>
                    </a:p>
                  </a:txBody>
                  <a:tcPr marL="82296" marR="82296" marT="41148" marB="41148"/>
                </a:tc>
                <a:tc>
                  <a:txBody>
                    <a:bodyPr/>
                    <a:lstStyle/>
                    <a:p>
                      <a:r>
                        <a:rPr lang="cs-CZ" sz="1300" dirty="0" smtClean="0"/>
                        <a:t>Člověk a jeho svět</a:t>
                      </a:r>
                    </a:p>
                  </a:txBody>
                  <a:tcPr marL="82296" marR="82296" marT="41148" marB="41148"/>
                </a:tc>
              </a:tr>
              <a:tr h="326304">
                <a:tc>
                  <a:txBody>
                    <a:bodyPr/>
                    <a:lstStyle/>
                    <a:p>
                      <a:r>
                        <a:rPr lang="cs-CZ" sz="1300" dirty="0" smtClean="0"/>
                        <a:t>Druh</a:t>
                      </a:r>
                      <a:r>
                        <a:rPr lang="cs-CZ" sz="1300" baseline="0" dirty="0" smtClean="0"/>
                        <a:t> učebního materiálu</a:t>
                      </a:r>
                      <a:endParaRPr lang="cs-CZ" sz="1300" dirty="0"/>
                    </a:p>
                  </a:txBody>
                  <a:tcPr marL="82296" marR="82296" marT="41148" marB="41148"/>
                </a:tc>
                <a:tc>
                  <a:txBody>
                    <a:bodyPr/>
                    <a:lstStyle/>
                    <a:p>
                      <a:r>
                        <a:rPr lang="cs-CZ" sz="1300" dirty="0" smtClean="0"/>
                        <a:t>Interaktivní</a:t>
                      </a:r>
                      <a:r>
                        <a:rPr lang="cs-CZ" sz="1300" baseline="0" dirty="0" smtClean="0"/>
                        <a:t> DUM</a:t>
                      </a:r>
                      <a:endParaRPr lang="cs-CZ" sz="1300" dirty="0"/>
                    </a:p>
                  </a:txBody>
                  <a:tcPr marL="82296" marR="82296" marT="41148" marB="41148"/>
                </a:tc>
              </a:tr>
              <a:tr h="322626">
                <a:tc>
                  <a:txBody>
                    <a:bodyPr/>
                    <a:lstStyle/>
                    <a:p>
                      <a:r>
                        <a:rPr lang="cs-CZ" sz="1300" dirty="0" smtClean="0"/>
                        <a:t>Inovace</a:t>
                      </a:r>
                      <a:endParaRPr lang="cs-CZ" sz="1300" dirty="0"/>
                    </a:p>
                  </a:txBody>
                  <a:tcPr marL="82296" marR="82296" marT="41148" marB="41148"/>
                </a:tc>
                <a:tc>
                  <a:txBody>
                    <a:bodyPr/>
                    <a:lstStyle/>
                    <a:p>
                      <a:r>
                        <a:rPr lang="cs-CZ" sz="1300" dirty="0" smtClean="0"/>
                        <a:t>Díky novému</a:t>
                      </a:r>
                      <a:r>
                        <a:rPr lang="cs-CZ" sz="1300" baseline="0" dirty="0" smtClean="0"/>
                        <a:t> softwaru je možné využívat rozšířených funkcí prezentace.</a:t>
                      </a:r>
                      <a:endParaRPr lang="cs-CZ" sz="1300" dirty="0"/>
                    </a:p>
                  </a:txBody>
                  <a:tcPr marL="82296" marR="82296" marT="41148" marB="41148"/>
                </a:tc>
              </a:tr>
              <a:tr h="312535">
                <a:tc>
                  <a:txBody>
                    <a:bodyPr/>
                    <a:lstStyle/>
                    <a:p>
                      <a:r>
                        <a:rPr lang="cs-CZ" sz="1300" dirty="0" smtClean="0"/>
                        <a:t>Cílová</a:t>
                      </a:r>
                      <a:r>
                        <a:rPr lang="cs-CZ" sz="1300" baseline="0" dirty="0" smtClean="0"/>
                        <a:t> skupina</a:t>
                      </a:r>
                      <a:endParaRPr lang="cs-CZ" sz="1300" dirty="0"/>
                    </a:p>
                  </a:txBody>
                  <a:tcPr marL="82296" marR="82296" marT="41148" marB="41148"/>
                </a:tc>
                <a:tc>
                  <a:txBody>
                    <a:bodyPr/>
                    <a:lstStyle/>
                    <a:p>
                      <a:r>
                        <a:rPr lang="cs-CZ" sz="1300" dirty="0" smtClean="0"/>
                        <a:t>Žák</a:t>
                      </a:r>
                      <a:r>
                        <a:rPr lang="cs-CZ" sz="1300" baseline="0" dirty="0" smtClean="0"/>
                        <a:t> – se středně  těžkým mentálním postižením </a:t>
                      </a:r>
                      <a:endParaRPr lang="cs-CZ" sz="1300" dirty="0"/>
                    </a:p>
                  </a:txBody>
                  <a:tcPr marL="82296" marR="82296" marT="41148" marB="41148"/>
                </a:tc>
              </a:tr>
              <a:tr h="307490">
                <a:tc>
                  <a:txBody>
                    <a:bodyPr/>
                    <a:lstStyle/>
                    <a:p>
                      <a:r>
                        <a:rPr lang="cs-CZ" sz="1300" dirty="0" smtClean="0"/>
                        <a:t>Stupeň a typ vzdělávání</a:t>
                      </a:r>
                      <a:r>
                        <a:rPr lang="cs-CZ" sz="1300" baseline="0" dirty="0" smtClean="0"/>
                        <a:t> </a:t>
                      </a:r>
                      <a:endParaRPr lang="cs-CZ" sz="1300" dirty="0"/>
                    </a:p>
                  </a:txBody>
                  <a:tcPr marL="82296" marR="82296" marT="41148" marB="41148"/>
                </a:tc>
                <a:tc>
                  <a:txBody>
                    <a:bodyPr/>
                    <a:lstStyle/>
                    <a:p>
                      <a:r>
                        <a:rPr lang="cs-CZ" sz="1300" dirty="0" smtClean="0"/>
                        <a:t>Základní škola speciální – 1. stupeň,</a:t>
                      </a:r>
                      <a:r>
                        <a:rPr lang="cs-CZ" sz="1300" baseline="0" dirty="0" smtClean="0"/>
                        <a:t> 1. období, 2. období</a:t>
                      </a:r>
                      <a:endParaRPr lang="cs-CZ" sz="1300" dirty="0"/>
                    </a:p>
                  </a:txBody>
                  <a:tcPr marL="82296" marR="82296" marT="41148" marB="41148"/>
                </a:tc>
              </a:tr>
              <a:tr h="333063">
                <a:tc>
                  <a:txBody>
                    <a:bodyPr/>
                    <a:lstStyle/>
                    <a:p>
                      <a:r>
                        <a:rPr lang="cs-CZ" sz="1300" dirty="0" smtClean="0"/>
                        <a:t>Typická</a:t>
                      </a:r>
                      <a:r>
                        <a:rPr lang="cs-CZ" sz="1300" baseline="0" dirty="0" smtClean="0"/>
                        <a:t> věková skupina</a:t>
                      </a:r>
                      <a:endParaRPr lang="cs-CZ" sz="1300" dirty="0"/>
                    </a:p>
                  </a:txBody>
                  <a:tcPr marL="82296" marR="82296" marT="41148" marB="41148"/>
                </a:tc>
                <a:tc>
                  <a:txBody>
                    <a:bodyPr/>
                    <a:lstStyle/>
                    <a:p>
                      <a:r>
                        <a:rPr lang="cs-CZ" sz="1300" dirty="0" smtClean="0"/>
                        <a:t>1.</a:t>
                      </a:r>
                      <a:r>
                        <a:rPr lang="cs-CZ" sz="1300" baseline="0" dirty="0" smtClean="0"/>
                        <a:t> – 6. ročník </a:t>
                      </a:r>
                      <a:endParaRPr lang="cs-CZ" sz="1300" dirty="0"/>
                    </a:p>
                  </a:txBody>
                  <a:tcPr marL="82296" marR="82296" marT="41148" marB="41148"/>
                </a:tc>
              </a:tr>
            </a:tbl>
          </a:graphicData>
        </a:graphic>
      </p:graphicFrame>
    </p:spTree>
    <p:extLst>
      <p:ext uri="{BB962C8B-B14F-4D97-AF65-F5344CB8AC3E}">
        <p14:creationId xmlns:p14="http://schemas.microsoft.com/office/powerpoint/2010/main" val="37069602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979712" y="385500"/>
            <a:ext cx="5353389" cy="584775"/>
          </a:xfrm>
          <a:prstGeom prst="rect">
            <a:avLst/>
          </a:prstGeom>
        </p:spPr>
        <p:style>
          <a:lnRef idx="1">
            <a:schemeClr val="accent3"/>
          </a:lnRef>
          <a:fillRef idx="2">
            <a:schemeClr val="accent3"/>
          </a:fillRef>
          <a:effectRef idx="1">
            <a:schemeClr val="accent3"/>
          </a:effectRef>
          <a:fontRef idx="minor">
            <a:schemeClr val="dk1"/>
          </a:fontRef>
        </p:style>
        <p:txBody>
          <a:bodyPr wrap="none" rtlCol="0">
            <a:spAutoFit/>
          </a:bodyPr>
          <a:lstStyle/>
          <a:p>
            <a:r>
              <a:rPr lang="cs-CZ" sz="3200" dirty="0" smtClean="0"/>
              <a:t>VELIKONOCE SLAVÍME NA JAŘE</a:t>
            </a:r>
            <a:endParaRPr lang="cs-CZ" sz="3200" dirty="0"/>
          </a:p>
        </p:txBody>
      </p:sp>
      <p:pic>
        <p:nvPicPr>
          <p:cNvPr id="1026" name="Picture 2" descr="Zobrazit podrobnosti"/>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712190" y="1772816"/>
            <a:ext cx="3888432"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60736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108127" y="304824"/>
            <a:ext cx="6650218" cy="523220"/>
          </a:xfrm>
          <a:prstGeom prst="rect">
            <a:avLst/>
          </a:prstGeom>
        </p:spPr>
        <p:style>
          <a:lnRef idx="1">
            <a:schemeClr val="accent3"/>
          </a:lnRef>
          <a:fillRef idx="2">
            <a:schemeClr val="accent3"/>
          </a:fillRef>
          <a:effectRef idx="1">
            <a:schemeClr val="accent3"/>
          </a:effectRef>
          <a:fontRef idx="minor">
            <a:schemeClr val="dk1"/>
          </a:fontRef>
        </p:style>
        <p:txBody>
          <a:bodyPr wrap="none" rtlCol="0">
            <a:spAutoFit/>
          </a:bodyPr>
          <a:lstStyle/>
          <a:p>
            <a:pPr algn="ctr"/>
            <a:r>
              <a:rPr lang="cs-CZ" sz="2800" dirty="0" smtClean="0"/>
              <a:t>VŠECHNY TYTO VĚCI PATŘÍ K VELIKONOCŮM </a:t>
            </a:r>
            <a:endParaRPr lang="cs-CZ" sz="2800" dirty="0"/>
          </a:p>
        </p:txBody>
      </p:sp>
      <p:grpSp>
        <p:nvGrpSpPr>
          <p:cNvPr id="8" name="Skupina 7"/>
          <p:cNvGrpSpPr/>
          <p:nvPr/>
        </p:nvGrpSpPr>
        <p:grpSpPr>
          <a:xfrm>
            <a:off x="1087628" y="1239859"/>
            <a:ext cx="2710101" cy="2445235"/>
            <a:chOff x="1087628" y="1239859"/>
            <a:chExt cx="2710101" cy="2445235"/>
          </a:xfrm>
        </p:grpSpPr>
        <p:pic>
          <p:nvPicPr>
            <p:cNvPr id="4098" name="Picture 2" descr="H:\veli.JP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59632" y="1239859"/>
              <a:ext cx="2366095" cy="177457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TextovéPole 2"/>
            <p:cNvSpPr txBox="1"/>
            <p:nvPr/>
          </p:nvSpPr>
          <p:spPr>
            <a:xfrm>
              <a:off x="1087628" y="3284984"/>
              <a:ext cx="2710101" cy="40011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cs-CZ" sz="2000" dirty="0" smtClean="0"/>
                <a:t>VELIKONOČNÍ BERÁNEK </a:t>
              </a:r>
              <a:endParaRPr lang="cs-CZ" sz="2000" dirty="0"/>
            </a:p>
          </p:txBody>
        </p:sp>
      </p:grpSp>
      <p:grpSp>
        <p:nvGrpSpPr>
          <p:cNvPr id="9" name="Skupina 8"/>
          <p:cNvGrpSpPr/>
          <p:nvPr/>
        </p:nvGrpSpPr>
        <p:grpSpPr>
          <a:xfrm>
            <a:off x="5220072" y="1239859"/>
            <a:ext cx="2386755" cy="2445235"/>
            <a:chOff x="5350618" y="1239859"/>
            <a:chExt cx="2386755" cy="2445235"/>
          </a:xfrm>
        </p:grpSpPr>
        <p:pic>
          <p:nvPicPr>
            <p:cNvPr id="409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50618" y="1239859"/>
              <a:ext cx="2386755" cy="178855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ovéPole 4"/>
            <p:cNvSpPr txBox="1"/>
            <p:nvPr/>
          </p:nvSpPr>
          <p:spPr>
            <a:xfrm>
              <a:off x="5860955" y="3284984"/>
              <a:ext cx="1366080" cy="40011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cs-CZ" sz="2000" dirty="0" smtClean="0"/>
                <a:t>POMLÁZKA</a:t>
              </a:r>
              <a:endParaRPr lang="cs-CZ" sz="2000" dirty="0"/>
            </a:p>
          </p:txBody>
        </p:sp>
      </p:grpSp>
      <p:grpSp>
        <p:nvGrpSpPr>
          <p:cNvPr id="10" name="Skupina 9"/>
          <p:cNvGrpSpPr/>
          <p:nvPr/>
        </p:nvGrpSpPr>
        <p:grpSpPr>
          <a:xfrm>
            <a:off x="1256386" y="4179003"/>
            <a:ext cx="2430382" cy="2386411"/>
            <a:chOff x="1256386" y="4179003"/>
            <a:chExt cx="2430382" cy="2386411"/>
          </a:xfrm>
        </p:grpSpPr>
        <p:pic>
          <p:nvPicPr>
            <p:cNvPr id="4101" name="Picture 5"/>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8716"/>
            <a:stretch/>
          </p:blipFill>
          <p:spPr bwMode="auto">
            <a:xfrm>
              <a:off x="1256386" y="4179003"/>
              <a:ext cx="2430382" cy="177027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ovéPole 5"/>
            <p:cNvSpPr txBox="1"/>
            <p:nvPr/>
          </p:nvSpPr>
          <p:spPr>
            <a:xfrm>
              <a:off x="1307977" y="6165304"/>
              <a:ext cx="2269404" cy="40011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cs-CZ" sz="2000" dirty="0" smtClean="0"/>
                <a:t>OBARVENÁ VAJÍČKA</a:t>
              </a:r>
              <a:endParaRPr lang="cs-CZ" sz="2000" dirty="0"/>
            </a:p>
          </p:txBody>
        </p:sp>
      </p:grpSp>
      <p:grpSp>
        <p:nvGrpSpPr>
          <p:cNvPr id="11" name="Skupina 10"/>
          <p:cNvGrpSpPr/>
          <p:nvPr/>
        </p:nvGrpSpPr>
        <p:grpSpPr>
          <a:xfrm>
            <a:off x="5296283" y="3986119"/>
            <a:ext cx="2380845" cy="2579295"/>
            <a:chOff x="5377500" y="3986119"/>
            <a:chExt cx="2380845" cy="2579295"/>
          </a:xfrm>
        </p:grpSpPr>
        <p:pic>
          <p:nvPicPr>
            <p:cNvPr id="4102" name="Picture 6"/>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5634422" y="3986119"/>
              <a:ext cx="1819145" cy="181914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ovéPole 6"/>
            <p:cNvSpPr txBox="1"/>
            <p:nvPr/>
          </p:nvSpPr>
          <p:spPr>
            <a:xfrm>
              <a:off x="5377500" y="6165304"/>
              <a:ext cx="2380845" cy="40011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cs-CZ" sz="2000" dirty="0" smtClean="0"/>
                <a:t>ČOKOLÁDOVÍ ZAJÍČCI</a:t>
              </a:r>
              <a:endParaRPr lang="cs-CZ" sz="2000" dirty="0"/>
            </a:p>
          </p:txBody>
        </p:sp>
      </p:grpSp>
    </p:spTree>
    <p:extLst>
      <p:ext uri="{BB962C8B-B14F-4D97-AF65-F5344CB8AC3E}">
        <p14:creationId xmlns:p14="http://schemas.microsoft.com/office/powerpoint/2010/main" val="182360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907704" y="328300"/>
            <a:ext cx="5437129" cy="584775"/>
          </a:xfrm>
          <a:prstGeom prst="rect">
            <a:avLst/>
          </a:prstGeom>
        </p:spPr>
        <p:style>
          <a:lnRef idx="1">
            <a:schemeClr val="accent3"/>
          </a:lnRef>
          <a:fillRef idx="2">
            <a:schemeClr val="accent3"/>
          </a:fillRef>
          <a:effectRef idx="1">
            <a:schemeClr val="accent3"/>
          </a:effectRef>
          <a:fontRef idx="minor">
            <a:schemeClr val="dk1"/>
          </a:fontRef>
        </p:style>
        <p:txBody>
          <a:bodyPr wrap="none" rtlCol="0">
            <a:spAutoFit/>
          </a:bodyPr>
          <a:lstStyle/>
          <a:p>
            <a:r>
              <a:rPr lang="cs-CZ" sz="3200" dirty="0" smtClean="0"/>
              <a:t>CO DĚLÁME O VELIKONOCÍCH? </a:t>
            </a:r>
            <a:endParaRPr lang="cs-CZ" sz="3200" dirty="0"/>
          </a:p>
        </p:txBody>
      </p:sp>
      <p:sp>
        <p:nvSpPr>
          <p:cNvPr id="4" name="TextovéPole 3"/>
          <p:cNvSpPr txBox="1"/>
          <p:nvPr/>
        </p:nvSpPr>
        <p:spPr>
          <a:xfrm>
            <a:off x="4788024" y="1873875"/>
            <a:ext cx="3799502" cy="954107"/>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pPr algn="ctr"/>
            <a:r>
              <a:rPr lang="cs-CZ" sz="2800" dirty="0" smtClean="0"/>
              <a:t>CHLAPCI PROSÍ DĚVČATA</a:t>
            </a:r>
          </a:p>
          <a:p>
            <a:pPr algn="ctr"/>
            <a:r>
              <a:rPr lang="cs-CZ" sz="2800" dirty="0" smtClean="0"/>
              <a:t>O NABARVENÁ VAJÍČKA.</a:t>
            </a:r>
            <a:endParaRPr lang="cs-CZ" sz="2800" dirty="0"/>
          </a:p>
        </p:txBody>
      </p:sp>
      <p:grpSp>
        <p:nvGrpSpPr>
          <p:cNvPr id="11" name="Skupina 10"/>
          <p:cNvGrpSpPr/>
          <p:nvPr/>
        </p:nvGrpSpPr>
        <p:grpSpPr>
          <a:xfrm>
            <a:off x="353557" y="1504801"/>
            <a:ext cx="3108287" cy="3355940"/>
            <a:chOff x="353557" y="1504801"/>
            <a:chExt cx="3108287" cy="3355940"/>
          </a:xfrm>
        </p:grpSpPr>
        <p:sp>
          <p:nvSpPr>
            <p:cNvPr id="5" name="TextovéPole 4"/>
            <p:cNvSpPr txBox="1"/>
            <p:nvPr/>
          </p:nvSpPr>
          <p:spPr>
            <a:xfrm>
              <a:off x="353557" y="4337521"/>
              <a:ext cx="3108287" cy="523220"/>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cs-CZ" sz="2800" dirty="0" smtClean="0"/>
                <a:t>MALUJEME VAJÍČKA</a:t>
              </a:r>
              <a:endParaRPr lang="cs-CZ" sz="28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520" y="1504801"/>
              <a:ext cx="2646363" cy="2646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6" name="TextovéPole 5"/>
          <p:cNvSpPr txBox="1"/>
          <p:nvPr/>
        </p:nvSpPr>
        <p:spPr>
          <a:xfrm>
            <a:off x="4390992" y="3476772"/>
            <a:ext cx="4593565" cy="1384995"/>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pPr algn="ctr"/>
            <a:r>
              <a:rPr lang="cs-CZ" sz="2800" dirty="0" smtClean="0"/>
              <a:t>DRŽÍ PŘITOM POMLÁZKU</a:t>
            </a:r>
          </a:p>
          <a:p>
            <a:pPr algn="ctr"/>
            <a:r>
              <a:rPr lang="cs-CZ" sz="2800" dirty="0" smtClean="0"/>
              <a:t> V RUCE A</a:t>
            </a:r>
          </a:p>
          <a:p>
            <a:pPr algn="ctr"/>
            <a:r>
              <a:rPr lang="cs-CZ" sz="2800" dirty="0" smtClean="0"/>
              <a:t>ŘÍKAJÍ VELIKONOČNÍ KOLEDU. </a:t>
            </a:r>
            <a:endParaRPr lang="cs-CZ" sz="2800" dirty="0"/>
          </a:p>
        </p:txBody>
      </p:sp>
      <p:sp>
        <p:nvSpPr>
          <p:cNvPr id="10" name="TextovéPole 9"/>
          <p:cNvSpPr txBox="1"/>
          <p:nvPr/>
        </p:nvSpPr>
        <p:spPr>
          <a:xfrm>
            <a:off x="1338092" y="5733256"/>
            <a:ext cx="6576352" cy="523220"/>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cs-CZ" sz="2800" dirty="0" smtClean="0"/>
              <a:t>VELIKONOČNÍ KOLEDA JE KRÁTKÁ ŘÍKANKA. </a:t>
            </a:r>
            <a:endParaRPr lang="cs-CZ" sz="2800" dirty="0"/>
          </a:p>
        </p:txBody>
      </p:sp>
    </p:spTree>
    <p:extLst>
      <p:ext uri="{BB962C8B-B14F-4D97-AF65-F5344CB8AC3E}">
        <p14:creationId xmlns:p14="http://schemas.microsoft.com/office/powerpoint/2010/main" val="17105023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593480" y="408730"/>
            <a:ext cx="3903633" cy="584775"/>
          </a:xfrm>
          <a:prstGeom prst="rect">
            <a:avLst/>
          </a:prstGeom>
        </p:spPr>
        <p:style>
          <a:lnRef idx="1">
            <a:schemeClr val="accent3"/>
          </a:lnRef>
          <a:fillRef idx="2">
            <a:schemeClr val="accent3"/>
          </a:fillRef>
          <a:effectRef idx="1">
            <a:schemeClr val="accent3"/>
          </a:effectRef>
          <a:fontRef idx="minor">
            <a:schemeClr val="dk1"/>
          </a:fontRef>
        </p:style>
        <p:txBody>
          <a:bodyPr wrap="none" rtlCol="0">
            <a:spAutoFit/>
          </a:bodyPr>
          <a:lstStyle/>
          <a:p>
            <a:r>
              <a:rPr lang="cs-CZ" sz="3200" dirty="0" smtClean="0"/>
              <a:t>VELIKONOČNÍ KOLEDA</a:t>
            </a:r>
            <a:endParaRPr lang="cs-CZ" sz="3200" dirty="0"/>
          </a:p>
        </p:txBody>
      </p:sp>
      <p:sp>
        <p:nvSpPr>
          <p:cNvPr id="3" name="TextovéPole 2"/>
          <p:cNvSpPr txBox="1"/>
          <p:nvPr/>
        </p:nvSpPr>
        <p:spPr>
          <a:xfrm>
            <a:off x="611560" y="2132856"/>
            <a:ext cx="7867475" cy="2909130"/>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pPr algn="ctr">
              <a:lnSpc>
                <a:spcPct val="200000"/>
              </a:lnSpc>
            </a:pPr>
            <a:r>
              <a:rPr lang="cs-CZ" sz="3200" b="0" dirty="0" smtClean="0">
                <a:solidFill>
                  <a:srgbClr val="000000"/>
                </a:solidFill>
                <a:effectLst/>
                <a:latin typeface="+mj-lt"/>
              </a:rPr>
              <a:t>"Hody, hody doprovody, dejte vejce malovaný,</a:t>
            </a:r>
          </a:p>
          <a:p>
            <a:pPr algn="ctr">
              <a:lnSpc>
                <a:spcPct val="200000"/>
              </a:lnSpc>
            </a:pPr>
            <a:r>
              <a:rPr lang="cs-CZ" sz="3200" b="0" dirty="0" smtClean="0">
                <a:solidFill>
                  <a:srgbClr val="000000"/>
                </a:solidFill>
                <a:effectLst/>
                <a:latin typeface="+mj-lt"/>
              </a:rPr>
              <a:t>nedáte-li malovaný, dejte aspoň bílý,</a:t>
            </a:r>
          </a:p>
          <a:p>
            <a:pPr algn="ctr">
              <a:lnSpc>
                <a:spcPct val="200000"/>
              </a:lnSpc>
            </a:pPr>
            <a:r>
              <a:rPr lang="cs-CZ" sz="3200" b="0" dirty="0" smtClean="0">
                <a:solidFill>
                  <a:srgbClr val="000000"/>
                </a:solidFill>
                <a:effectLst/>
                <a:latin typeface="+mj-lt"/>
              </a:rPr>
              <a:t>slepička vám snese jiný.”</a:t>
            </a:r>
            <a:endParaRPr lang="cs-CZ" sz="3200" dirty="0">
              <a:latin typeface="+mj-lt"/>
            </a:endParaRPr>
          </a:p>
        </p:txBody>
      </p:sp>
    </p:spTree>
    <p:extLst>
      <p:ext uri="{BB962C8B-B14F-4D97-AF65-F5344CB8AC3E}">
        <p14:creationId xmlns:p14="http://schemas.microsoft.com/office/powerpoint/2010/main" val="26066971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2173383" y="2060848"/>
            <a:ext cx="4802790" cy="707886"/>
          </a:xfrm>
          <a:prstGeom prst="rect">
            <a:avLst/>
          </a:prstGeom>
          <a:noFill/>
        </p:spPr>
        <p:txBody>
          <a:bodyPr wrap="none" rtlCol="0">
            <a:spAutoFit/>
          </a:bodyPr>
          <a:lstStyle/>
          <a:p>
            <a:r>
              <a:rPr lang="cs-CZ" sz="4000" dirty="0" smtClean="0"/>
              <a:t>VELIKONOCE SLAVÍME</a:t>
            </a:r>
            <a:endParaRPr lang="cs-CZ" sz="4000" dirty="0"/>
          </a:p>
        </p:txBody>
      </p:sp>
      <p:sp>
        <p:nvSpPr>
          <p:cNvPr id="4" name="TextovéPole 3"/>
          <p:cNvSpPr txBox="1"/>
          <p:nvPr/>
        </p:nvSpPr>
        <p:spPr>
          <a:xfrm>
            <a:off x="323528" y="283026"/>
            <a:ext cx="2824876" cy="400110"/>
          </a:xfrm>
          <a:prstGeom prst="rect">
            <a:avLst/>
          </a:prstGeom>
        </p:spPr>
        <p:style>
          <a:lnRef idx="1">
            <a:schemeClr val="accent3"/>
          </a:lnRef>
          <a:fillRef idx="2">
            <a:schemeClr val="accent3"/>
          </a:fillRef>
          <a:effectRef idx="1">
            <a:schemeClr val="accent3"/>
          </a:effectRef>
          <a:fontRef idx="minor">
            <a:schemeClr val="dk1"/>
          </a:fontRef>
        </p:style>
        <p:txBody>
          <a:bodyPr wrap="none" rtlCol="0">
            <a:spAutoFit/>
          </a:bodyPr>
          <a:lstStyle/>
          <a:p>
            <a:r>
              <a:rPr lang="cs-CZ" sz="2000" dirty="0" smtClean="0"/>
              <a:t>VYBER SPRÁVNÉ TVRZENÍ</a:t>
            </a:r>
            <a:endParaRPr lang="cs-CZ" sz="2000" dirty="0"/>
          </a:p>
        </p:txBody>
      </p:sp>
      <p:sp>
        <p:nvSpPr>
          <p:cNvPr id="9" name="Tlačítko akce: Vlastní 8">
            <a:hlinkClick r:id="" action="ppaction://noaction" highlightClick="1"/>
          </p:cNvPr>
          <p:cNvSpPr/>
          <p:nvPr/>
        </p:nvSpPr>
        <p:spPr>
          <a:xfrm>
            <a:off x="0" y="0"/>
            <a:ext cx="9144000" cy="685800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TextovéPole 4"/>
          <p:cNvSpPr txBox="1"/>
          <p:nvPr/>
        </p:nvSpPr>
        <p:spPr>
          <a:xfrm>
            <a:off x="4211960" y="3756589"/>
            <a:ext cx="1738105" cy="646331"/>
          </a:xfrm>
          <a:prstGeom prst="rect">
            <a:avLst/>
          </a:prstGeom>
        </p:spPr>
        <p:style>
          <a:lnRef idx="0">
            <a:schemeClr val="accent3"/>
          </a:lnRef>
          <a:fillRef idx="3">
            <a:schemeClr val="accent3"/>
          </a:fillRef>
          <a:effectRef idx="3">
            <a:schemeClr val="accent3"/>
          </a:effectRef>
          <a:fontRef idx="minor">
            <a:schemeClr val="lt1"/>
          </a:fontRef>
        </p:style>
        <p:txBody>
          <a:bodyPr wrap="none" rtlCol="0">
            <a:spAutoFit/>
          </a:bodyPr>
          <a:lstStyle/>
          <a:p>
            <a:r>
              <a:rPr lang="cs-CZ" sz="3600" dirty="0" smtClean="0"/>
              <a:t>NA JAŘE</a:t>
            </a:r>
            <a:endParaRPr lang="cs-CZ" sz="3600" dirty="0"/>
          </a:p>
        </p:txBody>
      </p:sp>
      <p:sp>
        <p:nvSpPr>
          <p:cNvPr id="6" name="TextovéPole 5"/>
          <p:cNvSpPr txBox="1"/>
          <p:nvPr/>
        </p:nvSpPr>
        <p:spPr>
          <a:xfrm>
            <a:off x="6444208" y="3759999"/>
            <a:ext cx="2510495" cy="646331"/>
          </a:xfrm>
          <a:prstGeom prst="rect">
            <a:avLst/>
          </a:prstGeom>
        </p:spPr>
        <p:style>
          <a:lnRef idx="0">
            <a:schemeClr val="accent2"/>
          </a:lnRef>
          <a:fillRef idx="3">
            <a:schemeClr val="accent2"/>
          </a:fillRef>
          <a:effectRef idx="3">
            <a:schemeClr val="accent2"/>
          </a:effectRef>
          <a:fontRef idx="minor">
            <a:schemeClr val="lt1"/>
          </a:fontRef>
        </p:style>
        <p:txBody>
          <a:bodyPr wrap="none" rtlCol="0">
            <a:spAutoFit/>
          </a:bodyPr>
          <a:lstStyle/>
          <a:p>
            <a:r>
              <a:rPr lang="cs-CZ" sz="3600" dirty="0" smtClean="0"/>
              <a:t>NA PODZIM </a:t>
            </a:r>
            <a:endParaRPr lang="cs-CZ" sz="3600" dirty="0"/>
          </a:p>
        </p:txBody>
      </p:sp>
      <p:sp>
        <p:nvSpPr>
          <p:cNvPr id="7" name="TextovéPole 6"/>
          <p:cNvSpPr txBox="1"/>
          <p:nvPr/>
        </p:nvSpPr>
        <p:spPr>
          <a:xfrm>
            <a:off x="232028" y="3744832"/>
            <a:ext cx="1503938" cy="646331"/>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cs-CZ" sz="3600" dirty="0" smtClean="0"/>
              <a:t>V ZIMĚ</a:t>
            </a:r>
            <a:endParaRPr lang="cs-CZ" sz="3600" dirty="0"/>
          </a:p>
        </p:txBody>
      </p:sp>
      <p:sp>
        <p:nvSpPr>
          <p:cNvPr id="8" name="TextovéPole 7"/>
          <p:cNvSpPr txBox="1"/>
          <p:nvPr/>
        </p:nvSpPr>
        <p:spPr>
          <a:xfrm>
            <a:off x="2173383" y="3744832"/>
            <a:ext cx="1420582" cy="646331"/>
          </a:xfrm>
          <a:prstGeom prst="rect">
            <a:avLst/>
          </a:prstGeom>
        </p:spPr>
        <p:style>
          <a:lnRef idx="0">
            <a:schemeClr val="accent6"/>
          </a:lnRef>
          <a:fillRef idx="3">
            <a:schemeClr val="accent6"/>
          </a:fillRef>
          <a:effectRef idx="3">
            <a:schemeClr val="accent6"/>
          </a:effectRef>
          <a:fontRef idx="minor">
            <a:schemeClr val="lt1"/>
          </a:fontRef>
        </p:style>
        <p:txBody>
          <a:bodyPr wrap="none" rtlCol="0">
            <a:spAutoFit/>
          </a:bodyPr>
          <a:lstStyle/>
          <a:p>
            <a:r>
              <a:rPr lang="cs-CZ" sz="3600" dirty="0" smtClean="0"/>
              <a:t>V LÉTĚ</a:t>
            </a:r>
            <a:endParaRPr lang="cs-CZ" sz="3600" dirty="0"/>
          </a:p>
        </p:txBody>
      </p:sp>
    </p:spTree>
    <p:extLst>
      <p:ext uri="{BB962C8B-B14F-4D97-AF65-F5344CB8AC3E}">
        <p14:creationId xmlns:p14="http://schemas.microsoft.com/office/powerpoint/2010/main" val="15442456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1" presetClass="exit" presetSubtype="0" fill="hold" grpId="0" nodeType="clickEffect">
                                  <p:stCondLst>
                                    <p:cond delay="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style.rotation</p:attrName>
                                        </p:attrNameLst>
                                      </p:cBhvr>
                                      <p:tavLst>
                                        <p:tav tm="0">
                                          <p:val>
                                            <p:fltVal val="0"/>
                                          </p:val>
                                        </p:tav>
                                        <p:tav tm="100000">
                                          <p:val>
                                            <p:fltVal val="90"/>
                                          </p:val>
                                        </p:tav>
                                      </p:tavLst>
                                    </p:anim>
                                    <p:animEffect transition="out" filter="fade">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1" restart="whenNotActive" fill="hold" evtFilter="cancelBubble" nodeType="interactiveSeq">
                <p:stCondLst>
                  <p:cond evt="onClick" delay="0">
                    <p:tgtEl>
                      <p:spTgt spid="8"/>
                    </p:tgtEl>
                  </p:cond>
                </p:stCondLst>
                <p:endSync evt="end" delay="0">
                  <p:rtn val="all"/>
                </p:endSync>
                <p:childTnLst>
                  <p:par>
                    <p:cTn id="12" fill="hold">
                      <p:stCondLst>
                        <p:cond delay="0"/>
                      </p:stCondLst>
                      <p:childTnLst>
                        <p:par>
                          <p:cTn id="13" fill="hold">
                            <p:stCondLst>
                              <p:cond delay="0"/>
                            </p:stCondLst>
                            <p:childTnLst>
                              <p:par>
                                <p:cTn id="14" presetID="31" presetClass="exit" presetSubtype="0" fill="hold" grpId="0" nodeType="clickEffect">
                                  <p:stCondLst>
                                    <p:cond delay="0"/>
                                  </p:stCondLst>
                                  <p:childTnLst>
                                    <p:anim calcmode="lin" valueType="num">
                                      <p:cBhvr>
                                        <p:cTn id="15" dur="1000"/>
                                        <p:tgtEl>
                                          <p:spTgt spid="8"/>
                                        </p:tgtEl>
                                        <p:attrNameLst>
                                          <p:attrName>ppt_w</p:attrName>
                                        </p:attrNameLst>
                                      </p:cBhvr>
                                      <p:tavLst>
                                        <p:tav tm="0">
                                          <p:val>
                                            <p:strVal val="ppt_w"/>
                                          </p:val>
                                        </p:tav>
                                        <p:tav tm="100000">
                                          <p:val>
                                            <p:fltVal val="0"/>
                                          </p:val>
                                        </p:tav>
                                      </p:tavLst>
                                    </p:anim>
                                    <p:anim calcmode="lin" valueType="num">
                                      <p:cBhvr>
                                        <p:cTn id="16" dur="1000"/>
                                        <p:tgtEl>
                                          <p:spTgt spid="8"/>
                                        </p:tgtEl>
                                        <p:attrNameLst>
                                          <p:attrName>ppt_h</p:attrName>
                                        </p:attrNameLst>
                                      </p:cBhvr>
                                      <p:tavLst>
                                        <p:tav tm="0">
                                          <p:val>
                                            <p:strVal val="ppt_h"/>
                                          </p:val>
                                        </p:tav>
                                        <p:tav tm="100000">
                                          <p:val>
                                            <p:fltVal val="0"/>
                                          </p:val>
                                        </p:tav>
                                      </p:tavLst>
                                    </p:anim>
                                    <p:anim calcmode="lin" valueType="num">
                                      <p:cBhvr>
                                        <p:cTn id="17" dur="1000"/>
                                        <p:tgtEl>
                                          <p:spTgt spid="8"/>
                                        </p:tgtEl>
                                        <p:attrNameLst>
                                          <p:attrName>style.rotation</p:attrName>
                                        </p:attrNameLst>
                                      </p:cBhvr>
                                      <p:tavLst>
                                        <p:tav tm="0">
                                          <p:val>
                                            <p:fltVal val="0"/>
                                          </p:val>
                                        </p:tav>
                                        <p:tav tm="100000">
                                          <p:val>
                                            <p:fltVal val="90"/>
                                          </p:val>
                                        </p:tav>
                                      </p:tavLst>
                                    </p:anim>
                                    <p:animEffect transition="out" filter="fade">
                                      <p:cBhvr>
                                        <p:cTn id="18" dur="1000"/>
                                        <p:tgtEl>
                                          <p:spTgt spid="8"/>
                                        </p:tgtEl>
                                      </p:cBhvr>
                                    </p:animEffect>
                                    <p:set>
                                      <p:cBhvr>
                                        <p:cTn id="19" dur="1" fill="hold">
                                          <p:stCondLst>
                                            <p:cond delay="9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20" restart="whenNotActive" fill="hold" evtFilter="cancelBubble" nodeType="interactiveSeq">
                <p:stCondLst>
                  <p:cond evt="onClick" delay="0">
                    <p:tgtEl>
                      <p:spTgt spid="6"/>
                    </p:tgtEl>
                  </p:cond>
                </p:stCondLst>
                <p:endSync evt="end" delay="0">
                  <p:rtn val="all"/>
                </p:endSync>
                <p:childTnLst>
                  <p:par>
                    <p:cTn id="21" fill="hold">
                      <p:stCondLst>
                        <p:cond delay="0"/>
                      </p:stCondLst>
                      <p:childTnLst>
                        <p:par>
                          <p:cTn id="22" fill="hold">
                            <p:stCondLst>
                              <p:cond delay="0"/>
                            </p:stCondLst>
                            <p:childTnLst>
                              <p:par>
                                <p:cTn id="23" presetID="31" presetClass="exit" presetSubtype="0" fill="hold" grpId="0" nodeType="clickEffect">
                                  <p:stCondLst>
                                    <p:cond delay="0"/>
                                  </p:stCondLst>
                                  <p:childTnLst>
                                    <p:anim calcmode="lin" valueType="num">
                                      <p:cBhvr>
                                        <p:cTn id="24" dur="1000"/>
                                        <p:tgtEl>
                                          <p:spTgt spid="6"/>
                                        </p:tgtEl>
                                        <p:attrNameLst>
                                          <p:attrName>ppt_w</p:attrName>
                                        </p:attrNameLst>
                                      </p:cBhvr>
                                      <p:tavLst>
                                        <p:tav tm="0">
                                          <p:val>
                                            <p:strVal val="ppt_w"/>
                                          </p:val>
                                        </p:tav>
                                        <p:tav tm="100000">
                                          <p:val>
                                            <p:fltVal val="0"/>
                                          </p:val>
                                        </p:tav>
                                      </p:tavLst>
                                    </p:anim>
                                    <p:anim calcmode="lin" valueType="num">
                                      <p:cBhvr>
                                        <p:cTn id="25" dur="1000"/>
                                        <p:tgtEl>
                                          <p:spTgt spid="6"/>
                                        </p:tgtEl>
                                        <p:attrNameLst>
                                          <p:attrName>ppt_h</p:attrName>
                                        </p:attrNameLst>
                                      </p:cBhvr>
                                      <p:tavLst>
                                        <p:tav tm="0">
                                          <p:val>
                                            <p:strVal val="ppt_h"/>
                                          </p:val>
                                        </p:tav>
                                        <p:tav tm="100000">
                                          <p:val>
                                            <p:fltVal val="0"/>
                                          </p:val>
                                        </p:tav>
                                      </p:tavLst>
                                    </p:anim>
                                    <p:anim calcmode="lin" valueType="num">
                                      <p:cBhvr>
                                        <p:cTn id="26" dur="1000"/>
                                        <p:tgtEl>
                                          <p:spTgt spid="6"/>
                                        </p:tgtEl>
                                        <p:attrNameLst>
                                          <p:attrName>style.rotation</p:attrName>
                                        </p:attrNameLst>
                                      </p:cBhvr>
                                      <p:tavLst>
                                        <p:tav tm="0">
                                          <p:val>
                                            <p:fltVal val="0"/>
                                          </p:val>
                                        </p:tav>
                                        <p:tav tm="100000">
                                          <p:val>
                                            <p:fltVal val="90"/>
                                          </p:val>
                                        </p:tav>
                                      </p:tavLst>
                                    </p:anim>
                                    <p:animEffect transition="out" filter="fade">
                                      <p:cBhvr>
                                        <p:cTn id="27" dur="1000"/>
                                        <p:tgtEl>
                                          <p:spTgt spid="6"/>
                                        </p:tgtEl>
                                      </p:cBhvr>
                                    </p:animEffect>
                                    <p:set>
                                      <p:cBhvr>
                                        <p:cTn id="28" dur="1" fill="hold">
                                          <p:stCondLst>
                                            <p:cond delay="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9" restart="whenNotActive" fill="hold" evtFilter="cancelBubble" nodeType="interactiveSeq">
                <p:stCondLst>
                  <p:cond evt="onClick" delay="0">
                    <p:tgtEl>
                      <p:spTgt spid="5"/>
                    </p:tgtEl>
                  </p:cond>
                </p:stCondLst>
                <p:endSync evt="end" delay="0">
                  <p:rtn val="all"/>
                </p:endSync>
                <p:childTnLst>
                  <p:par>
                    <p:cTn id="30" fill="hold">
                      <p:stCondLst>
                        <p:cond delay="0"/>
                      </p:stCondLst>
                      <p:childTnLst>
                        <p:par>
                          <p:cTn id="31" fill="hold">
                            <p:stCondLst>
                              <p:cond delay="0"/>
                            </p:stCondLst>
                            <p:childTnLst>
                              <p:par>
                                <p:cTn id="32" presetID="6" presetClass="emph" presetSubtype="0" fill="hold" grpId="0" nodeType="clickEffect">
                                  <p:stCondLst>
                                    <p:cond delay="0"/>
                                  </p:stCondLst>
                                  <p:childTnLst>
                                    <p:animScale>
                                      <p:cBhvr>
                                        <p:cTn id="33" dur="2000" fill="hold"/>
                                        <p:tgtEl>
                                          <p:spTgt spid="5"/>
                                        </p:tgtEl>
                                      </p:cBhvr>
                                      <p:by x="150000" y="150000"/>
                                    </p:animScale>
                                  </p:childTnLst>
                                  <p:subTnLst>
                                    <p:audio>
                                      <p:cMediaNode>
                                        <p:cTn display="0" masterRel="sameClick">
                                          <p:stCondLst>
                                            <p:cond evt="begin" delay="0">
                                              <p:tn val="32"/>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5"/>
                  </p:tgtEl>
                </p:cond>
              </p:nextCondLst>
            </p:seq>
          </p:childTnLst>
        </p:cTn>
      </p:par>
    </p:tnLst>
    <p:bldLst>
      <p:bldP spid="5" grpId="0" animBg="1"/>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ovéPole 26"/>
          <p:cNvSpPr txBox="1"/>
          <p:nvPr/>
        </p:nvSpPr>
        <p:spPr>
          <a:xfrm>
            <a:off x="102084" y="1226017"/>
            <a:ext cx="417102" cy="461665"/>
          </a:xfrm>
          <a:prstGeom prst="rect">
            <a:avLst/>
          </a:prstGeom>
          <a:noFill/>
        </p:spPr>
        <p:txBody>
          <a:bodyPr wrap="none" rtlCol="0">
            <a:spAutoFit/>
          </a:bodyPr>
          <a:lstStyle/>
          <a:p>
            <a:r>
              <a:rPr lang="cs-CZ" sz="2400" dirty="0" smtClean="0"/>
              <a:t>1.</a:t>
            </a:r>
            <a:endParaRPr lang="cs-CZ" sz="2400" dirty="0"/>
          </a:p>
        </p:txBody>
      </p:sp>
      <p:sp>
        <p:nvSpPr>
          <p:cNvPr id="28" name="TextovéPole 27"/>
          <p:cNvSpPr txBox="1"/>
          <p:nvPr/>
        </p:nvSpPr>
        <p:spPr>
          <a:xfrm>
            <a:off x="102084" y="1864242"/>
            <a:ext cx="417102" cy="461665"/>
          </a:xfrm>
          <a:prstGeom prst="rect">
            <a:avLst/>
          </a:prstGeom>
          <a:noFill/>
        </p:spPr>
        <p:txBody>
          <a:bodyPr wrap="none" rtlCol="0">
            <a:spAutoFit/>
          </a:bodyPr>
          <a:lstStyle/>
          <a:p>
            <a:r>
              <a:rPr lang="cs-CZ" sz="2400" dirty="0" smtClean="0"/>
              <a:t>2.</a:t>
            </a:r>
            <a:endParaRPr lang="cs-CZ" sz="2400" dirty="0"/>
          </a:p>
        </p:txBody>
      </p:sp>
      <p:sp>
        <p:nvSpPr>
          <p:cNvPr id="3" name="TextovéPole 2"/>
          <p:cNvSpPr txBox="1"/>
          <p:nvPr/>
        </p:nvSpPr>
        <p:spPr>
          <a:xfrm>
            <a:off x="200253" y="116632"/>
            <a:ext cx="5011565" cy="400110"/>
          </a:xfrm>
          <a:prstGeom prst="rect">
            <a:avLst/>
          </a:prstGeom>
        </p:spPr>
        <p:style>
          <a:lnRef idx="1">
            <a:schemeClr val="accent3"/>
          </a:lnRef>
          <a:fillRef idx="2">
            <a:schemeClr val="accent3"/>
          </a:fillRef>
          <a:effectRef idx="1">
            <a:schemeClr val="accent3"/>
          </a:effectRef>
          <a:fontRef idx="minor">
            <a:schemeClr val="dk1"/>
          </a:fontRef>
        </p:style>
        <p:txBody>
          <a:bodyPr wrap="none" rtlCol="0">
            <a:spAutoFit/>
          </a:bodyPr>
          <a:lstStyle/>
          <a:p>
            <a:r>
              <a:rPr lang="cs-CZ" sz="2000" dirty="0" smtClean="0"/>
              <a:t>KOUZELNÉ ZDOBENÍ VELIKONOČNÍHO VAJÍČKA</a:t>
            </a:r>
            <a:endParaRPr lang="cs-CZ" sz="2000" dirty="0"/>
          </a:p>
        </p:txBody>
      </p:sp>
      <p:sp>
        <p:nvSpPr>
          <p:cNvPr id="2" name="Ovál 1"/>
          <p:cNvSpPr/>
          <p:nvPr/>
        </p:nvSpPr>
        <p:spPr>
          <a:xfrm>
            <a:off x="5004048" y="1052736"/>
            <a:ext cx="3888432" cy="5472608"/>
          </a:xfrm>
          <a:prstGeom prst="ellipse">
            <a:avLst/>
          </a:prstGeom>
          <a:solidFill>
            <a:srgbClr val="FF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61" name="TextovéPole 2060"/>
          <p:cNvSpPr txBox="1"/>
          <p:nvPr/>
        </p:nvSpPr>
        <p:spPr>
          <a:xfrm>
            <a:off x="200253" y="535943"/>
            <a:ext cx="4404667" cy="369332"/>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cs-CZ" dirty="0" smtClean="0"/>
              <a:t>KLIKEJ POSTUPNĚ NA OČÍSLOVANÉ OBRAZCE.</a:t>
            </a:r>
            <a:endParaRPr lang="cs-CZ" dirty="0"/>
          </a:p>
        </p:txBody>
      </p:sp>
      <p:sp>
        <p:nvSpPr>
          <p:cNvPr id="2059" name="TextovéPole 2058"/>
          <p:cNvSpPr txBox="1"/>
          <p:nvPr/>
        </p:nvSpPr>
        <p:spPr>
          <a:xfrm>
            <a:off x="2483768" y="6063678"/>
            <a:ext cx="572593" cy="461665"/>
          </a:xfrm>
          <a:prstGeom prst="rect">
            <a:avLst/>
          </a:prstGeom>
          <a:noFill/>
        </p:spPr>
        <p:txBody>
          <a:bodyPr wrap="none" rtlCol="0">
            <a:spAutoFit/>
          </a:bodyPr>
          <a:lstStyle/>
          <a:p>
            <a:r>
              <a:rPr lang="cs-CZ" sz="2400" dirty="0" smtClean="0"/>
              <a:t>11.</a:t>
            </a:r>
            <a:endParaRPr lang="cs-CZ" sz="2400" dirty="0"/>
          </a:p>
        </p:txBody>
      </p:sp>
      <p:sp>
        <p:nvSpPr>
          <p:cNvPr id="2058" name="TextovéPole 2057"/>
          <p:cNvSpPr txBox="1"/>
          <p:nvPr/>
        </p:nvSpPr>
        <p:spPr>
          <a:xfrm>
            <a:off x="-34777" y="6063679"/>
            <a:ext cx="572593" cy="461665"/>
          </a:xfrm>
          <a:prstGeom prst="rect">
            <a:avLst/>
          </a:prstGeom>
          <a:noFill/>
        </p:spPr>
        <p:txBody>
          <a:bodyPr wrap="none" rtlCol="0">
            <a:spAutoFit/>
          </a:bodyPr>
          <a:lstStyle/>
          <a:p>
            <a:r>
              <a:rPr lang="cs-CZ" sz="2400" dirty="0" smtClean="0"/>
              <a:t>10.</a:t>
            </a:r>
            <a:endParaRPr lang="cs-CZ" sz="2400" dirty="0"/>
          </a:p>
        </p:txBody>
      </p:sp>
      <p:sp>
        <p:nvSpPr>
          <p:cNvPr id="2057" name="TextovéPole 2056"/>
          <p:cNvSpPr txBox="1"/>
          <p:nvPr/>
        </p:nvSpPr>
        <p:spPr>
          <a:xfrm>
            <a:off x="3497021" y="4235024"/>
            <a:ext cx="417102" cy="461665"/>
          </a:xfrm>
          <a:prstGeom prst="rect">
            <a:avLst/>
          </a:prstGeom>
          <a:noFill/>
        </p:spPr>
        <p:txBody>
          <a:bodyPr wrap="none" rtlCol="0">
            <a:spAutoFit/>
          </a:bodyPr>
          <a:lstStyle/>
          <a:p>
            <a:r>
              <a:rPr lang="cs-CZ" sz="2400" dirty="0" smtClean="0"/>
              <a:t>9.</a:t>
            </a:r>
            <a:endParaRPr lang="cs-CZ" sz="2400" dirty="0"/>
          </a:p>
        </p:txBody>
      </p:sp>
      <p:sp>
        <p:nvSpPr>
          <p:cNvPr id="2056" name="TextovéPole 2055"/>
          <p:cNvSpPr txBox="1"/>
          <p:nvPr/>
        </p:nvSpPr>
        <p:spPr>
          <a:xfrm>
            <a:off x="2445851" y="4235024"/>
            <a:ext cx="417102" cy="461665"/>
          </a:xfrm>
          <a:prstGeom prst="rect">
            <a:avLst/>
          </a:prstGeom>
          <a:noFill/>
        </p:spPr>
        <p:txBody>
          <a:bodyPr wrap="none" rtlCol="0">
            <a:spAutoFit/>
          </a:bodyPr>
          <a:lstStyle/>
          <a:p>
            <a:r>
              <a:rPr lang="cs-CZ" sz="2400" dirty="0" smtClean="0"/>
              <a:t>8.</a:t>
            </a:r>
            <a:endParaRPr lang="cs-CZ" sz="2400" dirty="0"/>
          </a:p>
        </p:txBody>
      </p:sp>
      <p:sp>
        <p:nvSpPr>
          <p:cNvPr id="2055" name="TextovéPole 2054"/>
          <p:cNvSpPr txBox="1"/>
          <p:nvPr/>
        </p:nvSpPr>
        <p:spPr>
          <a:xfrm>
            <a:off x="1231913" y="4209887"/>
            <a:ext cx="417102" cy="461665"/>
          </a:xfrm>
          <a:prstGeom prst="rect">
            <a:avLst/>
          </a:prstGeom>
          <a:noFill/>
        </p:spPr>
        <p:txBody>
          <a:bodyPr wrap="none" rtlCol="0">
            <a:spAutoFit/>
          </a:bodyPr>
          <a:lstStyle/>
          <a:p>
            <a:r>
              <a:rPr lang="cs-CZ" sz="2400" dirty="0" smtClean="0"/>
              <a:t>7.</a:t>
            </a:r>
            <a:endParaRPr lang="cs-CZ" sz="2400" dirty="0"/>
          </a:p>
        </p:txBody>
      </p:sp>
      <p:sp>
        <p:nvSpPr>
          <p:cNvPr id="2049" name="TextovéPole 2048"/>
          <p:cNvSpPr txBox="1"/>
          <p:nvPr/>
        </p:nvSpPr>
        <p:spPr>
          <a:xfrm>
            <a:off x="76485" y="4235024"/>
            <a:ext cx="417102" cy="461665"/>
          </a:xfrm>
          <a:prstGeom prst="rect">
            <a:avLst/>
          </a:prstGeom>
          <a:noFill/>
        </p:spPr>
        <p:txBody>
          <a:bodyPr wrap="none" rtlCol="0">
            <a:spAutoFit/>
          </a:bodyPr>
          <a:lstStyle/>
          <a:p>
            <a:r>
              <a:rPr lang="cs-CZ" sz="2400" dirty="0" smtClean="0"/>
              <a:t>6.</a:t>
            </a:r>
            <a:endParaRPr lang="cs-CZ" sz="2400" dirty="0"/>
          </a:p>
        </p:txBody>
      </p:sp>
      <p:sp>
        <p:nvSpPr>
          <p:cNvPr id="2048" name="TextovéPole 2047"/>
          <p:cNvSpPr txBox="1"/>
          <p:nvPr/>
        </p:nvSpPr>
        <p:spPr>
          <a:xfrm>
            <a:off x="2757302" y="2726892"/>
            <a:ext cx="417102" cy="461665"/>
          </a:xfrm>
          <a:prstGeom prst="rect">
            <a:avLst/>
          </a:prstGeom>
          <a:noFill/>
        </p:spPr>
        <p:txBody>
          <a:bodyPr wrap="none" rtlCol="0">
            <a:spAutoFit/>
          </a:bodyPr>
          <a:lstStyle/>
          <a:p>
            <a:r>
              <a:rPr lang="cs-CZ" sz="2400" dirty="0" smtClean="0"/>
              <a:t>5.</a:t>
            </a:r>
            <a:endParaRPr lang="cs-CZ" sz="2400" dirty="0"/>
          </a:p>
        </p:txBody>
      </p:sp>
      <p:sp>
        <p:nvSpPr>
          <p:cNvPr id="30" name="TextovéPole 29"/>
          <p:cNvSpPr txBox="1"/>
          <p:nvPr/>
        </p:nvSpPr>
        <p:spPr>
          <a:xfrm>
            <a:off x="1165990" y="2726892"/>
            <a:ext cx="417102" cy="461665"/>
          </a:xfrm>
          <a:prstGeom prst="rect">
            <a:avLst/>
          </a:prstGeom>
          <a:noFill/>
        </p:spPr>
        <p:txBody>
          <a:bodyPr wrap="none" rtlCol="0">
            <a:spAutoFit/>
          </a:bodyPr>
          <a:lstStyle/>
          <a:p>
            <a:r>
              <a:rPr lang="cs-CZ" sz="2400" dirty="0" smtClean="0"/>
              <a:t>4.</a:t>
            </a:r>
            <a:endParaRPr lang="cs-CZ" sz="2400" dirty="0"/>
          </a:p>
        </p:txBody>
      </p:sp>
      <p:sp>
        <p:nvSpPr>
          <p:cNvPr id="29" name="TextovéPole 28"/>
          <p:cNvSpPr txBox="1"/>
          <p:nvPr/>
        </p:nvSpPr>
        <p:spPr>
          <a:xfrm>
            <a:off x="147884" y="2721983"/>
            <a:ext cx="417102" cy="461665"/>
          </a:xfrm>
          <a:prstGeom prst="rect">
            <a:avLst/>
          </a:prstGeom>
          <a:noFill/>
        </p:spPr>
        <p:txBody>
          <a:bodyPr wrap="none" rtlCol="0">
            <a:spAutoFit/>
          </a:bodyPr>
          <a:lstStyle/>
          <a:p>
            <a:r>
              <a:rPr lang="cs-CZ" sz="2400" dirty="0" smtClean="0"/>
              <a:t>3.</a:t>
            </a:r>
            <a:endParaRPr lang="cs-CZ" sz="2400" dirty="0"/>
          </a:p>
        </p:txBody>
      </p:sp>
      <p:sp>
        <p:nvSpPr>
          <p:cNvPr id="2060" name="Tlačítko akce: Vlastní 2059">
            <a:hlinkClick r:id="" action="ppaction://noaction" highlightClick="1"/>
          </p:cNvPr>
          <p:cNvSpPr/>
          <p:nvPr/>
        </p:nvSpPr>
        <p:spPr>
          <a:xfrm>
            <a:off x="0" y="0"/>
            <a:ext cx="9144000" cy="685800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solidFill>
                <a:schemeClr val="tx1"/>
              </a:solidFill>
            </a:endParaRPr>
          </a:p>
        </p:txBody>
      </p:sp>
      <p:sp>
        <p:nvSpPr>
          <p:cNvPr id="33" name="Obdélník 6"/>
          <p:cNvSpPr/>
          <p:nvPr/>
        </p:nvSpPr>
        <p:spPr>
          <a:xfrm>
            <a:off x="519186" y="1229508"/>
            <a:ext cx="3674629" cy="458174"/>
          </a:xfrm>
          <a:custGeom>
            <a:avLst/>
            <a:gdLst>
              <a:gd name="connsiteX0" fmla="*/ 0 w 3413371"/>
              <a:gd name="connsiteY0" fmla="*/ 0 h 432048"/>
              <a:gd name="connsiteX1" fmla="*/ 3413371 w 3413371"/>
              <a:gd name="connsiteY1" fmla="*/ 0 h 432048"/>
              <a:gd name="connsiteX2" fmla="*/ 3413371 w 3413371"/>
              <a:gd name="connsiteY2" fmla="*/ 432048 h 432048"/>
              <a:gd name="connsiteX3" fmla="*/ 0 w 3413371"/>
              <a:gd name="connsiteY3" fmla="*/ 432048 h 432048"/>
              <a:gd name="connsiteX4" fmla="*/ 0 w 3413371"/>
              <a:gd name="connsiteY4" fmla="*/ 0 h 432048"/>
              <a:gd name="connsiteX0" fmla="*/ 65315 w 3478686"/>
              <a:gd name="connsiteY0" fmla="*/ 0 h 458174"/>
              <a:gd name="connsiteX1" fmla="*/ 3478686 w 3478686"/>
              <a:gd name="connsiteY1" fmla="*/ 0 h 458174"/>
              <a:gd name="connsiteX2" fmla="*/ 3478686 w 3478686"/>
              <a:gd name="connsiteY2" fmla="*/ 432048 h 458174"/>
              <a:gd name="connsiteX3" fmla="*/ 0 w 3478686"/>
              <a:gd name="connsiteY3" fmla="*/ 458174 h 458174"/>
              <a:gd name="connsiteX4" fmla="*/ 65315 w 3478686"/>
              <a:gd name="connsiteY4" fmla="*/ 0 h 458174"/>
              <a:gd name="connsiteX0" fmla="*/ 65315 w 3557063"/>
              <a:gd name="connsiteY0" fmla="*/ 0 h 458174"/>
              <a:gd name="connsiteX1" fmla="*/ 3478686 w 3557063"/>
              <a:gd name="connsiteY1" fmla="*/ 0 h 458174"/>
              <a:gd name="connsiteX2" fmla="*/ 3557063 w 3557063"/>
              <a:gd name="connsiteY2" fmla="*/ 432048 h 458174"/>
              <a:gd name="connsiteX3" fmla="*/ 0 w 3557063"/>
              <a:gd name="connsiteY3" fmla="*/ 458174 h 458174"/>
              <a:gd name="connsiteX4" fmla="*/ 65315 w 3557063"/>
              <a:gd name="connsiteY4" fmla="*/ 0 h 458174"/>
              <a:gd name="connsiteX0" fmla="*/ 130629 w 3622377"/>
              <a:gd name="connsiteY0" fmla="*/ 0 h 458174"/>
              <a:gd name="connsiteX1" fmla="*/ 3544000 w 3622377"/>
              <a:gd name="connsiteY1" fmla="*/ 0 h 458174"/>
              <a:gd name="connsiteX2" fmla="*/ 3622377 w 3622377"/>
              <a:gd name="connsiteY2" fmla="*/ 432048 h 458174"/>
              <a:gd name="connsiteX3" fmla="*/ 0 w 3622377"/>
              <a:gd name="connsiteY3" fmla="*/ 458174 h 458174"/>
              <a:gd name="connsiteX4" fmla="*/ 130629 w 3622377"/>
              <a:gd name="connsiteY4" fmla="*/ 0 h 458174"/>
              <a:gd name="connsiteX0" fmla="*/ 130629 w 3674629"/>
              <a:gd name="connsiteY0" fmla="*/ 0 h 458174"/>
              <a:gd name="connsiteX1" fmla="*/ 3544000 w 3674629"/>
              <a:gd name="connsiteY1" fmla="*/ 0 h 458174"/>
              <a:gd name="connsiteX2" fmla="*/ 3674629 w 3674629"/>
              <a:gd name="connsiteY2" fmla="*/ 432048 h 458174"/>
              <a:gd name="connsiteX3" fmla="*/ 0 w 3674629"/>
              <a:gd name="connsiteY3" fmla="*/ 458174 h 458174"/>
              <a:gd name="connsiteX4" fmla="*/ 130629 w 3674629"/>
              <a:gd name="connsiteY4" fmla="*/ 0 h 4581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4629" h="458174">
                <a:moveTo>
                  <a:pt x="130629" y="0"/>
                </a:moveTo>
                <a:lnTo>
                  <a:pt x="3544000" y="0"/>
                </a:lnTo>
                <a:lnTo>
                  <a:pt x="3674629" y="432048"/>
                </a:lnTo>
                <a:lnTo>
                  <a:pt x="0" y="458174"/>
                </a:lnTo>
                <a:lnTo>
                  <a:pt x="130629" y="0"/>
                </a:lnTo>
                <a:close/>
              </a:path>
            </a:pathLst>
          </a:cu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4" name="Obdélník 6"/>
          <p:cNvSpPr/>
          <p:nvPr/>
        </p:nvSpPr>
        <p:spPr>
          <a:xfrm flipV="1">
            <a:off x="519186" y="1867733"/>
            <a:ext cx="3674629" cy="458174"/>
          </a:xfrm>
          <a:custGeom>
            <a:avLst/>
            <a:gdLst>
              <a:gd name="connsiteX0" fmla="*/ 0 w 3413371"/>
              <a:gd name="connsiteY0" fmla="*/ 0 h 432048"/>
              <a:gd name="connsiteX1" fmla="*/ 3413371 w 3413371"/>
              <a:gd name="connsiteY1" fmla="*/ 0 h 432048"/>
              <a:gd name="connsiteX2" fmla="*/ 3413371 w 3413371"/>
              <a:gd name="connsiteY2" fmla="*/ 432048 h 432048"/>
              <a:gd name="connsiteX3" fmla="*/ 0 w 3413371"/>
              <a:gd name="connsiteY3" fmla="*/ 432048 h 432048"/>
              <a:gd name="connsiteX4" fmla="*/ 0 w 3413371"/>
              <a:gd name="connsiteY4" fmla="*/ 0 h 432048"/>
              <a:gd name="connsiteX0" fmla="*/ 65315 w 3478686"/>
              <a:gd name="connsiteY0" fmla="*/ 0 h 458174"/>
              <a:gd name="connsiteX1" fmla="*/ 3478686 w 3478686"/>
              <a:gd name="connsiteY1" fmla="*/ 0 h 458174"/>
              <a:gd name="connsiteX2" fmla="*/ 3478686 w 3478686"/>
              <a:gd name="connsiteY2" fmla="*/ 432048 h 458174"/>
              <a:gd name="connsiteX3" fmla="*/ 0 w 3478686"/>
              <a:gd name="connsiteY3" fmla="*/ 458174 h 458174"/>
              <a:gd name="connsiteX4" fmla="*/ 65315 w 3478686"/>
              <a:gd name="connsiteY4" fmla="*/ 0 h 458174"/>
              <a:gd name="connsiteX0" fmla="*/ 65315 w 3557063"/>
              <a:gd name="connsiteY0" fmla="*/ 0 h 458174"/>
              <a:gd name="connsiteX1" fmla="*/ 3478686 w 3557063"/>
              <a:gd name="connsiteY1" fmla="*/ 0 h 458174"/>
              <a:gd name="connsiteX2" fmla="*/ 3557063 w 3557063"/>
              <a:gd name="connsiteY2" fmla="*/ 432048 h 458174"/>
              <a:gd name="connsiteX3" fmla="*/ 0 w 3557063"/>
              <a:gd name="connsiteY3" fmla="*/ 458174 h 458174"/>
              <a:gd name="connsiteX4" fmla="*/ 65315 w 3557063"/>
              <a:gd name="connsiteY4" fmla="*/ 0 h 458174"/>
              <a:gd name="connsiteX0" fmla="*/ 130629 w 3622377"/>
              <a:gd name="connsiteY0" fmla="*/ 0 h 458174"/>
              <a:gd name="connsiteX1" fmla="*/ 3544000 w 3622377"/>
              <a:gd name="connsiteY1" fmla="*/ 0 h 458174"/>
              <a:gd name="connsiteX2" fmla="*/ 3622377 w 3622377"/>
              <a:gd name="connsiteY2" fmla="*/ 432048 h 458174"/>
              <a:gd name="connsiteX3" fmla="*/ 0 w 3622377"/>
              <a:gd name="connsiteY3" fmla="*/ 458174 h 458174"/>
              <a:gd name="connsiteX4" fmla="*/ 130629 w 3622377"/>
              <a:gd name="connsiteY4" fmla="*/ 0 h 458174"/>
              <a:gd name="connsiteX0" fmla="*/ 130629 w 3674629"/>
              <a:gd name="connsiteY0" fmla="*/ 0 h 458174"/>
              <a:gd name="connsiteX1" fmla="*/ 3544000 w 3674629"/>
              <a:gd name="connsiteY1" fmla="*/ 0 h 458174"/>
              <a:gd name="connsiteX2" fmla="*/ 3674629 w 3674629"/>
              <a:gd name="connsiteY2" fmla="*/ 432048 h 458174"/>
              <a:gd name="connsiteX3" fmla="*/ 0 w 3674629"/>
              <a:gd name="connsiteY3" fmla="*/ 458174 h 458174"/>
              <a:gd name="connsiteX4" fmla="*/ 130629 w 3674629"/>
              <a:gd name="connsiteY4" fmla="*/ 0 h 4581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74629" h="458174">
                <a:moveTo>
                  <a:pt x="130629" y="0"/>
                </a:moveTo>
                <a:lnTo>
                  <a:pt x="3544000" y="0"/>
                </a:lnTo>
                <a:lnTo>
                  <a:pt x="3674629" y="432048"/>
                </a:lnTo>
                <a:lnTo>
                  <a:pt x="0" y="458174"/>
                </a:lnTo>
                <a:lnTo>
                  <a:pt x="130629" y="0"/>
                </a:lnTo>
                <a:close/>
              </a:path>
            </a:pathLst>
          </a:cu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5" name="Rovnoramenný trojúhelník 34"/>
          <p:cNvSpPr/>
          <p:nvPr/>
        </p:nvSpPr>
        <p:spPr>
          <a:xfrm>
            <a:off x="1440464" y="4235024"/>
            <a:ext cx="864096" cy="1368152"/>
          </a:xfrm>
          <a:prstGeom prst="triangl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6" name="Rovnoramenný trojúhelník 18"/>
          <p:cNvSpPr/>
          <p:nvPr/>
        </p:nvSpPr>
        <p:spPr>
          <a:xfrm flipV="1">
            <a:off x="576181" y="2702706"/>
            <a:ext cx="432048" cy="1368152"/>
          </a:xfrm>
          <a:custGeom>
            <a:avLst/>
            <a:gdLst>
              <a:gd name="connsiteX0" fmla="*/ 0 w 864096"/>
              <a:gd name="connsiteY0" fmla="*/ 1368152 h 1368152"/>
              <a:gd name="connsiteX1" fmla="*/ 432048 w 864096"/>
              <a:gd name="connsiteY1" fmla="*/ 0 h 1368152"/>
              <a:gd name="connsiteX2" fmla="*/ 864096 w 864096"/>
              <a:gd name="connsiteY2" fmla="*/ 1368152 h 1368152"/>
              <a:gd name="connsiteX3" fmla="*/ 0 w 864096"/>
              <a:gd name="connsiteY3" fmla="*/ 1368152 h 1368152"/>
              <a:gd name="connsiteX0" fmla="*/ 38215 w 432048"/>
              <a:gd name="connsiteY0" fmla="*/ 1355089 h 1368152"/>
              <a:gd name="connsiteX1" fmla="*/ 0 w 432048"/>
              <a:gd name="connsiteY1" fmla="*/ 0 h 1368152"/>
              <a:gd name="connsiteX2" fmla="*/ 432048 w 432048"/>
              <a:gd name="connsiteY2" fmla="*/ 1368152 h 1368152"/>
              <a:gd name="connsiteX3" fmla="*/ 38215 w 432048"/>
              <a:gd name="connsiteY3" fmla="*/ 1355089 h 1368152"/>
            </a:gdLst>
            <a:ahLst/>
            <a:cxnLst>
              <a:cxn ang="0">
                <a:pos x="connsiteX0" y="connsiteY0"/>
              </a:cxn>
              <a:cxn ang="0">
                <a:pos x="connsiteX1" y="connsiteY1"/>
              </a:cxn>
              <a:cxn ang="0">
                <a:pos x="connsiteX2" y="connsiteY2"/>
              </a:cxn>
              <a:cxn ang="0">
                <a:pos x="connsiteX3" y="connsiteY3"/>
              </a:cxn>
            </a:cxnLst>
            <a:rect l="l" t="t" r="r" b="b"/>
            <a:pathLst>
              <a:path w="432048" h="1368152">
                <a:moveTo>
                  <a:pt x="38215" y="1355089"/>
                </a:moveTo>
                <a:lnTo>
                  <a:pt x="0" y="0"/>
                </a:lnTo>
                <a:lnTo>
                  <a:pt x="432048" y="1368152"/>
                </a:lnTo>
                <a:lnTo>
                  <a:pt x="38215" y="1355089"/>
                </a:lnTo>
                <a:close/>
              </a:path>
            </a:pathLst>
          </a:cu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7" name="Rovnoramenný trojúhelník 36"/>
          <p:cNvSpPr/>
          <p:nvPr/>
        </p:nvSpPr>
        <p:spPr>
          <a:xfrm flipV="1">
            <a:off x="3240527" y="2702706"/>
            <a:ext cx="864096" cy="1368152"/>
          </a:xfrm>
          <a:prstGeom prst="triangl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8" name="Rovnoramenný trojúhelník 37"/>
          <p:cNvSpPr/>
          <p:nvPr/>
        </p:nvSpPr>
        <p:spPr>
          <a:xfrm flipV="1">
            <a:off x="1619672" y="2702706"/>
            <a:ext cx="864096" cy="1368152"/>
          </a:xfrm>
          <a:prstGeom prst="triangl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9" name="Rovnoramenný trojúhelník 38"/>
          <p:cNvSpPr/>
          <p:nvPr/>
        </p:nvSpPr>
        <p:spPr>
          <a:xfrm>
            <a:off x="2619132" y="4235024"/>
            <a:ext cx="864096" cy="1368152"/>
          </a:xfrm>
          <a:prstGeom prst="triangl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0" name="Rovnoramenný trojúhelník 39"/>
          <p:cNvSpPr/>
          <p:nvPr/>
        </p:nvSpPr>
        <p:spPr>
          <a:xfrm>
            <a:off x="3761767" y="4235024"/>
            <a:ext cx="864096" cy="1368152"/>
          </a:xfrm>
          <a:prstGeom prst="triangl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1" name="Rovnoramenný trojúhelník 18"/>
          <p:cNvSpPr/>
          <p:nvPr/>
        </p:nvSpPr>
        <p:spPr>
          <a:xfrm flipH="1" flipV="1">
            <a:off x="493587" y="4279639"/>
            <a:ext cx="432048" cy="1368152"/>
          </a:xfrm>
          <a:custGeom>
            <a:avLst/>
            <a:gdLst>
              <a:gd name="connsiteX0" fmla="*/ 0 w 864096"/>
              <a:gd name="connsiteY0" fmla="*/ 1368152 h 1368152"/>
              <a:gd name="connsiteX1" fmla="*/ 432048 w 864096"/>
              <a:gd name="connsiteY1" fmla="*/ 0 h 1368152"/>
              <a:gd name="connsiteX2" fmla="*/ 864096 w 864096"/>
              <a:gd name="connsiteY2" fmla="*/ 1368152 h 1368152"/>
              <a:gd name="connsiteX3" fmla="*/ 0 w 864096"/>
              <a:gd name="connsiteY3" fmla="*/ 1368152 h 1368152"/>
              <a:gd name="connsiteX0" fmla="*/ 38215 w 432048"/>
              <a:gd name="connsiteY0" fmla="*/ 1355089 h 1368152"/>
              <a:gd name="connsiteX1" fmla="*/ 0 w 432048"/>
              <a:gd name="connsiteY1" fmla="*/ 0 h 1368152"/>
              <a:gd name="connsiteX2" fmla="*/ 432048 w 432048"/>
              <a:gd name="connsiteY2" fmla="*/ 1368152 h 1368152"/>
              <a:gd name="connsiteX3" fmla="*/ 38215 w 432048"/>
              <a:gd name="connsiteY3" fmla="*/ 1355089 h 1368152"/>
            </a:gdLst>
            <a:ahLst/>
            <a:cxnLst>
              <a:cxn ang="0">
                <a:pos x="connsiteX0" y="connsiteY0"/>
              </a:cxn>
              <a:cxn ang="0">
                <a:pos x="connsiteX1" y="connsiteY1"/>
              </a:cxn>
              <a:cxn ang="0">
                <a:pos x="connsiteX2" y="connsiteY2"/>
              </a:cxn>
              <a:cxn ang="0">
                <a:pos x="connsiteX3" y="connsiteY3"/>
              </a:cxn>
            </a:cxnLst>
            <a:rect l="l" t="t" r="r" b="b"/>
            <a:pathLst>
              <a:path w="432048" h="1368152">
                <a:moveTo>
                  <a:pt x="38215" y="1355089"/>
                </a:moveTo>
                <a:lnTo>
                  <a:pt x="0" y="0"/>
                </a:lnTo>
                <a:lnTo>
                  <a:pt x="432048" y="1368152"/>
                </a:lnTo>
                <a:lnTo>
                  <a:pt x="38215" y="1355089"/>
                </a:lnTo>
                <a:close/>
              </a:path>
            </a:pathLst>
          </a:cu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42" name="Skupina 41"/>
          <p:cNvGrpSpPr/>
          <p:nvPr/>
        </p:nvGrpSpPr>
        <p:grpSpPr>
          <a:xfrm>
            <a:off x="3000257" y="5961362"/>
            <a:ext cx="1827733" cy="818277"/>
            <a:chOff x="6034397" y="1458595"/>
            <a:chExt cx="1827733" cy="818277"/>
          </a:xfrm>
        </p:grpSpPr>
        <p:sp>
          <p:nvSpPr>
            <p:cNvPr id="43" name="Vodorovný svitek 42"/>
            <p:cNvSpPr/>
            <p:nvPr/>
          </p:nvSpPr>
          <p:spPr>
            <a:xfrm>
              <a:off x="6034397" y="1458595"/>
              <a:ext cx="1827733" cy="818277"/>
            </a:xfrm>
            <a:prstGeom prst="horizontalScroll">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4" name="TextovéPole 43"/>
            <p:cNvSpPr txBox="1"/>
            <p:nvPr/>
          </p:nvSpPr>
          <p:spPr>
            <a:xfrm>
              <a:off x="6333051" y="1606123"/>
              <a:ext cx="1306448" cy="523220"/>
            </a:xfrm>
            <a:prstGeom prst="rect">
              <a:avLst/>
            </a:prstGeom>
            <a:noFill/>
          </p:spPr>
          <p:txBody>
            <a:bodyPr wrap="none" rtlCol="0">
              <a:spAutoFit/>
            </a:bodyPr>
            <a:lstStyle/>
            <a:p>
              <a:r>
                <a:rPr lang="cs-CZ" sz="2800" dirty="0" smtClean="0">
                  <a:solidFill>
                    <a:srgbClr val="C00000"/>
                  </a:solidFill>
                </a:rPr>
                <a:t>VESELÉ </a:t>
              </a:r>
              <a:endParaRPr lang="cs-CZ" sz="2800" dirty="0">
                <a:solidFill>
                  <a:srgbClr val="C00000"/>
                </a:solidFill>
              </a:endParaRPr>
            </a:p>
          </p:txBody>
        </p:sp>
      </p:grpSp>
      <p:sp>
        <p:nvSpPr>
          <p:cNvPr id="45" name="Vodorovný svitek 44"/>
          <p:cNvSpPr/>
          <p:nvPr/>
        </p:nvSpPr>
        <p:spPr>
          <a:xfrm>
            <a:off x="564986" y="5963875"/>
            <a:ext cx="1827733" cy="818277"/>
          </a:xfrm>
          <a:prstGeom prst="horizontalScroll">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200" b="1" dirty="0" smtClean="0">
                <a:solidFill>
                  <a:srgbClr val="C00000"/>
                </a:solidFill>
              </a:rPr>
              <a:t>VELIKONOCE</a:t>
            </a:r>
            <a:endParaRPr lang="cs-CZ" sz="2200" b="1" dirty="0">
              <a:solidFill>
                <a:srgbClr val="C00000"/>
              </a:solidFill>
            </a:endParaRPr>
          </a:p>
        </p:txBody>
      </p:sp>
    </p:spTree>
    <p:extLst>
      <p:ext uri="{BB962C8B-B14F-4D97-AF65-F5344CB8AC3E}">
        <p14:creationId xmlns:p14="http://schemas.microsoft.com/office/powerpoint/2010/main" val="257814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0.00955 0.00394 L 0.50052 0.18634 " pathEditMode="relative" rAng="0" ptsTypes="AA">
                                      <p:cBhvr>
                                        <p:cTn id="6" dur="2000" fill="hold"/>
                                        <p:tgtEl>
                                          <p:spTgt spid="33"/>
                                        </p:tgtEl>
                                        <p:attrNameLst>
                                          <p:attrName>ppt_x</p:attrName>
                                          <p:attrName>ppt_y</p:attrName>
                                        </p:attrNameLst>
                                      </p:cBhvr>
                                      <p:rCtr x="25503" y="9120"/>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0" nodeType="clickEffect">
                                  <p:stCondLst>
                                    <p:cond delay="0"/>
                                  </p:stCondLst>
                                  <p:childTnLst>
                                    <p:animMotion origin="layout" path="M -0.00955 0.00532 L 0.50052 0.40949 " pathEditMode="relative" rAng="0" ptsTypes="AA">
                                      <p:cBhvr>
                                        <p:cTn id="10" dur="2000" fill="hold"/>
                                        <p:tgtEl>
                                          <p:spTgt spid="34"/>
                                        </p:tgtEl>
                                        <p:attrNameLst>
                                          <p:attrName>ppt_x</p:attrName>
                                          <p:attrName>ppt_y</p:attrName>
                                        </p:attrNameLst>
                                      </p:cBhvr>
                                      <p:rCtr x="25503" y="20208"/>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grpId="0" nodeType="clickEffect">
                                  <p:stCondLst>
                                    <p:cond delay="0"/>
                                  </p:stCondLst>
                                  <p:childTnLst>
                                    <p:animMotion origin="layout" path="M 0.01181 0.00625 L 0.504 0.0544 " pathEditMode="relative" rAng="0" ptsTypes="AA">
                                      <p:cBhvr>
                                        <p:cTn id="14" dur="2000" fill="hold"/>
                                        <p:tgtEl>
                                          <p:spTgt spid="36"/>
                                        </p:tgtEl>
                                        <p:attrNameLst>
                                          <p:attrName>ppt_x</p:attrName>
                                          <p:attrName>ppt_y</p:attrName>
                                        </p:attrNameLst>
                                      </p:cBhvr>
                                      <p:rCtr x="24601" y="2407"/>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grpId="0" nodeType="clickEffect">
                                  <p:stCondLst>
                                    <p:cond delay="0"/>
                                  </p:stCondLst>
                                  <p:childTnLst>
                                    <p:animMotion origin="layout" path="M 4.44444E-6 0.00625 L 0.48038 0.0544 " pathEditMode="relative" rAng="0" ptsTypes="AA">
                                      <p:cBhvr>
                                        <p:cTn id="18" dur="2000" fill="hold"/>
                                        <p:tgtEl>
                                          <p:spTgt spid="38"/>
                                        </p:tgtEl>
                                        <p:attrNameLst>
                                          <p:attrName>ppt_x</p:attrName>
                                          <p:attrName>ppt_y</p:attrName>
                                        </p:attrNameLst>
                                      </p:cBhvr>
                                      <p:rCtr x="24010" y="2407"/>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0" nodeType="clickEffect">
                                  <p:stCondLst>
                                    <p:cond delay="0"/>
                                  </p:stCondLst>
                                  <p:childTnLst>
                                    <p:animMotion origin="layout" path="M -0.0118 -0.00417 L 0.42518 0.05463 " pathEditMode="relative" rAng="0" ptsTypes="AA">
                                      <p:cBhvr>
                                        <p:cTn id="22" dur="2000" fill="hold"/>
                                        <p:tgtEl>
                                          <p:spTgt spid="37"/>
                                        </p:tgtEl>
                                        <p:attrNameLst>
                                          <p:attrName>ppt_x</p:attrName>
                                          <p:attrName>ppt_y</p:attrName>
                                        </p:attrNameLst>
                                      </p:cBhvr>
                                      <p:rCtr x="21840" y="2940"/>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0.01076 0.01065 L 0.86042 -0.17129 " pathEditMode="relative" rAng="0" ptsTypes="AA">
                                      <p:cBhvr>
                                        <p:cTn id="26" dur="2000" fill="hold"/>
                                        <p:tgtEl>
                                          <p:spTgt spid="41"/>
                                        </p:tgtEl>
                                        <p:attrNameLst>
                                          <p:attrName>ppt_x</p:attrName>
                                          <p:attrName>ppt_y</p:attrName>
                                        </p:attrNameLst>
                                      </p:cBhvr>
                                      <p:rCtr x="43559" y="-9097"/>
                                    </p:animMotion>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grpId="0" nodeType="clickEffect">
                                  <p:stCondLst>
                                    <p:cond delay="0"/>
                                  </p:stCondLst>
                                  <p:childTnLst>
                                    <p:animMotion origin="layout" path="M -0.004 -0.01065 L 0.43298 -0.1544 " pathEditMode="relative" rAng="0" ptsTypes="AA">
                                      <p:cBhvr>
                                        <p:cTn id="30" dur="2000" fill="hold"/>
                                        <p:tgtEl>
                                          <p:spTgt spid="35"/>
                                        </p:tgtEl>
                                        <p:attrNameLst>
                                          <p:attrName>ppt_x</p:attrName>
                                          <p:attrName>ppt_y</p:attrName>
                                        </p:attrNameLst>
                                      </p:cBhvr>
                                      <p:rCtr x="21840" y="-7199"/>
                                    </p:animMotion>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grpId="0" nodeType="clickEffect">
                                  <p:stCondLst>
                                    <p:cond delay="0"/>
                                  </p:stCondLst>
                                  <p:childTnLst>
                                    <p:animMotion origin="layout" path="M -5.55556E-7 -1.11111E-6 L 0.43403 -0.1544 " pathEditMode="relative" rAng="0" ptsTypes="AA">
                                      <p:cBhvr>
                                        <p:cTn id="34" dur="2000" fill="hold"/>
                                        <p:tgtEl>
                                          <p:spTgt spid="39"/>
                                        </p:tgtEl>
                                        <p:attrNameLst>
                                          <p:attrName>ppt_x</p:attrName>
                                          <p:attrName>ppt_y</p:attrName>
                                        </p:attrNameLst>
                                      </p:cBhvr>
                                      <p:rCtr x="21701" y="-7731"/>
                                    </p:animMotion>
                                  </p:childTnLst>
                                </p:cTn>
                              </p:par>
                            </p:childTnLst>
                          </p:cTn>
                        </p:par>
                      </p:childTnLst>
                    </p:cTn>
                  </p:par>
                  <p:par>
                    <p:cTn id="35" fill="hold">
                      <p:stCondLst>
                        <p:cond delay="indefinite"/>
                      </p:stCondLst>
                      <p:childTnLst>
                        <p:par>
                          <p:cTn id="36" fill="hold">
                            <p:stCondLst>
                              <p:cond delay="0"/>
                            </p:stCondLst>
                            <p:childTnLst>
                              <p:par>
                                <p:cTn id="37" presetID="42" presetClass="path" presetSubtype="0" accel="50000" decel="50000" fill="hold" grpId="0" nodeType="clickEffect">
                                  <p:stCondLst>
                                    <p:cond delay="0"/>
                                  </p:stCondLst>
                                  <p:childTnLst>
                                    <p:animMotion origin="layout" path="M -5.55556E-7 -1.11111E-6 L 0.43507 -0.1544 " pathEditMode="relative" rAng="0" ptsTypes="AA">
                                      <p:cBhvr>
                                        <p:cTn id="38" dur="2000" fill="hold"/>
                                        <p:tgtEl>
                                          <p:spTgt spid="40"/>
                                        </p:tgtEl>
                                        <p:attrNameLst>
                                          <p:attrName>ppt_x</p:attrName>
                                          <p:attrName>ppt_y</p:attrName>
                                        </p:attrNameLst>
                                      </p:cBhvr>
                                      <p:rCtr x="21753" y="-7731"/>
                                    </p:animMotion>
                                  </p:childTnLst>
                                </p:cTn>
                              </p:par>
                            </p:childTnLst>
                          </p:cTn>
                        </p:par>
                      </p:childTnLst>
                    </p:cTn>
                  </p:par>
                  <p:par>
                    <p:cTn id="39" fill="hold">
                      <p:stCondLst>
                        <p:cond delay="indefinite"/>
                      </p:stCondLst>
                      <p:childTnLst>
                        <p:par>
                          <p:cTn id="40" fill="hold">
                            <p:stCondLst>
                              <p:cond delay="0"/>
                            </p:stCondLst>
                            <p:childTnLst>
                              <p:par>
                                <p:cTn id="41" presetID="42" presetClass="path" presetSubtype="0" accel="50000" decel="50000" fill="hold" grpId="0" nodeType="clickEffect">
                                  <p:stCondLst>
                                    <p:cond delay="0"/>
                                  </p:stCondLst>
                                  <p:childTnLst>
                                    <p:animMotion origin="layout" path="M -1.94444E-6 3.33333E-6 L 0.60608 -0.10371 " pathEditMode="relative" rAng="0" ptsTypes="AA">
                                      <p:cBhvr>
                                        <p:cTn id="42" dur="2000" fill="hold"/>
                                        <p:tgtEl>
                                          <p:spTgt spid="45"/>
                                        </p:tgtEl>
                                        <p:attrNameLst>
                                          <p:attrName>ppt_x</p:attrName>
                                          <p:attrName>ppt_y</p:attrName>
                                        </p:attrNameLst>
                                      </p:cBhvr>
                                      <p:rCtr x="30295" y="-5185"/>
                                    </p:animMotion>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1.38889E-6 4.81481E-6 L 0.33195 -0.65996 " pathEditMode="relative" rAng="0" ptsTypes="AA">
                                      <p:cBhvr>
                                        <p:cTn id="46" dur="2000" fill="hold"/>
                                        <p:tgtEl>
                                          <p:spTgt spid="42"/>
                                        </p:tgtEl>
                                        <p:attrNameLst>
                                          <p:attrName>ppt_x</p:attrName>
                                          <p:attrName>ppt_y</p:attrName>
                                        </p:attrNameLst>
                                      </p:cBhvr>
                                      <p:rCtr x="16597" y="-3300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P spid="41" grpId="0" animBg="1"/>
      <p:bldP spid="4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797563" y="188640"/>
            <a:ext cx="7681142" cy="584775"/>
          </a:xfrm>
          <a:prstGeom prst="rect">
            <a:avLst/>
          </a:prstGeom>
        </p:spPr>
        <p:style>
          <a:lnRef idx="1">
            <a:schemeClr val="accent3"/>
          </a:lnRef>
          <a:fillRef idx="2">
            <a:schemeClr val="accent3"/>
          </a:fillRef>
          <a:effectRef idx="1">
            <a:schemeClr val="accent3"/>
          </a:effectRef>
          <a:fontRef idx="minor">
            <a:schemeClr val="dk1"/>
          </a:fontRef>
        </p:style>
        <p:txBody>
          <a:bodyPr wrap="none" rtlCol="0">
            <a:spAutoFit/>
          </a:bodyPr>
          <a:lstStyle/>
          <a:p>
            <a:r>
              <a:rPr lang="cs-CZ" sz="3200" dirty="0" smtClean="0"/>
              <a:t>POJMENUJ VĚCI, KTERÉ VIDÍŠ NA OBRÁZCÍCH</a:t>
            </a:r>
            <a:endParaRPr lang="cs-CZ" sz="3200" dirty="0"/>
          </a:p>
        </p:txBody>
      </p:sp>
      <p:sp>
        <p:nvSpPr>
          <p:cNvPr id="8" name="Tlačítko akce: Vlastní 7">
            <a:hlinkClick r:id="" action="ppaction://noaction" highlightClick="1"/>
          </p:cNvPr>
          <p:cNvSpPr/>
          <p:nvPr/>
        </p:nvSpPr>
        <p:spPr>
          <a:xfrm>
            <a:off x="0" y="0"/>
            <a:ext cx="9144000" cy="685800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28851"/>
          <a:stretch/>
        </p:blipFill>
        <p:spPr bwMode="auto">
          <a:xfrm>
            <a:off x="5148064" y="1340768"/>
            <a:ext cx="2088232" cy="1579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765" y="1184424"/>
            <a:ext cx="2124131" cy="2124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6766" r="4905" b="29152"/>
          <a:stretch/>
        </p:blipFill>
        <p:spPr bwMode="auto">
          <a:xfrm>
            <a:off x="2575054" y="4403739"/>
            <a:ext cx="2063080" cy="158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7927" y="3659341"/>
            <a:ext cx="182880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ovéPole 3"/>
          <p:cNvSpPr txBox="1"/>
          <p:nvPr/>
        </p:nvSpPr>
        <p:spPr>
          <a:xfrm>
            <a:off x="5392121" y="3077722"/>
            <a:ext cx="1600118" cy="461665"/>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cs-CZ" sz="2400" dirty="0" smtClean="0"/>
              <a:t>POMLÁZKA</a:t>
            </a:r>
            <a:endParaRPr lang="cs-CZ" sz="2400" dirty="0"/>
          </a:p>
        </p:txBody>
      </p:sp>
      <p:sp>
        <p:nvSpPr>
          <p:cNvPr id="5" name="TextovéPole 4"/>
          <p:cNvSpPr txBox="1"/>
          <p:nvPr/>
        </p:nvSpPr>
        <p:spPr>
          <a:xfrm>
            <a:off x="2032347" y="6093296"/>
            <a:ext cx="3148491" cy="461665"/>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cs-CZ" sz="2400" dirty="0" smtClean="0"/>
              <a:t>VELIKONOČNÍ BERÁNEK</a:t>
            </a:r>
            <a:endParaRPr lang="cs-CZ" sz="2400" dirty="0"/>
          </a:p>
        </p:txBody>
      </p:sp>
      <p:sp>
        <p:nvSpPr>
          <p:cNvPr id="6" name="TextovéPole 5"/>
          <p:cNvSpPr txBox="1"/>
          <p:nvPr/>
        </p:nvSpPr>
        <p:spPr>
          <a:xfrm>
            <a:off x="6592064" y="5677797"/>
            <a:ext cx="1920526" cy="830997"/>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cs-CZ" sz="2400" dirty="0" smtClean="0"/>
              <a:t>ČOKOLÁDOVÝ</a:t>
            </a:r>
          </a:p>
          <a:p>
            <a:pPr algn="ctr"/>
            <a:r>
              <a:rPr lang="cs-CZ" sz="2400" dirty="0" smtClean="0"/>
              <a:t>ZAJÍČEK</a:t>
            </a:r>
            <a:endParaRPr lang="cs-CZ" sz="2400" dirty="0"/>
          </a:p>
        </p:txBody>
      </p:sp>
      <p:sp>
        <p:nvSpPr>
          <p:cNvPr id="7" name="TextovéPole 6"/>
          <p:cNvSpPr txBox="1"/>
          <p:nvPr/>
        </p:nvSpPr>
        <p:spPr>
          <a:xfrm>
            <a:off x="479046" y="3428509"/>
            <a:ext cx="2681568" cy="461665"/>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cs-CZ" sz="2400" dirty="0" smtClean="0"/>
              <a:t>OBARVENÁ VAJÍČKA</a:t>
            </a:r>
            <a:endParaRPr lang="cs-CZ" sz="2400" dirty="0"/>
          </a:p>
        </p:txBody>
      </p:sp>
    </p:spTree>
    <p:extLst>
      <p:ext uri="{BB962C8B-B14F-4D97-AF65-F5344CB8AC3E}">
        <p14:creationId xmlns:p14="http://schemas.microsoft.com/office/powerpoint/2010/main" val="41994106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171"/>
                    </p:tgtEl>
                  </p:cond>
                </p:stCondLst>
                <p:endSync evt="end" delay="0">
                  <p:rtn val="all"/>
                </p:endSync>
                <p:childTnLst>
                  <p:par>
                    <p:cTn id="3" fill="hold">
                      <p:stCondLst>
                        <p:cond delay="0"/>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7171"/>
                  </p:tgtEl>
                </p:cond>
              </p:nextCondLst>
            </p:seq>
            <p:seq concurrent="1" nextAc="seek">
              <p:cTn id="10" restart="whenNotActive" fill="hold" evtFilter="cancelBubble" nodeType="interactiveSeq">
                <p:stCondLst>
                  <p:cond evt="onClick" delay="0">
                    <p:tgtEl>
                      <p:spTgt spid="7170"/>
                    </p:tgtEl>
                  </p:cond>
                </p:stCondLst>
                <p:endSync evt="end" delay="0">
                  <p:rtn val="all"/>
                </p:endSync>
                <p:childTnLst>
                  <p:par>
                    <p:cTn id="11" fill="hold">
                      <p:stCondLst>
                        <p:cond delay="0"/>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7170"/>
                  </p:tgtEl>
                </p:cond>
              </p:nextCondLst>
            </p:seq>
            <p:seq concurrent="1" nextAc="seek">
              <p:cTn id="18" restart="whenNotActive" fill="hold" evtFilter="cancelBubble" nodeType="interactiveSeq">
                <p:stCondLst>
                  <p:cond evt="onClick" delay="0">
                    <p:tgtEl>
                      <p:spTgt spid="7172"/>
                    </p:tgtEl>
                  </p:cond>
                </p:stCondLst>
                <p:endSync evt="end" delay="0">
                  <p:rtn val="all"/>
                </p:endSync>
                <p:childTnLst>
                  <p:par>
                    <p:cTn id="19" fill="hold">
                      <p:stCondLst>
                        <p:cond delay="0"/>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7172"/>
                  </p:tgtEl>
                </p:cond>
              </p:nextCondLst>
            </p:seq>
            <p:seq concurrent="1" nextAc="seek">
              <p:cTn id="26" restart="whenNotActive" fill="hold" evtFilter="cancelBubble" nodeType="interactiveSeq">
                <p:stCondLst>
                  <p:cond evt="onClick" delay="0">
                    <p:tgtEl>
                      <p:spTgt spid="7173"/>
                    </p:tgtEl>
                  </p:cond>
                </p:stCondLst>
                <p:endSync evt="end" delay="0">
                  <p:rtn val="all"/>
                </p:endSync>
                <p:childTnLst>
                  <p:par>
                    <p:cTn id="27" fill="hold">
                      <p:stCondLst>
                        <p:cond delay="0"/>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7173"/>
                  </p:tgtEl>
                </p:cond>
              </p:nextCondLst>
            </p:seq>
          </p:childTnLst>
        </p:cTn>
      </p:par>
    </p:tnLst>
    <p:bldLst>
      <p:bldP spid="4" grpId="0" animBg="1"/>
      <p:bldP spid="5" grpId="0" animBg="1"/>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42" b="100000" l="4167" r="97917"/>
                    </a14:imgEffect>
                  </a14:imgLayer>
                </a14:imgProps>
              </a:ext>
              <a:ext uri="{28A0092B-C50C-407E-A947-70E740481C1C}">
                <a14:useLocalDpi xmlns:a14="http://schemas.microsoft.com/office/drawing/2010/main" val="0"/>
              </a:ext>
            </a:extLst>
          </a:blip>
          <a:srcRect/>
          <a:stretch>
            <a:fillRect/>
          </a:stretch>
        </p:blipFill>
        <p:spPr bwMode="auto">
          <a:xfrm rot="20874544" flipH="1">
            <a:off x="2749155" y="3342090"/>
            <a:ext cx="1296144"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150694" flipH="1">
            <a:off x="345445" y="2642831"/>
            <a:ext cx="1995265" cy="1995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050994" flipH="1">
            <a:off x="7253066" y="3024475"/>
            <a:ext cx="1620074" cy="1620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104601" flipH="1">
            <a:off x="4681290" y="2349061"/>
            <a:ext cx="2284181" cy="2284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ovéPole 2"/>
          <p:cNvSpPr txBox="1"/>
          <p:nvPr/>
        </p:nvSpPr>
        <p:spPr>
          <a:xfrm>
            <a:off x="337239" y="278130"/>
            <a:ext cx="5865260" cy="707886"/>
          </a:xfrm>
          <a:prstGeom prst="rect">
            <a:avLst/>
          </a:prstGeom>
        </p:spPr>
        <p:style>
          <a:lnRef idx="1">
            <a:schemeClr val="accent3"/>
          </a:lnRef>
          <a:fillRef idx="2">
            <a:schemeClr val="accent3"/>
          </a:fillRef>
          <a:effectRef idx="1">
            <a:schemeClr val="accent3"/>
          </a:effectRef>
          <a:fontRef idx="minor">
            <a:schemeClr val="dk1"/>
          </a:fontRef>
        </p:style>
        <p:txBody>
          <a:bodyPr wrap="none" rtlCol="0">
            <a:spAutoFit/>
          </a:bodyPr>
          <a:lstStyle/>
          <a:p>
            <a:r>
              <a:rPr lang="cs-CZ" sz="2000" dirty="0" smtClean="0"/>
              <a:t>VYBER, KTERÉ Z VELIKONOČNÍCH VAJÍČEK JE NEJMENŠÍ</a:t>
            </a:r>
          </a:p>
          <a:p>
            <a:r>
              <a:rPr lang="cs-CZ" sz="2000" dirty="0" smtClean="0"/>
              <a:t>A ZAKROUŽKUJ HO.</a:t>
            </a:r>
            <a:endParaRPr lang="cs-CZ" sz="2000" dirty="0"/>
          </a:p>
        </p:txBody>
      </p:sp>
      <p:sp>
        <p:nvSpPr>
          <p:cNvPr id="4" name="Tlačítko akce: Vlastní 3">
            <a:hlinkClick r:id="" action="ppaction://noaction" highlightClick="1"/>
          </p:cNvPr>
          <p:cNvSpPr/>
          <p:nvPr/>
        </p:nvSpPr>
        <p:spPr>
          <a:xfrm>
            <a:off x="0" y="0"/>
            <a:ext cx="9144000" cy="685800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3300828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Použité zdroje</a:t>
            </a:r>
            <a:endParaRPr lang="cs-CZ" dirty="0"/>
          </a:p>
        </p:txBody>
      </p:sp>
      <p:sp>
        <p:nvSpPr>
          <p:cNvPr id="3" name="Zástupný symbol pro obsah 2"/>
          <p:cNvSpPr>
            <a:spLocks noGrp="1"/>
          </p:cNvSpPr>
          <p:nvPr>
            <p:ph idx="1"/>
          </p:nvPr>
        </p:nvSpPr>
        <p:spPr/>
        <p:txBody>
          <a:bodyPr/>
          <a:lstStyle/>
          <a:p>
            <a:r>
              <a:rPr lang="cs-CZ" dirty="0" smtClean="0"/>
              <a:t>Microsoft Office – Klipart</a:t>
            </a:r>
          </a:p>
          <a:p>
            <a:r>
              <a:rPr lang="cs-CZ" dirty="0" smtClean="0"/>
              <a:t>Ilustrace autora</a:t>
            </a:r>
            <a:endParaRPr lang="cs-CZ" dirty="0"/>
          </a:p>
        </p:txBody>
      </p:sp>
    </p:spTree>
    <p:extLst>
      <p:ext uri="{BB962C8B-B14F-4D97-AF65-F5344CB8AC3E}">
        <p14:creationId xmlns:p14="http://schemas.microsoft.com/office/powerpoint/2010/main" val="3288161160"/>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TotalTime>
  <Words>469</Words>
  <Application>Microsoft Office PowerPoint</Application>
  <PresentationFormat>Předvádění na obrazovce (4:3)</PresentationFormat>
  <Paragraphs>76</Paragraphs>
  <Slides>11</Slides>
  <Notes>0</Notes>
  <HiddenSlides>0</HiddenSlides>
  <MMClips>0</MMClips>
  <ScaleCrop>false</ScaleCrop>
  <HeadingPairs>
    <vt:vector size="4" baseType="variant">
      <vt:variant>
        <vt:lpstr>Motiv</vt:lpstr>
      </vt:variant>
      <vt:variant>
        <vt:i4>1</vt:i4>
      </vt:variant>
      <vt:variant>
        <vt:lpstr>Nadpisy snímků</vt:lpstr>
      </vt:variant>
      <vt:variant>
        <vt:i4>11</vt:i4>
      </vt:variant>
    </vt:vector>
  </HeadingPairs>
  <TitlesOfParts>
    <vt:vector size="12" baseType="lpstr">
      <vt:lpstr>Motiv systému Office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Použité 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VY_32_INOVACE_5A_16_Velikonoce</dc:title>
  <dc:creator>Kata-Repa</dc:creator>
  <cp:lastModifiedBy>uzivatel</cp:lastModifiedBy>
  <cp:revision>40</cp:revision>
  <dcterms:created xsi:type="dcterms:W3CDTF">2012-03-10T19:16:34Z</dcterms:created>
  <dcterms:modified xsi:type="dcterms:W3CDTF">2013-01-24T13:59:17Z</dcterms:modified>
</cp:coreProperties>
</file>