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7" r:id="rId10"/>
    <p:sldId id="268" r:id="rId11"/>
    <p:sldId id="266" r:id="rId12"/>
    <p:sldId id="265"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481F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3A07E34-9389-4902-AF04-363A78965B13}"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1633277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3A07E34-9389-4902-AF04-363A78965B13}"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1579495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3A07E34-9389-4902-AF04-363A78965B13}"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3921692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3A07E34-9389-4902-AF04-363A78965B13}" type="datetimeFigureOut">
              <a:rPr lang="cs-CZ" smtClean="0"/>
              <a:t>24.1.2013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1919870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3A07E34-9389-4902-AF04-363A78965B13}" type="datetimeFigureOut">
              <a:rPr lang="cs-CZ" smtClean="0"/>
              <a:t>24.1.2013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1221684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3A07E34-9389-4902-AF04-363A78965B13}" type="datetimeFigureOut">
              <a:rPr lang="cs-CZ" smtClean="0"/>
              <a:t>24.1.2013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2248563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3A07E34-9389-4902-AF04-363A78965B13}" type="datetimeFigureOut">
              <a:rPr lang="cs-CZ" smtClean="0"/>
              <a:t>24.1.2013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275105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3A07E34-9389-4902-AF04-363A78965B13}" type="datetimeFigureOut">
              <a:rPr lang="cs-CZ" smtClean="0"/>
              <a:t>24.1.2013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1752593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3A07E34-9389-4902-AF04-363A78965B13}" type="datetimeFigureOut">
              <a:rPr lang="cs-CZ" smtClean="0"/>
              <a:t>24.1.2013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778673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3A07E34-9389-4902-AF04-363A78965B13}"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717390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3A07E34-9389-4902-AF04-363A78965B13}"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7AAF99-10B0-42E7-97E8-39679FB56A3B}" type="slidenum">
              <a:rPr lang="cs-CZ" smtClean="0"/>
              <a:t>‹#›</a:t>
            </a:fld>
            <a:endParaRPr lang="cs-CZ"/>
          </a:p>
        </p:txBody>
      </p:sp>
    </p:spTree>
    <p:extLst>
      <p:ext uri="{BB962C8B-B14F-4D97-AF65-F5344CB8AC3E}">
        <p14:creationId xmlns:p14="http://schemas.microsoft.com/office/powerpoint/2010/main" val="2099377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A07E34-9389-4902-AF04-363A78965B13}" type="datetimeFigureOut">
              <a:rPr lang="cs-CZ" smtClean="0"/>
              <a:t>24.1.2013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7AAF99-10B0-42E7-97E8-39679FB56A3B}" type="slidenum">
              <a:rPr lang="cs-CZ" smtClean="0"/>
              <a:t>‹#›</a:t>
            </a:fld>
            <a:endParaRPr lang="cs-CZ"/>
          </a:p>
        </p:txBody>
      </p:sp>
    </p:spTree>
    <p:extLst>
      <p:ext uri="{BB962C8B-B14F-4D97-AF65-F5344CB8AC3E}">
        <p14:creationId xmlns:p14="http://schemas.microsoft.com/office/powerpoint/2010/main" val="36244945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5.png"/><Relationship Id="rId5" Type="http://schemas.microsoft.com/office/2007/relationships/hdphoto" Target="../media/hdphoto2.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hdphoto" Target="../media/hdphoto4.wdp"/><Relationship Id="rId7" Type="http://schemas.microsoft.com/office/2007/relationships/hdphoto" Target="../media/hdphoto6.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8.png"/><Relationship Id="rId5" Type="http://schemas.microsoft.com/office/2007/relationships/hdphoto" Target="../media/hdphoto5.wdp"/><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fialka.yc.cz/index.php?d=tridy&amp;f=rikanky"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Mikuláš</a:t>
            </a:r>
            <a:br>
              <a:rPr lang="cs-CZ" sz="4000" dirty="0" smtClean="0">
                <a:solidFill>
                  <a:prstClr val="black"/>
                </a:solidFill>
              </a:rPr>
            </a:br>
            <a:r>
              <a:rPr lang="cs-CZ" sz="4000" dirty="0" smtClean="0">
                <a:solidFill>
                  <a:prstClr val="black"/>
                </a:solidFill>
              </a:rPr>
              <a:t>VY_32_INOVACE_5A_17</a:t>
            </a:r>
          </a:p>
          <a:p>
            <a:r>
              <a:rPr lang="cs-CZ" sz="2800" dirty="0">
                <a:solidFill>
                  <a:prstClr val="black"/>
                </a:solidFill>
              </a:rPr>
              <a:t>Číslo projektu</a:t>
            </a:r>
            <a:r>
              <a:rPr lang="cs-CZ" sz="2800">
                <a:solidFill>
                  <a:prstClr val="black"/>
                </a:solidFill>
              </a:rPr>
              <a:t>: </a:t>
            </a:r>
            <a:r>
              <a:rPr lang="cs-CZ" sz="2800"/>
              <a:t>CZ.1.07/1.4.00/21.1101</a:t>
            </a:r>
            <a:endParaRPr lang="cs-CZ" dirty="0">
              <a:solidFill>
                <a:prstClr val="black"/>
              </a:solidFill>
            </a:endParaRPr>
          </a:p>
        </p:txBody>
      </p:sp>
      <p:sp>
        <p:nvSpPr>
          <p:cNvPr id="5"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1</a:t>
            </a:r>
          </a:p>
          <a:p>
            <a:pPr>
              <a:lnSpc>
                <a:spcPct val="120000"/>
              </a:lnSpc>
            </a:pPr>
            <a:r>
              <a:rPr lang="cs-CZ" sz="2900" dirty="0" smtClean="0">
                <a:solidFill>
                  <a:prstClr val="black">
                    <a:tint val="75000"/>
                  </a:prstClr>
                </a:solidFill>
              </a:rPr>
              <a:t>Člověk a jeho svět</a:t>
            </a:r>
            <a:endParaRPr lang="cs-CZ" sz="2900" dirty="0">
              <a:solidFill>
                <a:prstClr val="black">
                  <a:tint val="75000"/>
                </a:prstClr>
              </a:solidFill>
            </a:endParaRP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9797800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2811238493"/>
              </p:ext>
            </p:extLst>
          </p:nvPr>
        </p:nvGraphicFramePr>
        <p:xfrm>
          <a:off x="251520" y="1124744"/>
          <a:ext cx="8641103" cy="5142304"/>
        </p:xfrm>
        <a:graphic>
          <a:graphicData uri="http://schemas.openxmlformats.org/drawingml/2006/table">
            <a:tbl>
              <a:tblPr firstRow="1" bandRow="1">
                <a:tableStyleId>{5940675A-B579-460E-94D1-54222C63F5DA}</a:tableStyleId>
              </a:tblPr>
              <a:tblGrid>
                <a:gridCol w="2115805"/>
                <a:gridCol w="6525298"/>
              </a:tblGrid>
              <a:tr h="2241117">
                <a:tc>
                  <a:txBody>
                    <a:bodyPr/>
                    <a:lstStyle/>
                    <a:p>
                      <a:r>
                        <a:rPr lang="cs-CZ" sz="1300" dirty="0" smtClean="0"/>
                        <a:t>Anotace</a:t>
                      </a:r>
                      <a:endParaRPr lang="cs-CZ" sz="1300" dirty="0"/>
                    </a:p>
                  </a:txBody>
                  <a:tcPr marL="82296" marR="82296" marT="41148" marB="41148"/>
                </a:tc>
                <a:tc>
                  <a:txBody>
                    <a:bodyPr/>
                    <a:lstStyle/>
                    <a:p>
                      <a:pPr algn="just"/>
                      <a:r>
                        <a:rPr lang="cs-CZ" sz="1300" dirty="0" smtClean="0"/>
                        <a:t>Tento</a:t>
                      </a:r>
                      <a:r>
                        <a:rPr lang="cs-CZ" sz="1300" baseline="0" dirty="0" smtClean="0"/>
                        <a:t> digitální učební materiál je zaměřen na českou lidovou tradici – slavení svátku sv. Mikuláše. První snímek žákům znázorňuje,  že svátek svatého Mikuláše slavíme v zimě. Na druhém snímku se pak žáci dozvídají konkrétní datum. Pro lepší zapamatování tohoto data mají žáci za úkol zvýraznit pomocí skrytého zvýrazňovače 6. prosinec v tabulce. Následující snímek žákům přibližuje, kdo byl sv. Mikuláš. Prostřednictvím dalších třech snímků se žáci dozvědí, jakým způsobem tento svátek slavíme. Další snímek žákům prozrazuje, že příchod Mikuláše značí blížící se Vánoce. Následuje snímek s hypertextovým odkazem na říkanku Mikuláš. Žáci se jí naučí i s ukazováním, které je u říkanky popsané.  Poslední snímek ověřuje, zda si žáci zapamatovali, na který den v roce připadá svátek sv. Mikuláše. Žáci mají za úkol vybrat ze čtyř možností tu správnou. Své tipy si mohou ověřit kliknutím na každou z možností – nesprávné zmizí a správná se zvýrazní. </a:t>
                      </a:r>
                      <a:endParaRPr lang="cs-CZ" sz="1300" dirty="0"/>
                    </a:p>
                  </a:txBody>
                  <a:tcPr marL="82296" marR="82296" marT="41148" marB="41148"/>
                </a:tc>
              </a:tr>
              <a:tr h="517026">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Říjen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288499">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Člověk a jeho svět</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Hypertextový odkaz umožňuje pracovat s vybranými informacemi na internetu.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r>
                        <a:rPr lang="cs-CZ" sz="1300" baseline="0" dirty="0" smtClean="0"/>
                        <a:t> 1. období, 2. období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32024869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TextovéPole 1"/>
          <p:cNvSpPr txBox="1"/>
          <p:nvPr/>
        </p:nvSpPr>
        <p:spPr>
          <a:xfrm>
            <a:off x="755576" y="332656"/>
            <a:ext cx="7678256"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3200" dirty="0" smtClean="0"/>
              <a:t>SVÁTEK SVATÉHO </a:t>
            </a:r>
            <a:r>
              <a:rPr lang="cs-CZ" sz="3200" b="1" dirty="0" smtClean="0"/>
              <a:t>MIKULÁŠE</a:t>
            </a:r>
            <a:r>
              <a:rPr lang="cs-CZ" sz="3200" dirty="0" smtClean="0"/>
              <a:t> SLAVÍME V ZIMĚ</a:t>
            </a:r>
            <a:endParaRPr lang="cs-CZ" sz="3200" dirty="0"/>
          </a:p>
        </p:txBody>
      </p:sp>
      <p:pic>
        <p:nvPicPr>
          <p:cNvPr id="1026" name="Picture 2" descr="Zobrazit podrobnosti"/>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902516" y="1988840"/>
            <a:ext cx="3384376" cy="338437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8694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TextovéPole 1"/>
          <p:cNvSpPr txBox="1"/>
          <p:nvPr/>
        </p:nvSpPr>
        <p:spPr>
          <a:xfrm>
            <a:off x="1717993" y="701846"/>
            <a:ext cx="5881867"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3200" dirty="0" smtClean="0"/>
              <a:t>MIKULÁŠ MÁ SVÁTEK 6. PROSINCE</a:t>
            </a:r>
            <a:endParaRPr lang="cs-CZ" sz="3200" dirty="0"/>
          </a:p>
        </p:txBody>
      </p:sp>
      <p:graphicFrame>
        <p:nvGraphicFramePr>
          <p:cNvPr id="3" name="Tabulka 2"/>
          <p:cNvGraphicFramePr>
            <a:graphicFrameLocks noGrp="1"/>
          </p:cNvGraphicFramePr>
          <p:nvPr>
            <p:extLst>
              <p:ext uri="{D42A27DB-BD31-4B8C-83A1-F6EECF244321}">
                <p14:modId xmlns:p14="http://schemas.microsoft.com/office/powerpoint/2010/main" val="1785820422"/>
              </p:ext>
            </p:extLst>
          </p:nvPr>
        </p:nvGraphicFramePr>
        <p:xfrm>
          <a:off x="1475656" y="2852935"/>
          <a:ext cx="6516846" cy="2895600"/>
        </p:xfrm>
        <a:graphic>
          <a:graphicData uri="http://schemas.openxmlformats.org/drawingml/2006/table">
            <a:tbl>
              <a:tblPr firstRow="1" bandRow="1">
                <a:tableStyleId>{5940675A-B579-460E-94D1-54222C63F5DA}</a:tableStyleId>
              </a:tblPr>
              <a:tblGrid>
                <a:gridCol w="930978"/>
                <a:gridCol w="930978"/>
                <a:gridCol w="930978"/>
                <a:gridCol w="930978"/>
                <a:gridCol w="930978"/>
                <a:gridCol w="930978"/>
                <a:gridCol w="930978"/>
              </a:tblGrid>
              <a:tr h="435104">
                <a:tc>
                  <a:txBody>
                    <a:bodyPr/>
                    <a:lstStyle/>
                    <a:p>
                      <a:pPr algn="ctr"/>
                      <a:r>
                        <a:rPr lang="cs-CZ" sz="3200" dirty="0" smtClean="0"/>
                        <a:t>1.</a:t>
                      </a:r>
                      <a:endParaRPr lang="cs-CZ" sz="3200" dirty="0"/>
                    </a:p>
                  </a:txBody>
                  <a:tcPr>
                    <a:solidFill>
                      <a:schemeClr val="bg1"/>
                    </a:solidFill>
                  </a:tcPr>
                </a:tc>
                <a:tc>
                  <a:txBody>
                    <a:bodyPr/>
                    <a:lstStyle/>
                    <a:p>
                      <a:pPr algn="ctr"/>
                      <a:r>
                        <a:rPr lang="cs-CZ" sz="3200" dirty="0" smtClean="0"/>
                        <a:t>2.</a:t>
                      </a:r>
                      <a:endParaRPr lang="cs-CZ" sz="3200" dirty="0"/>
                    </a:p>
                  </a:txBody>
                  <a:tcPr>
                    <a:solidFill>
                      <a:schemeClr val="bg1"/>
                    </a:solidFill>
                  </a:tcPr>
                </a:tc>
                <a:tc>
                  <a:txBody>
                    <a:bodyPr/>
                    <a:lstStyle/>
                    <a:p>
                      <a:pPr algn="ctr"/>
                      <a:r>
                        <a:rPr lang="cs-CZ" sz="3200" dirty="0" smtClean="0"/>
                        <a:t>3.</a:t>
                      </a:r>
                      <a:endParaRPr lang="cs-CZ" sz="3200" dirty="0"/>
                    </a:p>
                  </a:txBody>
                  <a:tcPr>
                    <a:solidFill>
                      <a:schemeClr val="bg1"/>
                    </a:solidFill>
                  </a:tcPr>
                </a:tc>
                <a:tc>
                  <a:txBody>
                    <a:bodyPr/>
                    <a:lstStyle/>
                    <a:p>
                      <a:pPr algn="ctr"/>
                      <a:r>
                        <a:rPr lang="cs-CZ" sz="3200" dirty="0" smtClean="0"/>
                        <a:t>4.</a:t>
                      </a:r>
                      <a:endParaRPr lang="cs-CZ" sz="3200" dirty="0"/>
                    </a:p>
                  </a:txBody>
                  <a:tcPr>
                    <a:solidFill>
                      <a:schemeClr val="bg1"/>
                    </a:solidFill>
                  </a:tcPr>
                </a:tc>
                <a:tc>
                  <a:txBody>
                    <a:bodyPr/>
                    <a:lstStyle/>
                    <a:p>
                      <a:pPr algn="ctr"/>
                      <a:r>
                        <a:rPr lang="cs-CZ" sz="3200" dirty="0" smtClean="0"/>
                        <a:t>5.</a:t>
                      </a:r>
                      <a:endParaRPr lang="cs-CZ" sz="3200" dirty="0"/>
                    </a:p>
                  </a:txBody>
                  <a:tcPr>
                    <a:solidFill>
                      <a:schemeClr val="bg1"/>
                    </a:solidFill>
                  </a:tcPr>
                </a:tc>
                <a:tc>
                  <a:txBody>
                    <a:bodyPr/>
                    <a:lstStyle/>
                    <a:p>
                      <a:pPr algn="ctr"/>
                      <a:r>
                        <a:rPr lang="cs-CZ" sz="3200" dirty="0" smtClean="0"/>
                        <a:t>6.</a:t>
                      </a:r>
                      <a:endParaRPr lang="cs-CZ" sz="3200" dirty="0"/>
                    </a:p>
                  </a:txBody>
                  <a:tcPr>
                    <a:solidFill>
                      <a:schemeClr val="bg1"/>
                    </a:solidFill>
                  </a:tcPr>
                </a:tc>
                <a:tc>
                  <a:txBody>
                    <a:bodyPr/>
                    <a:lstStyle/>
                    <a:p>
                      <a:pPr algn="ctr"/>
                      <a:r>
                        <a:rPr lang="cs-CZ" sz="3200" dirty="0" smtClean="0"/>
                        <a:t>7.</a:t>
                      </a:r>
                      <a:endParaRPr lang="cs-CZ" sz="3200" dirty="0"/>
                    </a:p>
                  </a:txBody>
                  <a:tcPr>
                    <a:solidFill>
                      <a:schemeClr val="bg1"/>
                    </a:solidFill>
                  </a:tcPr>
                </a:tc>
              </a:tr>
              <a:tr h="577647">
                <a:tc>
                  <a:txBody>
                    <a:bodyPr/>
                    <a:lstStyle/>
                    <a:p>
                      <a:pPr algn="ctr"/>
                      <a:r>
                        <a:rPr lang="cs-CZ" sz="3200" dirty="0" smtClean="0"/>
                        <a:t>8.</a:t>
                      </a:r>
                      <a:endParaRPr lang="cs-CZ" sz="3200" dirty="0"/>
                    </a:p>
                  </a:txBody>
                  <a:tcPr>
                    <a:solidFill>
                      <a:schemeClr val="bg1"/>
                    </a:solidFill>
                  </a:tcPr>
                </a:tc>
                <a:tc>
                  <a:txBody>
                    <a:bodyPr/>
                    <a:lstStyle/>
                    <a:p>
                      <a:pPr algn="ctr"/>
                      <a:r>
                        <a:rPr lang="cs-CZ" sz="3200" dirty="0" smtClean="0"/>
                        <a:t>9.</a:t>
                      </a:r>
                      <a:endParaRPr lang="cs-CZ" sz="3200" dirty="0"/>
                    </a:p>
                  </a:txBody>
                  <a:tcPr>
                    <a:solidFill>
                      <a:schemeClr val="bg1"/>
                    </a:solidFill>
                  </a:tcPr>
                </a:tc>
                <a:tc>
                  <a:txBody>
                    <a:bodyPr/>
                    <a:lstStyle/>
                    <a:p>
                      <a:pPr algn="ctr"/>
                      <a:r>
                        <a:rPr lang="cs-CZ" sz="3200" dirty="0" smtClean="0"/>
                        <a:t>10.</a:t>
                      </a:r>
                      <a:endParaRPr lang="cs-CZ" sz="3200" dirty="0"/>
                    </a:p>
                  </a:txBody>
                  <a:tcPr>
                    <a:solidFill>
                      <a:schemeClr val="bg1"/>
                    </a:solidFill>
                  </a:tcPr>
                </a:tc>
                <a:tc>
                  <a:txBody>
                    <a:bodyPr/>
                    <a:lstStyle/>
                    <a:p>
                      <a:pPr algn="ctr"/>
                      <a:r>
                        <a:rPr lang="cs-CZ" sz="3200" dirty="0" smtClean="0"/>
                        <a:t>11.</a:t>
                      </a:r>
                      <a:endParaRPr lang="cs-CZ" sz="3200" dirty="0"/>
                    </a:p>
                  </a:txBody>
                  <a:tcPr>
                    <a:solidFill>
                      <a:schemeClr val="bg1"/>
                    </a:solidFill>
                  </a:tcPr>
                </a:tc>
                <a:tc>
                  <a:txBody>
                    <a:bodyPr/>
                    <a:lstStyle/>
                    <a:p>
                      <a:pPr algn="ctr"/>
                      <a:r>
                        <a:rPr lang="cs-CZ" sz="3200" dirty="0" smtClean="0"/>
                        <a:t>12.</a:t>
                      </a:r>
                      <a:endParaRPr lang="cs-CZ" sz="3200" dirty="0"/>
                    </a:p>
                  </a:txBody>
                  <a:tcPr>
                    <a:solidFill>
                      <a:schemeClr val="bg1"/>
                    </a:solidFill>
                  </a:tcPr>
                </a:tc>
                <a:tc>
                  <a:txBody>
                    <a:bodyPr/>
                    <a:lstStyle/>
                    <a:p>
                      <a:pPr algn="ctr"/>
                      <a:r>
                        <a:rPr lang="cs-CZ" sz="3200" dirty="0" smtClean="0"/>
                        <a:t>13.</a:t>
                      </a:r>
                      <a:endParaRPr lang="cs-CZ" sz="3200" dirty="0"/>
                    </a:p>
                  </a:txBody>
                  <a:tcPr>
                    <a:solidFill>
                      <a:schemeClr val="bg1"/>
                    </a:solidFill>
                  </a:tcPr>
                </a:tc>
                <a:tc>
                  <a:txBody>
                    <a:bodyPr/>
                    <a:lstStyle/>
                    <a:p>
                      <a:pPr algn="ctr"/>
                      <a:r>
                        <a:rPr lang="cs-CZ" sz="3200" dirty="0" smtClean="0"/>
                        <a:t>14.</a:t>
                      </a:r>
                      <a:endParaRPr lang="cs-CZ" sz="3200" dirty="0"/>
                    </a:p>
                  </a:txBody>
                  <a:tcPr>
                    <a:solidFill>
                      <a:schemeClr val="bg1"/>
                    </a:solidFill>
                  </a:tcPr>
                </a:tc>
              </a:tr>
              <a:tr h="577647">
                <a:tc>
                  <a:txBody>
                    <a:bodyPr/>
                    <a:lstStyle/>
                    <a:p>
                      <a:pPr algn="ctr"/>
                      <a:r>
                        <a:rPr lang="cs-CZ" sz="3200" dirty="0" smtClean="0"/>
                        <a:t>15.</a:t>
                      </a:r>
                      <a:endParaRPr lang="cs-CZ" sz="3200" dirty="0"/>
                    </a:p>
                  </a:txBody>
                  <a:tcPr>
                    <a:solidFill>
                      <a:schemeClr val="bg1"/>
                    </a:solidFill>
                  </a:tcPr>
                </a:tc>
                <a:tc>
                  <a:txBody>
                    <a:bodyPr/>
                    <a:lstStyle/>
                    <a:p>
                      <a:pPr algn="ctr"/>
                      <a:r>
                        <a:rPr lang="cs-CZ" sz="3200" dirty="0" smtClean="0"/>
                        <a:t>16.</a:t>
                      </a:r>
                      <a:endParaRPr lang="cs-CZ" sz="3200" dirty="0"/>
                    </a:p>
                  </a:txBody>
                  <a:tcPr>
                    <a:solidFill>
                      <a:schemeClr val="bg1"/>
                    </a:solidFill>
                  </a:tcPr>
                </a:tc>
                <a:tc>
                  <a:txBody>
                    <a:bodyPr/>
                    <a:lstStyle/>
                    <a:p>
                      <a:pPr algn="ctr"/>
                      <a:r>
                        <a:rPr lang="cs-CZ" sz="3200" dirty="0" smtClean="0"/>
                        <a:t>17.</a:t>
                      </a:r>
                      <a:endParaRPr lang="cs-CZ" sz="3200" dirty="0"/>
                    </a:p>
                  </a:txBody>
                  <a:tcPr>
                    <a:solidFill>
                      <a:schemeClr val="bg1"/>
                    </a:solidFill>
                  </a:tcPr>
                </a:tc>
                <a:tc>
                  <a:txBody>
                    <a:bodyPr/>
                    <a:lstStyle/>
                    <a:p>
                      <a:pPr algn="ctr"/>
                      <a:r>
                        <a:rPr lang="cs-CZ" sz="3200" dirty="0" smtClean="0"/>
                        <a:t>18.</a:t>
                      </a:r>
                      <a:endParaRPr lang="cs-CZ" sz="3200" dirty="0"/>
                    </a:p>
                  </a:txBody>
                  <a:tcPr>
                    <a:solidFill>
                      <a:schemeClr val="bg1"/>
                    </a:solidFill>
                  </a:tcPr>
                </a:tc>
                <a:tc>
                  <a:txBody>
                    <a:bodyPr/>
                    <a:lstStyle/>
                    <a:p>
                      <a:pPr algn="ctr"/>
                      <a:r>
                        <a:rPr lang="cs-CZ" sz="3200" dirty="0" smtClean="0"/>
                        <a:t>19.</a:t>
                      </a:r>
                      <a:endParaRPr lang="cs-CZ" sz="3200" dirty="0"/>
                    </a:p>
                  </a:txBody>
                  <a:tcPr>
                    <a:solidFill>
                      <a:schemeClr val="bg1"/>
                    </a:solidFill>
                  </a:tcPr>
                </a:tc>
                <a:tc>
                  <a:txBody>
                    <a:bodyPr/>
                    <a:lstStyle/>
                    <a:p>
                      <a:pPr algn="ctr"/>
                      <a:r>
                        <a:rPr lang="cs-CZ" sz="3200" dirty="0" smtClean="0"/>
                        <a:t>20.</a:t>
                      </a:r>
                      <a:endParaRPr lang="cs-CZ" sz="3200" dirty="0"/>
                    </a:p>
                  </a:txBody>
                  <a:tcPr>
                    <a:solidFill>
                      <a:schemeClr val="bg1"/>
                    </a:solidFill>
                  </a:tcPr>
                </a:tc>
                <a:tc>
                  <a:txBody>
                    <a:bodyPr/>
                    <a:lstStyle/>
                    <a:p>
                      <a:pPr algn="ctr"/>
                      <a:r>
                        <a:rPr lang="cs-CZ" sz="3200" dirty="0" smtClean="0"/>
                        <a:t>21.</a:t>
                      </a:r>
                      <a:endParaRPr lang="cs-CZ" sz="3200" dirty="0"/>
                    </a:p>
                  </a:txBody>
                  <a:tcPr>
                    <a:solidFill>
                      <a:schemeClr val="bg1"/>
                    </a:solidFill>
                  </a:tcPr>
                </a:tc>
              </a:tr>
              <a:tr h="577647">
                <a:tc>
                  <a:txBody>
                    <a:bodyPr/>
                    <a:lstStyle/>
                    <a:p>
                      <a:pPr algn="ctr"/>
                      <a:r>
                        <a:rPr lang="cs-CZ" sz="3200" dirty="0" smtClean="0"/>
                        <a:t>22.</a:t>
                      </a:r>
                      <a:endParaRPr lang="cs-CZ" sz="3200" dirty="0"/>
                    </a:p>
                  </a:txBody>
                  <a:tcPr>
                    <a:solidFill>
                      <a:schemeClr val="bg1"/>
                    </a:solidFill>
                  </a:tcPr>
                </a:tc>
                <a:tc>
                  <a:txBody>
                    <a:bodyPr/>
                    <a:lstStyle/>
                    <a:p>
                      <a:pPr algn="ctr"/>
                      <a:r>
                        <a:rPr lang="cs-CZ" sz="3200" dirty="0" smtClean="0"/>
                        <a:t>23.</a:t>
                      </a:r>
                      <a:endParaRPr lang="cs-CZ" sz="3200" dirty="0"/>
                    </a:p>
                  </a:txBody>
                  <a:tcPr>
                    <a:solidFill>
                      <a:schemeClr val="bg1"/>
                    </a:solidFill>
                  </a:tcPr>
                </a:tc>
                <a:tc>
                  <a:txBody>
                    <a:bodyPr/>
                    <a:lstStyle/>
                    <a:p>
                      <a:pPr algn="ctr"/>
                      <a:r>
                        <a:rPr lang="cs-CZ" sz="3200" dirty="0" smtClean="0"/>
                        <a:t>24.</a:t>
                      </a:r>
                      <a:endParaRPr lang="cs-CZ" sz="3200" dirty="0"/>
                    </a:p>
                  </a:txBody>
                  <a:tcPr>
                    <a:solidFill>
                      <a:schemeClr val="bg1"/>
                    </a:solidFill>
                  </a:tcPr>
                </a:tc>
                <a:tc>
                  <a:txBody>
                    <a:bodyPr/>
                    <a:lstStyle/>
                    <a:p>
                      <a:pPr algn="ctr"/>
                      <a:r>
                        <a:rPr lang="cs-CZ" sz="3200" dirty="0" smtClean="0"/>
                        <a:t>25.</a:t>
                      </a:r>
                      <a:endParaRPr lang="cs-CZ" sz="3200" dirty="0"/>
                    </a:p>
                  </a:txBody>
                  <a:tcPr>
                    <a:solidFill>
                      <a:schemeClr val="bg1"/>
                    </a:solidFill>
                  </a:tcPr>
                </a:tc>
                <a:tc>
                  <a:txBody>
                    <a:bodyPr/>
                    <a:lstStyle/>
                    <a:p>
                      <a:pPr algn="ctr"/>
                      <a:r>
                        <a:rPr lang="cs-CZ" sz="3200" dirty="0" smtClean="0"/>
                        <a:t>26.</a:t>
                      </a:r>
                      <a:endParaRPr lang="cs-CZ" sz="3200" dirty="0"/>
                    </a:p>
                  </a:txBody>
                  <a:tcPr>
                    <a:solidFill>
                      <a:schemeClr val="bg1"/>
                    </a:solidFill>
                  </a:tcPr>
                </a:tc>
                <a:tc>
                  <a:txBody>
                    <a:bodyPr/>
                    <a:lstStyle/>
                    <a:p>
                      <a:pPr algn="ctr"/>
                      <a:r>
                        <a:rPr lang="cs-CZ" sz="3200" dirty="0" smtClean="0"/>
                        <a:t>27.</a:t>
                      </a:r>
                      <a:endParaRPr lang="cs-CZ" sz="3200" dirty="0"/>
                    </a:p>
                  </a:txBody>
                  <a:tcPr>
                    <a:solidFill>
                      <a:schemeClr val="bg1"/>
                    </a:solidFill>
                  </a:tcPr>
                </a:tc>
                <a:tc>
                  <a:txBody>
                    <a:bodyPr/>
                    <a:lstStyle/>
                    <a:p>
                      <a:pPr algn="ctr"/>
                      <a:r>
                        <a:rPr lang="cs-CZ" sz="3200" dirty="0" smtClean="0"/>
                        <a:t>28.</a:t>
                      </a:r>
                      <a:endParaRPr lang="cs-CZ" sz="3200" dirty="0"/>
                    </a:p>
                  </a:txBody>
                  <a:tcPr>
                    <a:solidFill>
                      <a:schemeClr val="bg1"/>
                    </a:solidFill>
                  </a:tcPr>
                </a:tc>
              </a:tr>
              <a:tr h="568259">
                <a:tc>
                  <a:txBody>
                    <a:bodyPr/>
                    <a:lstStyle/>
                    <a:p>
                      <a:pPr algn="ctr"/>
                      <a:r>
                        <a:rPr lang="cs-CZ" sz="3200" dirty="0" smtClean="0"/>
                        <a:t>29.</a:t>
                      </a:r>
                      <a:endParaRPr lang="cs-CZ" sz="3200" dirty="0"/>
                    </a:p>
                  </a:txBody>
                  <a:tcPr>
                    <a:solidFill>
                      <a:schemeClr val="bg1"/>
                    </a:solidFill>
                  </a:tcPr>
                </a:tc>
                <a:tc>
                  <a:txBody>
                    <a:bodyPr/>
                    <a:lstStyle/>
                    <a:p>
                      <a:pPr algn="ctr"/>
                      <a:r>
                        <a:rPr lang="cs-CZ" sz="3200" dirty="0" smtClean="0"/>
                        <a:t>30.</a:t>
                      </a:r>
                      <a:endParaRPr lang="cs-CZ" sz="3200" dirty="0"/>
                    </a:p>
                  </a:txBody>
                  <a:tcPr>
                    <a:solidFill>
                      <a:schemeClr val="bg1"/>
                    </a:solidFill>
                  </a:tcPr>
                </a:tc>
                <a:tc>
                  <a:txBody>
                    <a:bodyPr/>
                    <a:lstStyle/>
                    <a:p>
                      <a:pPr algn="ctr"/>
                      <a:r>
                        <a:rPr lang="cs-CZ" sz="3200" dirty="0" smtClean="0"/>
                        <a:t>31.</a:t>
                      </a:r>
                      <a:endParaRPr lang="cs-CZ" sz="3200" dirty="0"/>
                    </a:p>
                  </a:txBody>
                  <a:tcPr>
                    <a:solidFill>
                      <a:schemeClr val="bg1"/>
                    </a:solidFill>
                  </a:tcPr>
                </a:tc>
                <a:tc gridSpan="4">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sz="3200" dirty="0" smtClean="0">
                          <a:solidFill>
                            <a:srgbClr val="481F67"/>
                          </a:solidFill>
                        </a:rPr>
                        <a:t>PROSINEC</a:t>
                      </a:r>
                      <a:endParaRPr lang="cs-CZ" sz="3200" dirty="0">
                        <a:solidFill>
                          <a:srgbClr val="481F67"/>
                        </a:solidFill>
                      </a:endParaRPr>
                    </a:p>
                  </a:txBody>
                  <a:tcPr>
                    <a:solidFill>
                      <a:schemeClr val="bg1"/>
                    </a:solidFill>
                  </a:tcPr>
                </a:tc>
                <a:tc hMerge="1">
                  <a:txBody>
                    <a:bodyPr/>
                    <a:lstStyle/>
                    <a:p>
                      <a:endParaRPr lang="cs-CZ" dirty="0"/>
                    </a:p>
                  </a:txBody>
                  <a:tcPr/>
                </a:tc>
                <a:tc hMerge="1">
                  <a:txBody>
                    <a:bodyPr/>
                    <a:lstStyle/>
                    <a:p>
                      <a:endParaRPr lang="cs-CZ" dirty="0"/>
                    </a:p>
                  </a:txBody>
                  <a:tcPr/>
                </a:tc>
                <a:tc hMerge="1">
                  <a:txBody>
                    <a:bodyPr/>
                    <a:lstStyle/>
                    <a:p>
                      <a:endParaRPr lang="cs-CZ" dirty="0"/>
                    </a:p>
                  </a:txBody>
                  <a:tcPr/>
                </a:tc>
              </a:tr>
            </a:tbl>
          </a:graphicData>
        </a:graphic>
      </p:graphicFrame>
      <p:sp>
        <p:nvSpPr>
          <p:cNvPr id="7" name="TextovéPole 6"/>
          <p:cNvSpPr txBox="1"/>
          <p:nvPr/>
        </p:nvSpPr>
        <p:spPr>
          <a:xfrm>
            <a:off x="1676667" y="1915134"/>
            <a:ext cx="5964518" cy="40011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000" dirty="0" smtClean="0"/>
              <a:t>ZVÝRAZNI V KALENDÁŘI POLÍČKO S DATEM 6. PROSINCE</a:t>
            </a:r>
            <a:endParaRPr lang="cs-CZ" sz="2000" dirty="0"/>
          </a:p>
        </p:txBody>
      </p:sp>
    </p:spTree>
    <p:extLst>
      <p:ext uri="{BB962C8B-B14F-4D97-AF65-F5344CB8AC3E}">
        <p14:creationId xmlns:p14="http://schemas.microsoft.com/office/powerpoint/2010/main" val="3699897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252114" y="256332"/>
            <a:ext cx="4508735"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pPr algn="ctr"/>
            <a:r>
              <a:rPr lang="cs-CZ" sz="3200" dirty="0" smtClean="0"/>
              <a:t>KDO BYL SVATÝ MIKULÁŠ?</a:t>
            </a:r>
            <a:endParaRPr lang="cs-CZ" sz="3200" dirty="0"/>
          </a:p>
        </p:txBody>
      </p:sp>
      <p:grpSp>
        <p:nvGrpSpPr>
          <p:cNvPr id="6" name="Skupina 5"/>
          <p:cNvGrpSpPr/>
          <p:nvPr/>
        </p:nvGrpSpPr>
        <p:grpSpPr>
          <a:xfrm>
            <a:off x="961055" y="1268760"/>
            <a:ext cx="8138405" cy="3717032"/>
            <a:chOff x="971600" y="1760534"/>
            <a:chExt cx="8138405" cy="3717032"/>
          </a:xfrm>
        </p:grpSpPr>
        <p:sp>
          <p:nvSpPr>
            <p:cNvPr id="4" name="TextovéPole 3"/>
            <p:cNvSpPr txBox="1"/>
            <p:nvPr/>
          </p:nvSpPr>
          <p:spPr>
            <a:xfrm>
              <a:off x="971600" y="1760534"/>
              <a:ext cx="4882427" cy="954107"/>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pPr algn="ctr"/>
              <a:r>
                <a:rPr lang="cs-CZ" sz="2800" dirty="0" smtClean="0"/>
                <a:t>BYL TO VELMI HODNÝ PÁN,</a:t>
              </a:r>
            </a:p>
            <a:p>
              <a:pPr algn="ctr"/>
              <a:r>
                <a:rPr lang="cs-CZ" sz="2800" dirty="0" smtClean="0"/>
                <a:t>KTERÝ ŽIL PŘED DÁVNÝMI ČASY. </a:t>
              </a:r>
              <a:endParaRPr lang="cs-CZ" sz="2800" dirty="0"/>
            </a:p>
          </p:txBody>
        </p:sp>
        <p:pic>
          <p:nvPicPr>
            <p:cNvPr id="2051" name="Picture 3"/>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08" b="99077" l="21231" r="77538">
                          <a14:foregroundMark x1="44000" y1="4308" x2="44000" y2="4308"/>
                          <a14:foregroundMark x1="46154" y1="16000" x2="46154" y2="16000"/>
                          <a14:foregroundMark x1="47077" y1="26462" x2="47077" y2="29231"/>
                          <a14:foregroundMark x1="47077" y1="70154" x2="47077" y2="70154"/>
                          <a14:foregroundMark x1="39385" y1="46769" x2="39385" y2="46769"/>
                          <a14:foregroundMark x1="42462" y1="38462" x2="42462" y2="38462"/>
                          <a14:foregroundMark x1="47385" y1="38462" x2="47385" y2="38462"/>
                          <a14:foregroundMark x1="48000" y1="35385" x2="48000" y2="35385"/>
                          <a14:foregroundMark x1="56615" y1="72000" x2="55385" y2="71692"/>
                          <a14:foregroundMark x1="44923" y1="65846" x2="44923" y2="65846"/>
                          <a14:foregroundMark x1="45231" y1="71385" x2="45231" y2="71385"/>
                          <a14:foregroundMark x1="45231" y1="73538" x2="45231" y2="73538"/>
                          <a14:foregroundMark x1="48615" y1="71692" x2="48615" y2="69538"/>
                          <a14:foregroundMark x1="49538" y1="65538" x2="49538" y2="65538"/>
                          <a14:foregroundMark x1="49846" y1="64923" x2="49846" y2="68923"/>
                          <a14:foregroundMark x1="54769" y1="37231" x2="55077" y2="38769"/>
                          <a14:foregroundMark x1="49538" y1="23692" x2="49538" y2="23692"/>
                          <a14:foregroundMark x1="49538" y1="23692" x2="49538" y2="23692"/>
                          <a14:foregroundMark x1="49538" y1="29231" x2="49538" y2="29231"/>
                          <a14:foregroundMark x1="47385" y1="23692" x2="47385" y2="23692"/>
                          <a14:foregroundMark x1="44000" y1="18462" x2="44000" y2="18462"/>
                          <a14:foregroundMark x1="44000" y1="18462" x2="44000" y2="18462"/>
                          <a14:foregroundMark x1="40615" y1="19692" x2="40615" y2="19692"/>
                          <a14:foregroundMark x1="41231" y1="9231" x2="41231" y2="9231"/>
                          <a14:foregroundMark x1="54769" y1="22462" x2="54769" y2="22462"/>
                          <a14:foregroundMark x1="53231" y1="18462" x2="53231" y2="19692"/>
                          <a14:foregroundMark x1="52923" y1="28308" x2="52923" y2="32000"/>
                          <a14:foregroundMark x1="53231" y1="38462" x2="53231" y2="38462"/>
                          <a14:foregroundMark x1="40615" y1="12923" x2="40615" y2="12923"/>
                          <a14:foregroundMark x1="39385" y1="11385" x2="41231" y2="13538"/>
                        </a14:backgroundRemoval>
                      </a14:imgEffect>
                    </a14:imgLayer>
                  </a14:imgProps>
                </a:ext>
                <a:ext uri="{28A0092B-C50C-407E-A947-70E740481C1C}">
                  <a14:useLocalDpi xmlns:a14="http://schemas.microsoft.com/office/drawing/2010/main" val="0"/>
                </a:ext>
              </a:extLst>
            </a:blip>
            <a:srcRect/>
            <a:stretch>
              <a:fillRect/>
            </a:stretch>
          </p:blipFill>
          <p:spPr bwMode="auto">
            <a:xfrm>
              <a:off x="5392973" y="1760534"/>
              <a:ext cx="3717032" cy="37170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9" name="Skupina 8"/>
          <p:cNvGrpSpPr/>
          <p:nvPr/>
        </p:nvGrpSpPr>
        <p:grpSpPr>
          <a:xfrm>
            <a:off x="982312" y="2572896"/>
            <a:ext cx="4914552" cy="3304748"/>
            <a:chOff x="955537" y="3212976"/>
            <a:chExt cx="4914552" cy="3304748"/>
          </a:xfrm>
        </p:grpSpPr>
        <p:grpSp>
          <p:nvGrpSpPr>
            <p:cNvPr id="8" name="Skupina 7"/>
            <p:cNvGrpSpPr/>
            <p:nvPr/>
          </p:nvGrpSpPr>
          <p:grpSpPr>
            <a:xfrm>
              <a:off x="955537" y="3212976"/>
              <a:ext cx="4914552" cy="3304748"/>
              <a:chOff x="955537" y="3212976"/>
              <a:chExt cx="4914552" cy="3304748"/>
            </a:xfrm>
          </p:grpSpPr>
          <p:sp>
            <p:nvSpPr>
              <p:cNvPr id="7" name="TextovéPole 6"/>
              <p:cNvSpPr txBox="1"/>
              <p:nvPr/>
            </p:nvSpPr>
            <p:spPr>
              <a:xfrm>
                <a:off x="955537" y="3212976"/>
                <a:ext cx="4914552" cy="1384995"/>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pPr algn="ctr"/>
                <a:r>
                  <a:rPr lang="cs-CZ" sz="2800" dirty="0" smtClean="0"/>
                  <a:t>MIKULÁŠ CHRÁNIL LIDI</a:t>
                </a:r>
              </a:p>
              <a:p>
                <a:pPr algn="ctr"/>
                <a:r>
                  <a:rPr lang="cs-CZ" sz="2800" dirty="0" smtClean="0"/>
                  <a:t>PŘED NESPRAVEDLNOSTÍ</a:t>
                </a:r>
              </a:p>
              <a:p>
                <a:pPr algn="ctr"/>
                <a:r>
                  <a:rPr lang="cs-CZ" sz="2800" dirty="0" smtClean="0"/>
                  <a:t>A DÁVAL DARY CHUDÝM LIDEM  </a:t>
                </a:r>
                <a:endParaRPr lang="cs-CZ" sz="2800" dirty="0"/>
              </a:p>
            </p:txBody>
          </p:sp>
          <p:pic>
            <p:nvPicPr>
              <p:cNvPr id="2052" name="Picture 4"/>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563" b="97917" l="3125" r="93750"/>
                        </a14:imgEffect>
                      </a14:imgLayer>
                    </a14:imgProps>
                  </a:ext>
                  <a:ext uri="{28A0092B-C50C-407E-A947-70E740481C1C}">
                    <a14:useLocalDpi xmlns:a14="http://schemas.microsoft.com/office/drawing/2010/main" val="0"/>
                  </a:ext>
                </a:extLst>
              </a:blip>
              <a:srcRect/>
              <a:stretch>
                <a:fillRect/>
              </a:stretch>
            </p:blipFill>
            <p:spPr bwMode="auto">
              <a:xfrm>
                <a:off x="1187624" y="468892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053" name="Picture 5"/>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2462" b="100000" l="0" r="100000">
                          <a14:foregroundMark x1="69231" y1="38769" x2="69231" y2="38769"/>
                          <a14:foregroundMark x1="73846" y1="33846" x2="73846" y2="35077"/>
                          <a14:foregroundMark x1="85846" y1="47692" x2="87385" y2="50154"/>
                          <a14:foregroundMark x1="93231" y1="39077" x2="93538" y2="41231"/>
                          <a14:foregroundMark x1="88923" y1="46462" x2="88923" y2="46462"/>
                          <a14:foregroundMark x1="90462" y1="44000" x2="90462" y2="44000"/>
                          <a14:foregroundMark x1="92000" y1="38462" x2="92000" y2="38462"/>
                          <a14:foregroundMark x1="89231" y1="38462" x2="89846" y2="40000"/>
                          <a14:foregroundMark x1="43385" y1="94154" x2="43385" y2="94154"/>
                          <a14:foregroundMark x1="73231" y1="88308" x2="76615" y2="90154"/>
                          <a14:foregroundMark x1="81231" y1="85538" x2="81231" y2="85538"/>
                          <a14:foregroundMark x1="85538" y1="81846" x2="89846" y2="82769"/>
                          <a14:backgroundMark x1="16308" y1="26462" x2="16308" y2="26462"/>
                          <a14:backgroundMark x1="22769" y1="18462" x2="22769" y2="18462"/>
                          <a14:backgroundMark x1="22769" y1="20615" x2="22769" y2="20615"/>
                          <a14:backgroundMark x1="26462" y1="26462" x2="26462" y2="26462"/>
                          <a14:backgroundMark x1="27385" y1="26462" x2="27385" y2="26462"/>
                          <a14:backgroundMark x1="35385" y1="18462" x2="35385" y2="18462"/>
                          <a14:backgroundMark x1="33538" y1="13538" x2="33538" y2="13538"/>
                          <a14:backgroundMark x1="6154" y1="36000" x2="6154" y2="36000"/>
                          <a14:backgroundMark x1="7077" y1="37231" x2="7077" y2="37231"/>
                          <a14:backgroundMark x1="6769" y1="32615" x2="6769" y2="32615"/>
                          <a14:backgroundMark x1="3385" y1="26462" x2="3385" y2="26462"/>
                          <a14:backgroundMark x1="3385" y1="26154" x2="3385" y2="26154"/>
                          <a14:backgroundMark x1="2769" y1="19077" x2="2769" y2="19077"/>
                          <a14:backgroundMark x1="4923" y1="16000" x2="4923" y2="16000"/>
                          <a14:backgroundMark x1="5231" y1="11692" x2="7077" y2="11385"/>
                          <a14:backgroundMark x1="11692" y1="10154" x2="11692" y2="10154"/>
                          <a14:backgroundMark x1="20615" y1="10154" x2="20615" y2="10154"/>
                          <a14:backgroundMark x1="8308" y1="9538" x2="8615" y2="12615"/>
                          <a14:backgroundMark x1="12615" y1="20308" x2="12615" y2="20308"/>
                          <a14:backgroundMark x1="16000" y1="19077" x2="16000" y2="19077"/>
                          <a14:backgroundMark x1="8308" y1="23692" x2="8308" y2="23692"/>
                          <a14:backgroundMark x1="12615" y1="30769" x2="12615" y2="30769"/>
                          <a14:backgroundMark x1="10462" y1="32615" x2="10462" y2="32615"/>
                          <a14:backgroundMark x1="3385" y1="36000" x2="3385" y2="36000"/>
                          <a14:backgroundMark x1="4923" y1="38769" x2="6154" y2="38462"/>
                          <a14:backgroundMark x1="11692" y1="37846" x2="11692" y2="37846"/>
                          <a14:backgroundMark x1="13846" y1="37231" x2="15385" y2="36308"/>
                          <a14:backgroundMark x1="19692" y1="35385" x2="19692" y2="35385"/>
                          <a14:backgroundMark x1="24000" y1="34462" x2="27385" y2="34462"/>
                          <a14:backgroundMark x1="40923" y1="27385" x2="40923" y2="27385"/>
                          <a14:backgroundMark x1="38154" y1="19385" x2="38154" y2="19385"/>
                          <a14:backgroundMark x1="40000" y1="18154" x2="40000" y2="18154"/>
                          <a14:backgroundMark x1="53846" y1="19077" x2="53846" y2="19077"/>
                          <a14:backgroundMark x1="58462" y1="24000" x2="58462" y2="24000"/>
                          <a14:backgroundMark x1="54462" y1="27385" x2="54462" y2="27385"/>
                          <a14:backgroundMark x1="55692" y1="20615" x2="55692" y2="20615"/>
                          <a14:backgroundMark x1="69846" y1="23077" x2="69846" y2="23077"/>
                          <a14:backgroundMark x1="72000" y1="21231" x2="72000" y2="21231"/>
                          <a14:backgroundMark x1="80923" y1="21538" x2="80923" y2="21538"/>
                          <a14:backgroundMark x1="77846" y1="14462" x2="77846" y2="14462"/>
                          <a14:backgroundMark x1="77846" y1="7692" x2="79692" y2="9231"/>
                          <a14:backgroundMark x1="85538" y1="11385" x2="85538" y2="11385"/>
                          <a14:backgroundMark x1="88615" y1="8308" x2="88615" y2="8308"/>
                          <a14:backgroundMark x1="90154" y1="10154" x2="90154" y2="10154"/>
                          <a14:backgroundMark x1="93231" y1="12308" x2="93231" y2="12308"/>
                          <a14:backgroundMark x1="92615" y1="15077" x2="92615" y2="15077"/>
                          <a14:backgroundMark x1="93538" y1="4308" x2="93538" y2="4308"/>
                          <a14:backgroundMark x1="94462" y1="24000" x2="94462" y2="24000"/>
                          <a14:backgroundMark x1="95692" y1="28308" x2="95692" y2="28308"/>
                          <a14:backgroundMark x1="87692" y1="27077" x2="87692" y2="27077"/>
                          <a14:backgroundMark x1="81846" y1="29538" x2="81846" y2="29538"/>
                          <a14:backgroundMark x1="75692" y1="24923" x2="75692" y2="24923"/>
                          <a14:backgroundMark x1="72000" y1="24923" x2="72000" y2="24923"/>
                          <a14:backgroundMark x1="69846" y1="18462" x2="69846" y2="18462"/>
                          <a14:backgroundMark x1="96000" y1="53231" x2="96000" y2="53231"/>
                          <a14:backgroundMark x1="97846" y1="43385" x2="97846" y2="43385"/>
                          <a14:backgroundMark x1="85846" y1="27692" x2="85846" y2="27692"/>
                          <a14:backgroundMark x1="83077" y1="21846" x2="84000" y2="23692"/>
                          <a14:backgroundMark x1="96000" y1="25846" x2="96000" y2="25846"/>
                          <a14:backgroundMark x1="96615" y1="22462" x2="96615" y2="22462"/>
                          <a14:backgroundMark x1="96923" y1="62462" x2="96923" y2="62462"/>
                          <a14:backgroundMark x1="96615" y1="52308" x2="96615" y2="52308"/>
                          <a14:backgroundMark x1="97231" y1="45538" x2="97231" y2="45538"/>
                        </a14:backgroundRemoval>
                      </a14:imgEffect>
                    </a14:imgLayer>
                  </a14:imgProps>
                </a:ext>
                <a:ext uri="{28A0092B-C50C-407E-A947-70E740481C1C}">
                  <a14:useLocalDpi xmlns:a14="http://schemas.microsoft.com/office/drawing/2010/main" val="0"/>
                </a:ext>
              </a:extLst>
            </a:blip>
            <a:srcRect/>
            <a:stretch>
              <a:fillRect/>
            </a:stretch>
          </p:blipFill>
          <p:spPr bwMode="auto">
            <a:xfrm>
              <a:off x="3412813" y="4659847"/>
              <a:ext cx="1826066" cy="1826066"/>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TextovéPole 9"/>
          <p:cNvSpPr txBox="1"/>
          <p:nvPr/>
        </p:nvSpPr>
        <p:spPr>
          <a:xfrm>
            <a:off x="5591101" y="5661248"/>
            <a:ext cx="3299686" cy="707886"/>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pPr algn="ctr"/>
            <a:r>
              <a:rPr lang="cs-CZ" sz="2000" dirty="0" smtClean="0"/>
              <a:t>PROTO SI SVATÉHO MIKULÁŠE</a:t>
            </a:r>
          </a:p>
          <a:p>
            <a:pPr algn="ctr"/>
            <a:r>
              <a:rPr lang="cs-CZ" sz="2000" dirty="0" smtClean="0"/>
              <a:t>KAŽDÝ ROK PŘIPOMÍNÁME</a:t>
            </a:r>
          </a:p>
        </p:txBody>
      </p:sp>
    </p:spTree>
    <p:extLst>
      <p:ext uri="{BB962C8B-B14F-4D97-AF65-F5344CB8AC3E}">
        <p14:creationId xmlns:p14="http://schemas.microsoft.com/office/powerpoint/2010/main" val="3786532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971599" y="260648"/>
            <a:ext cx="7363491"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3200" dirty="0" smtClean="0"/>
              <a:t>JAK SLAVÍME SVÁTEK SVATÉHO MIKULÁŠE? </a:t>
            </a:r>
            <a:endParaRPr lang="cs-CZ" sz="3200" dirty="0"/>
          </a:p>
        </p:txBody>
      </p:sp>
      <p:pic>
        <p:nvPicPr>
          <p:cNvPr id="3074" name="Picture 2"/>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846" b="89846" l="9846" r="92615"/>
                    </a14:imgEffect>
                  </a14:imgLayer>
                </a14:imgProps>
              </a:ext>
              <a:ext uri="{28A0092B-C50C-407E-A947-70E740481C1C}">
                <a14:useLocalDpi xmlns:a14="http://schemas.microsoft.com/office/drawing/2010/main" val="0"/>
              </a:ext>
            </a:extLst>
          </a:blip>
          <a:srcRect/>
          <a:stretch>
            <a:fillRect/>
          </a:stretch>
        </p:blipFill>
        <p:spPr bwMode="auto">
          <a:xfrm>
            <a:off x="251520" y="3811761"/>
            <a:ext cx="1933224" cy="1933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8" name="Skupina 7"/>
          <p:cNvGrpSpPr/>
          <p:nvPr/>
        </p:nvGrpSpPr>
        <p:grpSpPr>
          <a:xfrm>
            <a:off x="1763688" y="4778373"/>
            <a:ext cx="3240360" cy="1632557"/>
            <a:chOff x="3672671" y="3766993"/>
            <a:chExt cx="4662420" cy="2929352"/>
          </a:xfrm>
        </p:grpSpPr>
        <p:pic>
          <p:nvPicPr>
            <p:cNvPr id="3075"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868903">
              <a:off x="3672671" y="3766993"/>
              <a:ext cx="2929352" cy="2929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96" b="89583" l="9896" r="78646"/>
                      </a14:imgEffect>
                    </a14:imgLayer>
                  </a14:imgProps>
                </a:ext>
                <a:ext uri="{28A0092B-C50C-407E-A947-70E740481C1C}">
                  <a14:useLocalDpi xmlns:a14="http://schemas.microsoft.com/office/drawing/2010/main" val="0"/>
                </a:ext>
              </a:extLst>
            </a:blip>
            <a:srcRect/>
            <a:stretch>
              <a:fillRect/>
            </a:stretch>
          </p:blipFill>
          <p:spPr bwMode="auto">
            <a:xfrm>
              <a:off x="5995500" y="4356658"/>
              <a:ext cx="2339591" cy="23395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2" name="Skupina 1"/>
          <p:cNvGrpSpPr/>
          <p:nvPr/>
        </p:nvGrpSpPr>
        <p:grpSpPr>
          <a:xfrm>
            <a:off x="547612" y="1503437"/>
            <a:ext cx="7939535" cy="4103687"/>
            <a:chOff x="547612" y="1503437"/>
            <a:chExt cx="7939535" cy="4103687"/>
          </a:xfrm>
        </p:grpSpPr>
        <p:sp>
          <p:nvSpPr>
            <p:cNvPr id="7" name="TextovéPole 6"/>
            <p:cNvSpPr txBox="1"/>
            <p:nvPr/>
          </p:nvSpPr>
          <p:spPr>
            <a:xfrm>
              <a:off x="547612" y="1503437"/>
              <a:ext cx="4112953" cy="230832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cs-CZ" sz="2400" dirty="0" smtClean="0"/>
                <a:t>MIKULÁŠ NAVŠTĚVUJE DĚTI DEN PŘED JEHO SVÁTKEM. </a:t>
              </a:r>
            </a:p>
            <a:p>
              <a:pPr algn="ctr"/>
              <a:r>
                <a:rPr lang="cs-CZ" sz="2400" dirty="0" smtClean="0"/>
                <a:t>PAKLIŽE DĚTI BĚHEM ROKU NEZLOBILY, ROZDÁVÁ JIM</a:t>
              </a:r>
            </a:p>
            <a:p>
              <a:pPr algn="ctr"/>
              <a:r>
                <a:rPr lang="cs-CZ" sz="2400" dirty="0" smtClean="0"/>
                <a:t>SVÉ DARY (VĚTŠINOU OVOCE A SLADKOSTI). </a:t>
              </a:r>
            </a:p>
          </p:txBody>
        </p:sp>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20072" y="1503437"/>
              <a:ext cx="3267075" cy="4103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30928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074"/>
                                        </p:tgtEl>
                                        <p:attrNameLst>
                                          <p:attrName>style.visibility</p:attrName>
                                        </p:attrNameLst>
                                      </p:cBhvr>
                                      <p:to>
                                        <p:strVal val="visible"/>
                                      </p:to>
                                    </p:set>
                                    <p:animEffect transition="in" filter="fade">
                                      <p:cBhvr>
                                        <p:cTn id="14" dur="1000"/>
                                        <p:tgtEl>
                                          <p:spTgt spid="3074"/>
                                        </p:tgtEl>
                                      </p:cBhvr>
                                    </p:animEffect>
                                    <p:anim calcmode="lin" valueType="num">
                                      <p:cBhvr>
                                        <p:cTn id="15" dur="1000" fill="hold"/>
                                        <p:tgtEl>
                                          <p:spTgt spid="3074"/>
                                        </p:tgtEl>
                                        <p:attrNameLst>
                                          <p:attrName>ppt_x</p:attrName>
                                        </p:attrNameLst>
                                      </p:cBhvr>
                                      <p:tavLst>
                                        <p:tav tm="0">
                                          <p:val>
                                            <p:strVal val="#ppt_x"/>
                                          </p:val>
                                        </p:tav>
                                        <p:tav tm="100000">
                                          <p:val>
                                            <p:strVal val="#ppt_x"/>
                                          </p:val>
                                        </p:tav>
                                      </p:tavLst>
                                    </p:anim>
                                    <p:anim calcmode="lin" valueType="num">
                                      <p:cBhvr>
                                        <p:cTn id="16"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971600" y="465987"/>
            <a:ext cx="7363491"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3200" dirty="0" smtClean="0"/>
              <a:t>JAK SLAVÍME SVÁTEK SVATÉHO MIKULÁŠE? </a:t>
            </a:r>
            <a:endParaRPr lang="cs-CZ" sz="3200" dirty="0"/>
          </a:p>
        </p:txBody>
      </p:sp>
      <p:sp>
        <p:nvSpPr>
          <p:cNvPr id="3" name="TextovéPole 2"/>
          <p:cNvSpPr txBox="1"/>
          <p:nvPr/>
        </p:nvSpPr>
        <p:spPr>
          <a:xfrm>
            <a:off x="1316337" y="1700808"/>
            <a:ext cx="6673365" cy="954107"/>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800" dirty="0" smtClean="0"/>
              <a:t>MIKULÁŠE NA NÁVŠTĚVĚ U DĚTÍ DOPROVÁZÍ</a:t>
            </a:r>
          </a:p>
          <a:p>
            <a:pPr algn="ctr"/>
            <a:r>
              <a:rPr lang="cs-CZ" sz="2800" dirty="0" smtClean="0"/>
              <a:t>ČERT A ANDĚL. </a:t>
            </a:r>
            <a:endParaRPr lang="cs-CZ" sz="2800" dirty="0"/>
          </a:p>
        </p:txBody>
      </p:sp>
      <p:pic>
        <p:nvPicPr>
          <p:cNvPr id="4098" name="Picture 2"/>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896" b="89063" l="4688" r="89583">
                        <a14:foregroundMark x1="11458" y1="68750" x2="11458" y2="68750"/>
                        <a14:foregroundMark x1="7813" y1="50000" x2="7813" y2="50000"/>
                        <a14:foregroundMark x1="6250" y1="58854" x2="6250" y2="58854"/>
                      </a14:backgroundRemoval>
                    </a14:imgEffect>
                  </a14:imgLayer>
                </a14:imgProps>
              </a:ext>
              <a:ext uri="{28A0092B-C50C-407E-A947-70E740481C1C}">
                <a14:useLocalDpi xmlns:a14="http://schemas.microsoft.com/office/drawing/2010/main" val="0"/>
              </a:ext>
            </a:extLst>
          </a:blip>
          <a:srcRect/>
          <a:stretch>
            <a:fillRect/>
          </a:stretch>
        </p:blipFill>
        <p:spPr bwMode="auto">
          <a:xfrm>
            <a:off x="4828403" y="3340359"/>
            <a:ext cx="3506688" cy="3506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Přímá spojnice se šipkou 4"/>
          <p:cNvCxnSpPr/>
          <p:nvPr/>
        </p:nvCxnSpPr>
        <p:spPr>
          <a:xfrm>
            <a:off x="5372729" y="2924944"/>
            <a:ext cx="576064" cy="576064"/>
          </a:xfrm>
          <a:prstGeom prst="straightConnector1">
            <a:avLst/>
          </a:prstGeom>
          <a:ln w="28575">
            <a:solidFill>
              <a:srgbClr val="481F67"/>
            </a:solidFill>
            <a:tailEnd type="arrow"/>
          </a:ln>
        </p:spPr>
        <p:style>
          <a:lnRef idx="1">
            <a:schemeClr val="accent1"/>
          </a:lnRef>
          <a:fillRef idx="0">
            <a:schemeClr val="accent1"/>
          </a:fillRef>
          <a:effectRef idx="0">
            <a:schemeClr val="accent1"/>
          </a:effectRef>
          <a:fontRef idx="minor">
            <a:schemeClr val="tx1"/>
          </a:fontRef>
        </p:style>
      </p:cxnSp>
      <p:cxnSp>
        <p:nvCxnSpPr>
          <p:cNvPr id="7" name="Přímá spojnice se šipkou 6"/>
          <p:cNvCxnSpPr/>
          <p:nvPr/>
        </p:nvCxnSpPr>
        <p:spPr>
          <a:xfrm flipH="1">
            <a:off x="3059832" y="2924944"/>
            <a:ext cx="576064" cy="576064"/>
          </a:xfrm>
          <a:prstGeom prst="straightConnector1">
            <a:avLst/>
          </a:prstGeom>
          <a:ln w="28575">
            <a:solidFill>
              <a:srgbClr val="481F67"/>
            </a:solidFill>
            <a:tailEnd type="arrow"/>
          </a:ln>
        </p:spPr>
        <p:style>
          <a:lnRef idx="1">
            <a:schemeClr val="accent1"/>
          </a:lnRef>
          <a:fillRef idx="0">
            <a:schemeClr val="accent1"/>
          </a:fillRef>
          <a:effectRef idx="0">
            <a:schemeClr val="accent1"/>
          </a:effectRef>
          <a:fontRef idx="minor">
            <a:schemeClr val="tx1"/>
          </a:fontRef>
        </p:style>
      </p:cxnSp>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6337" y="3753903"/>
            <a:ext cx="2679599" cy="267959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2535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fade">
                                      <p:cBhvr>
                                        <p:cTn id="7" dur="1000"/>
                                        <p:tgtEl>
                                          <p:spTgt spid="4099"/>
                                        </p:tgtEl>
                                      </p:cBhvr>
                                    </p:animEffect>
                                    <p:anim calcmode="lin" valueType="num">
                                      <p:cBhvr>
                                        <p:cTn id="8" dur="1000" fill="hold"/>
                                        <p:tgtEl>
                                          <p:spTgt spid="4099"/>
                                        </p:tgtEl>
                                        <p:attrNameLst>
                                          <p:attrName>ppt_x</p:attrName>
                                        </p:attrNameLst>
                                      </p:cBhvr>
                                      <p:tavLst>
                                        <p:tav tm="0">
                                          <p:val>
                                            <p:strVal val="#ppt_x"/>
                                          </p:val>
                                        </p:tav>
                                        <p:tav tm="100000">
                                          <p:val>
                                            <p:strVal val="#ppt_x"/>
                                          </p:val>
                                        </p:tav>
                                      </p:tavLst>
                                    </p:anim>
                                    <p:anim calcmode="lin" valueType="num">
                                      <p:cBhvr>
                                        <p:cTn id="9" dur="1000" fill="hold"/>
                                        <p:tgtEl>
                                          <p:spTgt spid="409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098"/>
                                        </p:tgtEl>
                                        <p:attrNameLst>
                                          <p:attrName>style.visibility</p:attrName>
                                        </p:attrNameLst>
                                      </p:cBhvr>
                                      <p:to>
                                        <p:strVal val="visible"/>
                                      </p:to>
                                    </p:set>
                                    <p:animEffect transition="in" filter="fade">
                                      <p:cBhvr>
                                        <p:cTn id="14" dur="1000"/>
                                        <p:tgtEl>
                                          <p:spTgt spid="4098"/>
                                        </p:tgtEl>
                                      </p:cBhvr>
                                    </p:animEffect>
                                    <p:anim calcmode="lin" valueType="num">
                                      <p:cBhvr>
                                        <p:cTn id="15" dur="1000" fill="hold"/>
                                        <p:tgtEl>
                                          <p:spTgt spid="4098"/>
                                        </p:tgtEl>
                                        <p:attrNameLst>
                                          <p:attrName>ppt_x</p:attrName>
                                        </p:attrNameLst>
                                      </p:cBhvr>
                                      <p:tavLst>
                                        <p:tav tm="0">
                                          <p:val>
                                            <p:strVal val="#ppt_x"/>
                                          </p:val>
                                        </p:tav>
                                        <p:tav tm="100000">
                                          <p:val>
                                            <p:strVal val="#ppt_x"/>
                                          </p:val>
                                        </p:tav>
                                      </p:tavLst>
                                    </p:anim>
                                    <p:anim calcmode="lin" valueType="num">
                                      <p:cBhvr>
                                        <p:cTn id="16"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971600" y="465987"/>
            <a:ext cx="7363491"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3200" dirty="0" smtClean="0"/>
              <a:t>JAK SLAVÍME SVÁTEK SVATÉHO MIKULÁŠE? </a:t>
            </a:r>
            <a:endParaRPr lang="cs-CZ" sz="3200" dirty="0"/>
          </a:p>
        </p:txBody>
      </p:sp>
      <p:grpSp>
        <p:nvGrpSpPr>
          <p:cNvPr id="6" name="Skupina 5"/>
          <p:cNvGrpSpPr/>
          <p:nvPr/>
        </p:nvGrpSpPr>
        <p:grpSpPr>
          <a:xfrm>
            <a:off x="1004095" y="1646419"/>
            <a:ext cx="6907365" cy="1907236"/>
            <a:chOff x="1004095" y="1646419"/>
            <a:chExt cx="6907365" cy="1907236"/>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4095" y="1646419"/>
              <a:ext cx="1911721" cy="19072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3406381" y="2122983"/>
              <a:ext cx="4505079" cy="954107"/>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800" dirty="0" smtClean="0"/>
                <a:t>ČERTI VĚTŠINOU STRAŠÍ DĚTI,</a:t>
              </a:r>
            </a:p>
            <a:p>
              <a:pPr algn="ctr"/>
              <a:r>
                <a:rPr lang="cs-CZ" sz="2800" dirty="0" smtClean="0"/>
                <a:t>KTERÉ ČASTO ZLOBÍ</a:t>
              </a:r>
              <a:endParaRPr lang="cs-CZ" sz="2800" dirty="0"/>
            </a:p>
          </p:txBody>
        </p:sp>
      </p:grpSp>
      <p:grpSp>
        <p:nvGrpSpPr>
          <p:cNvPr id="7" name="Skupina 6"/>
          <p:cNvGrpSpPr/>
          <p:nvPr/>
        </p:nvGrpSpPr>
        <p:grpSpPr>
          <a:xfrm>
            <a:off x="251520" y="4421170"/>
            <a:ext cx="8593767" cy="2011153"/>
            <a:chOff x="251520" y="4421170"/>
            <a:chExt cx="8593767" cy="2011153"/>
          </a:xfrm>
        </p:grpSpPr>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60599" y="4434403"/>
              <a:ext cx="1984688" cy="198468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3345" y="4421170"/>
              <a:ext cx="2011153" cy="201115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251520" y="4518806"/>
              <a:ext cx="4114781" cy="1815882"/>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800" dirty="0" smtClean="0"/>
                <a:t>MIKULÁŠ A ANDĚL JE VŠAK</a:t>
              </a:r>
            </a:p>
            <a:p>
              <a:r>
                <a:rPr lang="cs-CZ" sz="2800" dirty="0" smtClean="0"/>
                <a:t>VŽDY OCHRÁNÍ. DĚTI MUSÍ</a:t>
              </a:r>
            </a:p>
            <a:p>
              <a:r>
                <a:rPr lang="cs-CZ" sz="2800" dirty="0" smtClean="0"/>
                <a:t>NAOPLÁTKU SLÍBIT, ŽE SE</a:t>
              </a:r>
            </a:p>
            <a:p>
              <a:r>
                <a:rPr lang="cs-CZ" sz="2800" dirty="0" smtClean="0"/>
                <a:t>V CHOVÁNÍ POLEPŠÍ. </a:t>
              </a:r>
              <a:endParaRPr lang="cs-CZ" sz="2800" dirty="0"/>
            </a:p>
          </p:txBody>
        </p:sp>
      </p:grpSp>
    </p:spTree>
    <p:extLst>
      <p:ext uri="{BB962C8B-B14F-4D97-AF65-F5344CB8AC3E}">
        <p14:creationId xmlns:p14="http://schemas.microsoft.com/office/powerpoint/2010/main" val="935624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259632" y="565429"/>
            <a:ext cx="6629059" cy="1200329"/>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pPr algn="ctr"/>
            <a:r>
              <a:rPr lang="cs-CZ" sz="3600" dirty="0" smtClean="0"/>
              <a:t>PŘÍCHOD MIKULÁŠE PŘEDPOVÍDÁ </a:t>
            </a:r>
          </a:p>
          <a:p>
            <a:pPr algn="ctr"/>
            <a:r>
              <a:rPr lang="cs-CZ" sz="3600" dirty="0" smtClean="0"/>
              <a:t>BLÍŽÍCÍ SE VÁNOCE</a:t>
            </a:r>
            <a:endParaRPr lang="cs-CZ" sz="36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6348" y="2708920"/>
            <a:ext cx="3095625" cy="3095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32742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3" name="TextovéPole 2"/>
          <p:cNvSpPr txBox="1"/>
          <p:nvPr/>
        </p:nvSpPr>
        <p:spPr>
          <a:xfrm>
            <a:off x="629045" y="2595614"/>
            <a:ext cx="7852791" cy="769441"/>
          </a:xfrm>
          <a:prstGeom prst="rect">
            <a:avLst/>
          </a:prstGeom>
          <a:noFill/>
        </p:spPr>
        <p:txBody>
          <a:bodyPr wrap="none" rtlCol="0">
            <a:spAutoFit/>
          </a:bodyPr>
          <a:lstStyle/>
          <a:p>
            <a:r>
              <a:rPr lang="cs-CZ" sz="4400" dirty="0" smtClean="0">
                <a:hlinkClick r:id="rId2"/>
              </a:rPr>
              <a:t>ŘÍKANKA PRO MIKULÁŠE A ČERTA</a:t>
            </a:r>
            <a:endParaRPr lang="cs-CZ" sz="4400" dirty="0"/>
          </a:p>
        </p:txBody>
      </p:sp>
    </p:spTree>
    <p:extLst>
      <p:ext uri="{BB962C8B-B14F-4D97-AF65-F5344CB8AC3E}">
        <p14:creationId xmlns:p14="http://schemas.microsoft.com/office/powerpoint/2010/main" val="35458254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TextovéPole 1"/>
          <p:cNvSpPr txBox="1"/>
          <p:nvPr/>
        </p:nvSpPr>
        <p:spPr>
          <a:xfrm>
            <a:off x="1374926" y="548680"/>
            <a:ext cx="6534866" cy="646331"/>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3600" dirty="0" smtClean="0"/>
              <a:t>KDY MÁ SVÁTEK SVATÝ MIKULÁŠ? </a:t>
            </a:r>
            <a:endParaRPr lang="cs-CZ" sz="3600" dirty="0"/>
          </a:p>
        </p:txBody>
      </p:sp>
      <p:sp>
        <p:nvSpPr>
          <p:cNvPr id="8" name="Tlačítko akce: Vlastní 7">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5796136" y="4895761"/>
            <a:ext cx="2459071" cy="707886"/>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4000" dirty="0" smtClean="0"/>
              <a:t>6. prosince</a:t>
            </a:r>
            <a:endParaRPr lang="cs-CZ" sz="4000" dirty="0"/>
          </a:p>
        </p:txBody>
      </p:sp>
      <p:sp>
        <p:nvSpPr>
          <p:cNvPr id="4" name="TextovéPole 3"/>
          <p:cNvSpPr txBox="1"/>
          <p:nvPr/>
        </p:nvSpPr>
        <p:spPr>
          <a:xfrm>
            <a:off x="1947130" y="4885985"/>
            <a:ext cx="2718758" cy="707886"/>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4000" dirty="0" smtClean="0"/>
              <a:t>24. prosince</a:t>
            </a:r>
            <a:endParaRPr lang="cs-CZ" sz="4000" dirty="0"/>
          </a:p>
        </p:txBody>
      </p:sp>
      <p:sp>
        <p:nvSpPr>
          <p:cNvPr id="5" name="TextovéPole 4"/>
          <p:cNvSpPr txBox="1"/>
          <p:nvPr/>
        </p:nvSpPr>
        <p:spPr>
          <a:xfrm>
            <a:off x="899592" y="2801318"/>
            <a:ext cx="2271776" cy="707886"/>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4000" dirty="0" smtClean="0"/>
              <a:t>16. dubna</a:t>
            </a:r>
            <a:endParaRPr lang="cs-CZ" sz="4000" dirty="0"/>
          </a:p>
        </p:txBody>
      </p:sp>
      <p:sp>
        <p:nvSpPr>
          <p:cNvPr id="7" name="TextovéPole 6"/>
          <p:cNvSpPr txBox="1"/>
          <p:nvPr/>
        </p:nvSpPr>
        <p:spPr>
          <a:xfrm>
            <a:off x="4211960" y="2823845"/>
            <a:ext cx="2568075" cy="707886"/>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4000" dirty="0" smtClean="0"/>
              <a:t>6. července</a:t>
            </a:r>
            <a:endParaRPr lang="cs-CZ" sz="4000" dirty="0"/>
          </a:p>
        </p:txBody>
      </p:sp>
    </p:spTree>
    <p:extLst>
      <p:ext uri="{BB962C8B-B14F-4D97-AF65-F5344CB8AC3E}">
        <p14:creationId xmlns:p14="http://schemas.microsoft.com/office/powerpoint/2010/main" val="22846314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31" presetClass="exit" presetSubtype="0" fill="hold" grpId="0" nodeType="clickEffect">
                                  <p:stCondLst>
                                    <p:cond delay="0"/>
                                  </p:stCondLst>
                                  <p:childTnLst>
                                    <p:anim calcmode="lin" valueType="num">
                                      <p:cBhvr>
                                        <p:cTn id="6" dur="1000"/>
                                        <p:tgtEl>
                                          <p:spTgt spid="5"/>
                                        </p:tgtEl>
                                        <p:attrNameLst>
                                          <p:attrName>ppt_w</p:attrName>
                                        </p:attrNameLst>
                                      </p:cBhvr>
                                      <p:tavLst>
                                        <p:tav tm="0">
                                          <p:val>
                                            <p:strVal val="ppt_w"/>
                                          </p:val>
                                        </p:tav>
                                        <p:tav tm="100000">
                                          <p:val>
                                            <p:fltVal val="0"/>
                                          </p:val>
                                        </p:tav>
                                      </p:tavLst>
                                    </p:anim>
                                    <p:anim calcmode="lin" valueType="num">
                                      <p:cBhvr>
                                        <p:cTn id="7" dur="1000"/>
                                        <p:tgtEl>
                                          <p:spTgt spid="5"/>
                                        </p:tgtEl>
                                        <p:attrNameLst>
                                          <p:attrName>ppt_h</p:attrName>
                                        </p:attrNameLst>
                                      </p:cBhvr>
                                      <p:tavLst>
                                        <p:tav tm="0">
                                          <p:val>
                                            <p:strVal val="ppt_h"/>
                                          </p:val>
                                        </p:tav>
                                        <p:tav tm="100000">
                                          <p:val>
                                            <p:fltVal val="0"/>
                                          </p:val>
                                        </p:tav>
                                      </p:tavLst>
                                    </p:anim>
                                    <p:anim calcmode="lin" valueType="num">
                                      <p:cBhvr>
                                        <p:cTn id="8" dur="1000"/>
                                        <p:tgtEl>
                                          <p:spTgt spid="5"/>
                                        </p:tgtEl>
                                        <p:attrNameLst>
                                          <p:attrName>style.rotation</p:attrName>
                                        </p:attrNameLst>
                                      </p:cBhvr>
                                      <p:tavLst>
                                        <p:tav tm="0">
                                          <p:val>
                                            <p:fltVal val="0"/>
                                          </p:val>
                                        </p:tav>
                                        <p:tav tm="100000">
                                          <p:val>
                                            <p:fltVal val="90"/>
                                          </p:val>
                                        </p:tav>
                                      </p:tavLst>
                                    </p:anim>
                                    <p:animEffect transition="out" filter="fade">
                                      <p:cBhvr>
                                        <p:cTn id="9" dur="1000"/>
                                        <p:tgtEl>
                                          <p:spTgt spid="5"/>
                                        </p:tgtEl>
                                      </p:cBhvr>
                                    </p:animEffect>
                                    <p:set>
                                      <p:cBhvr>
                                        <p:cTn id="10" dur="1" fill="hold">
                                          <p:stCondLst>
                                            <p:cond delay="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31" presetClass="exit" presetSubtype="0" fill="hold" grpId="0" nodeType="clickEffect">
                                  <p:stCondLst>
                                    <p:cond delay="0"/>
                                  </p:stCondLst>
                                  <p:childTnLst>
                                    <p:anim calcmode="lin" valueType="num">
                                      <p:cBhvr>
                                        <p:cTn id="15" dur="1000"/>
                                        <p:tgtEl>
                                          <p:spTgt spid="4"/>
                                        </p:tgtEl>
                                        <p:attrNameLst>
                                          <p:attrName>ppt_w</p:attrName>
                                        </p:attrNameLst>
                                      </p:cBhvr>
                                      <p:tavLst>
                                        <p:tav tm="0">
                                          <p:val>
                                            <p:strVal val="ppt_w"/>
                                          </p:val>
                                        </p:tav>
                                        <p:tav tm="100000">
                                          <p:val>
                                            <p:fltVal val="0"/>
                                          </p:val>
                                        </p:tav>
                                      </p:tavLst>
                                    </p:anim>
                                    <p:anim calcmode="lin" valueType="num">
                                      <p:cBhvr>
                                        <p:cTn id="16" dur="1000"/>
                                        <p:tgtEl>
                                          <p:spTgt spid="4"/>
                                        </p:tgtEl>
                                        <p:attrNameLst>
                                          <p:attrName>ppt_h</p:attrName>
                                        </p:attrNameLst>
                                      </p:cBhvr>
                                      <p:tavLst>
                                        <p:tav tm="0">
                                          <p:val>
                                            <p:strVal val="ppt_h"/>
                                          </p:val>
                                        </p:tav>
                                        <p:tav tm="100000">
                                          <p:val>
                                            <p:fltVal val="0"/>
                                          </p:val>
                                        </p:tav>
                                      </p:tavLst>
                                    </p:anim>
                                    <p:anim calcmode="lin" valueType="num">
                                      <p:cBhvr>
                                        <p:cTn id="17" dur="1000"/>
                                        <p:tgtEl>
                                          <p:spTgt spid="4"/>
                                        </p:tgtEl>
                                        <p:attrNameLst>
                                          <p:attrName>style.rotation</p:attrName>
                                        </p:attrNameLst>
                                      </p:cBhvr>
                                      <p:tavLst>
                                        <p:tav tm="0">
                                          <p:val>
                                            <p:fltVal val="0"/>
                                          </p:val>
                                        </p:tav>
                                        <p:tav tm="100000">
                                          <p:val>
                                            <p:fltVal val="90"/>
                                          </p:val>
                                        </p:tav>
                                      </p:tavLst>
                                    </p:anim>
                                    <p:animEffect transition="out" filter="fade">
                                      <p:cBhvr>
                                        <p:cTn id="18" dur="1000"/>
                                        <p:tgtEl>
                                          <p:spTgt spid="4"/>
                                        </p:tgtEl>
                                      </p:cBhvr>
                                    </p:animEffect>
                                    <p:set>
                                      <p:cBhvr>
                                        <p:cTn id="19" dur="1" fill="hold">
                                          <p:stCondLst>
                                            <p:cond delay="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6" presetClass="emph" presetSubtype="0" fill="hold" grpId="0" nodeType="clickEffect">
                                  <p:stCondLst>
                                    <p:cond delay="0"/>
                                  </p:stCondLst>
                                  <p:childTnLst>
                                    <p:animScale>
                                      <p:cBhvr>
                                        <p:cTn id="24" dur="2000" fill="hold"/>
                                        <p:tgtEl>
                                          <p:spTgt spid="3"/>
                                        </p:tgtEl>
                                      </p:cBhvr>
                                      <p:by x="150000" y="150000"/>
                                    </p:animScale>
                                  </p:childTnLst>
                                  <p:subTnLst>
                                    <p:audio>
                                      <p:cMediaNode>
                                        <p:cTn display="0" masterRel="sameClick">
                                          <p:stCondLst>
                                            <p:cond evt="begin" delay="0">
                                              <p:tn val="2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3"/>
                  </p:tgtEl>
                </p:cond>
              </p:nextCondLst>
            </p:seq>
            <p:seq concurrent="1" nextAc="seek">
              <p:cTn id="25" restart="whenNotActive" fill="hold" evtFilter="cancelBubble" nodeType="interactiveSeq">
                <p:stCondLst>
                  <p:cond evt="onClick" delay="0">
                    <p:tgtEl>
                      <p:spTgt spid="7"/>
                    </p:tgtEl>
                  </p:cond>
                </p:stCondLst>
                <p:endSync evt="end" delay="0">
                  <p:rtn val="all"/>
                </p:endSync>
                <p:childTnLst>
                  <p:par>
                    <p:cTn id="26" fill="hold">
                      <p:stCondLst>
                        <p:cond delay="0"/>
                      </p:stCondLst>
                      <p:childTnLst>
                        <p:par>
                          <p:cTn id="27" fill="hold">
                            <p:stCondLst>
                              <p:cond delay="0"/>
                            </p:stCondLst>
                            <p:childTnLst>
                              <p:par>
                                <p:cTn id="28" presetID="31" presetClass="exit" presetSubtype="0" fill="hold" grpId="0" nodeType="clickEffect">
                                  <p:stCondLst>
                                    <p:cond delay="0"/>
                                  </p:stCondLst>
                                  <p:childTnLst>
                                    <p:anim calcmode="lin" valueType="num">
                                      <p:cBhvr>
                                        <p:cTn id="29" dur="1000"/>
                                        <p:tgtEl>
                                          <p:spTgt spid="7"/>
                                        </p:tgtEl>
                                        <p:attrNameLst>
                                          <p:attrName>ppt_w</p:attrName>
                                        </p:attrNameLst>
                                      </p:cBhvr>
                                      <p:tavLst>
                                        <p:tav tm="0">
                                          <p:val>
                                            <p:strVal val="ppt_w"/>
                                          </p:val>
                                        </p:tav>
                                        <p:tav tm="100000">
                                          <p:val>
                                            <p:fltVal val="0"/>
                                          </p:val>
                                        </p:tav>
                                      </p:tavLst>
                                    </p:anim>
                                    <p:anim calcmode="lin" valueType="num">
                                      <p:cBhvr>
                                        <p:cTn id="30" dur="1000"/>
                                        <p:tgtEl>
                                          <p:spTgt spid="7"/>
                                        </p:tgtEl>
                                        <p:attrNameLst>
                                          <p:attrName>ppt_h</p:attrName>
                                        </p:attrNameLst>
                                      </p:cBhvr>
                                      <p:tavLst>
                                        <p:tav tm="0">
                                          <p:val>
                                            <p:strVal val="ppt_h"/>
                                          </p:val>
                                        </p:tav>
                                        <p:tav tm="100000">
                                          <p:val>
                                            <p:fltVal val="0"/>
                                          </p:val>
                                        </p:tav>
                                      </p:tavLst>
                                    </p:anim>
                                    <p:anim calcmode="lin" valueType="num">
                                      <p:cBhvr>
                                        <p:cTn id="31" dur="1000"/>
                                        <p:tgtEl>
                                          <p:spTgt spid="7"/>
                                        </p:tgtEl>
                                        <p:attrNameLst>
                                          <p:attrName>style.rotation</p:attrName>
                                        </p:attrNameLst>
                                      </p:cBhvr>
                                      <p:tavLst>
                                        <p:tav tm="0">
                                          <p:val>
                                            <p:fltVal val="0"/>
                                          </p:val>
                                        </p:tav>
                                        <p:tav tm="100000">
                                          <p:val>
                                            <p:fltVal val="90"/>
                                          </p:val>
                                        </p:tav>
                                      </p:tavLst>
                                    </p:anim>
                                    <p:animEffect transition="out" filter="fade">
                                      <p:cBhvr>
                                        <p:cTn id="32" dur="1000"/>
                                        <p:tgtEl>
                                          <p:spTgt spid="7"/>
                                        </p:tgtEl>
                                      </p:cBhvr>
                                    </p:animEffect>
                                    <p:set>
                                      <p:cBhvr>
                                        <p:cTn id="33"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bldLst>
      <p:bldP spid="3" grpId="0" animBg="1"/>
      <p:bldP spid="4" grpId="0" animBg="1"/>
      <p:bldP spid="5"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Archiv autora</a:t>
            </a:r>
          </a:p>
          <a:p>
            <a:r>
              <a:rPr lang="cs-CZ" dirty="0" smtClean="0"/>
              <a:t>Microsoft Office - Klipart</a:t>
            </a:r>
            <a:endParaRPr lang="cs-CZ" dirty="0"/>
          </a:p>
        </p:txBody>
      </p:sp>
    </p:spTree>
    <p:extLst>
      <p:ext uri="{BB962C8B-B14F-4D97-AF65-F5344CB8AC3E}">
        <p14:creationId xmlns:p14="http://schemas.microsoft.com/office/powerpoint/2010/main" val="74888082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161</TotalTime>
  <Words>511</Words>
  <Application>Microsoft Office PowerPoint</Application>
  <PresentationFormat>Předvádění na obrazovce (4:3)</PresentationFormat>
  <Paragraphs>94</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VY_32_INOVACE_5A_17_Mikuláš</dc:title>
  <dc:creator>Kata-Repa</dc:creator>
  <cp:lastModifiedBy>uzivatel</cp:lastModifiedBy>
  <cp:revision>43</cp:revision>
  <dcterms:created xsi:type="dcterms:W3CDTF">2011-10-22T13:05:11Z</dcterms:created>
  <dcterms:modified xsi:type="dcterms:W3CDTF">2013-01-24T13:59:26Z</dcterms:modified>
</cp:coreProperties>
</file>