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4" r:id="rId4"/>
    <p:sldId id="265" r:id="rId5"/>
    <p:sldId id="260" r:id="rId6"/>
    <p:sldId id="259" r:id="rId7"/>
    <p:sldId id="269" r:id="rId8"/>
    <p:sldId id="261" r:id="rId9"/>
    <p:sldId id="266" r:id="rId10"/>
    <p:sldId id="268" r:id="rId11"/>
    <p:sldId id="270" r:id="rId12"/>
    <p:sldId id="271" r:id="rId13"/>
    <p:sldId id="272" r:id="rId14"/>
    <p:sldId id="262" r:id="rId15"/>
    <p:sldId id="267"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FF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16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466B376-974D-4DE8-B922-46934649058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3511087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66B376-974D-4DE8-B922-46934649058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3008179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466B376-974D-4DE8-B922-46934649058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2861369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466B376-974D-4DE8-B922-46934649058C}" type="datetimeFigureOut">
              <a:rPr lang="cs-CZ" smtClean="0"/>
              <a:pPr/>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3821615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466B376-974D-4DE8-B922-46934649058C}" type="datetimeFigureOut">
              <a:rPr lang="cs-CZ" smtClean="0"/>
              <a:pPr/>
              <a:t>2.2.2013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3454992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466B376-974D-4DE8-B922-46934649058C}" type="datetimeFigureOut">
              <a:rPr lang="cs-CZ" smtClean="0"/>
              <a:pPr/>
              <a:t>2.2.2013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1039733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466B376-974D-4DE8-B922-46934649058C}" type="datetimeFigureOut">
              <a:rPr lang="cs-CZ" smtClean="0"/>
              <a:pPr/>
              <a:t>2.2.2013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23759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466B376-974D-4DE8-B922-46934649058C}" type="datetimeFigureOut">
              <a:rPr lang="cs-CZ" smtClean="0"/>
              <a:pPr/>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2851898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466B376-974D-4DE8-B922-46934649058C}" type="datetimeFigureOut">
              <a:rPr lang="cs-CZ" smtClean="0"/>
              <a:pPr/>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3904521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66B376-974D-4DE8-B922-46934649058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4111600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66B376-974D-4DE8-B922-46934649058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971890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6B376-974D-4DE8-B922-46934649058C}" type="datetimeFigureOut">
              <a:rPr lang="cs-CZ" smtClean="0"/>
              <a:pPr/>
              <a:t>2.2.2013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481F3B-148F-41D8-A5A4-FA0AB27DAA47}" type="slidenum">
              <a:rPr lang="cs-CZ" smtClean="0"/>
              <a:pPr/>
              <a:t>‹#›</a:t>
            </a:fld>
            <a:endParaRPr lang="cs-CZ"/>
          </a:p>
        </p:txBody>
      </p:sp>
    </p:spTree>
    <p:extLst>
      <p:ext uri="{BB962C8B-B14F-4D97-AF65-F5344CB8AC3E}">
        <p14:creationId xmlns:p14="http://schemas.microsoft.com/office/powerpoint/2010/main" xmlns="" val="3123264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7.xml"/><Relationship Id="rId5" Type="http://schemas.microsoft.com/office/2007/relationships/hdphoto" Target="../media/hdphoto4.wdp"/><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png"/><Relationship Id="rId1" Type="http://schemas.openxmlformats.org/officeDocument/2006/relationships/slideLayout" Target="../slideLayouts/slideLayout7.xml"/><Relationship Id="rId5" Type="http://schemas.microsoft.com/office/2007/relationships/hdphoto" Target="../media/hdphoto6.wdp"/><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7.wdp"/><Relationship Id="rId7" Type="http://schemas.microsoft.com/office/2007/relationships/hdphoto" Target="../media/hdphoto9.wdp"/><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4.png"/><Relationship Id="rId5" Type="http://schemas.microsoft.com/office/2007/relationships/hdphoto" Target="../media/hdphoto8.wdp"/><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audio" Target="../media/audio2.wav"/><Relationship Id="rId7" Type="http://schemas.microsoft.com/office/2007/relationships/hdphoto" Target="../media/hdphoto11.wdp"/><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image" Target="../media/image16.png"/><Relationship Id="rId5" Type="http://schemas.microsoft.com/office/2007/relationships/hdphoto" Target="../media/hdphoto10.wdp"/><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 Id="rId6" Type="http://schemas.microsoft.com/office/2007/relationships/hdphoto" Target="../media/hdphoto12.wdp"/><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audio" Target="../media/audio2.wav"/><Relationship Id="rId7" Type="http://schemas.microsoft.com/office/2007/relationships/hdphoto" Target="../media/hdphoto14.wdp"/><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image" Target="../media/image21.png"/><Relationship Id="rId5" Type="http://schemas.microsoft.com/office/2007/relationships/hdphoto" Target="../media/hdphoto13.wdp"/><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2.png"/><Relationship Id="rId1" Type="http://schemas.openxmlformats.org/officeDocument/2006/relationships/slideLayout" Target="../slideLayouts/slideLayout7.xml"/><Relationship Id="rId5" Type="http://schemas.microsoft.com/office/2007/relationships/hdphoto" Target="../media/hdphoto16.wdp"/><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Orientace v prostoru</a:t>
            </a:r>
            <a:br>
              <a:rPr lang="cs-CZ" sz="4000" dirty="0" smtClean="0">
                <a:solidFill>
                  <a:prstClr val="black"/>
                </a:solidFill>
              </a:rPr>
            </a:br>
            <a:r>
              <a:rPr lang="cs-CZ" sz="4000" dirty="0" smtClean="0">
                <a:solidFill>
                  <a:prstClr val="black"/>
                </a:solidFill>
              </a:rPr>
              <a:t>VY_32_INOVACE_5A_18</a:t>
            </a:r>
          </a:p>
          <a:p>
            <a:r>
              <a:rPr lang="cs-CZ" sz="2800" dirty="0">
                <a:solidFill>
                  <a:prstClr val="black"/>
                </a:solidFill>
              </a:rPr>
              <a:t>Číslo projektu: </a:t>
            </a:r>
            <a:r>
              <a:rPr lang="cs-CZ" sz="2800" dirty="0"/>
              <a:t>CZ.1.07/1.4.00/21.1101</a:t>
            </a:r>
            <a:endParaRPr lang="cs-CZ" dirty="0">
              <a:solidFill>
                <a:prstClr val="black"/>
              </a:solidFill>
            </a:endParaRPr>
          </a:p>
        </p:txBody>
      </p:sp>
      <p:sp>
        <p:nvSpPr>
          <p:cNvPr id="5"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1</a:t>
            </a:r>
          </a:p>
          <a:p>
            <a:pPr>
              <a:lnSpc>
                <a:spcPct val="120000"/>
              </a:lnSpc>
            </a:pPr>
            <a:r>
              <a:rPr lang="cs-CZ" sz="2900" dirty="0" smtClean="0">
                <a:solidFill>
                  <a:prstClr val="black">
                    <a:tint val="75000"/>
                  </a:prstClr>
                </a:solidFill>
              </a:rPr>
              <a:t>Člověk a jeho svět</a:t>
            </a:r>
            <a:endParaRPr lang="cs-CZ" sz="2900" dirty="0">
              <a:solidFill>
                <a:prstClr val="black">
                  <a:tint val="75000"/>
                </a:prstClr>
              </a:solidFill>
            </a:endParaRP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xmlns="" val="38132078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xmlns="" val="3168735444"/>
              </p:ext>
            </p:extLst>
          </p:nvPr>
        </p:nvGraphicFramePr>
        <p:xfrm>
          <a:off x="251520" y="1484784"/>
          <a:ext cx="8641103" cy="4831213"/>
        </p:xfrm>
        <a:graphic>
          <a:graphicData uri="http://schemas.openxmlformats.org/drawingml/2006/table">
            <a:tbl>
              <a:tblPr firstRow="1" bandRow="1">
                <a:tableStyleId>{5940675A-B579-460E-94D1-54222C63F5DA}</a:tableStyleId>
              </a:tblPr>
              <a:tblGrid>
                <a:gridCol w="2115805"/>
                <a:gridCol w="6525298"/>
              </a:tblGrid>
              <a:tr h="2097101">
                <a:tc>
                  <a:txBody>
                    <a:bodyPr/>
                    <a:lstStyle/>
                    <a:p>
                      <a:r>
                        <a:rPr lang="cs-CZ" sz="1300" dirty="0" smtClean="0"/>
                        <a:t>Anotace</a:t>
                      </a:r>
                      <a:endParaRPr lang="cs-CZ" sz="1300" dirty="0"/>
                    </a:p>
                  </a:txBody>
                  <a:tcPr marL="82296" marR="82296" marT="41148" marB="41148"/>
                </a:tc>
                <a:tc>
                  <a:txBody>
                    <a:bodyPr/>
                    <a:lstStyle/>
                    <a:p>
                      <a:pPr algn="just"/>
                      <a:r>
                        <a:rPr lang="cs-CZ" sz="1300" dirty="0" smtClean="0"/>
                        <a:t>Prostřednictvím</a:t>
                      </a:r>
                      <a:r>
                        <a:rPr lang="cs-CZ" sz="1300" baseline="0" dirty="0" smtClean="0"/>
                        <a:t> tohoto digitálního učebního materiálu se žáci seznámí s p</a:t>
                      </a:r>
                      <a:r>
                        <a:rPr lang="cs-CZ" sz="1300" dirty="0" smtClean="0"/>
                        <a:t>ojmy, které se vztahují k prostorové</a:t>
                      </a:r>
                      <a:r>
                        <a:rPr lang="cs-CZ" sz="1300" baseline="0" dirty="0" smtClean="0"/>
                        <a:t> orientaci. Po názorném výkladu si žáci zábavnou formou probírané pojmy procvičí.  První snímek je věnován pojmům NAHOŘE a DOLE, následují pojmy VPŘEDU, VZADU, VEDLE, NA, POD a V/VE. Následující čtyři snímky obsahují úlohy, které jsou založeny na stejném principu: žáci mají určit, kde se nachází zmiňovaný objekt. Na výběr mají z několika možností. Nejprve svůj tip vysloví a následně si jej zkontrolují kliknutím na vybranou odpověď. Pakliže je odpověď nesprávná, zmizí, naopak správná odpověď se zvýrazní. Na posledních svou snímcích mají žáci za úkol doplnit správně věty. Opět nejprve vysloví své tipy a kliknutím si ověří, zda zvolili správnou variantu  - pojmy se sami po provedení aktivační události přiřadí na správné místo. </a:t>
                      </a:r>
                      <a:endParaRPr lang="cs-CZ" sz="1300" dirty="0"/>
                    </a:p>
                  </a:txBody>
                  <a:tcPr marL="82296" marR="82296" marT="41148" marB="41148"/>
                </a:tc>
              </a:tr>
              <a:tr h="495187">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Srpen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19672">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Člověk a jeho svět</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a:t>
                      </a:r>
                      <a:r>
                        <a:rPr lang="cs-CZ" sz="1300" baseline="0" smtClean="0"/>
                        <a:t>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xmlns="" val="20742370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2565029" y="364866"/>
            <a:ext cx="4048672" cy="707886"/>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600" dirty="0" smtClean="0"/>
              <a:t>TABULE JE </a:t>
            </a:r>
            <a:r>
              <a:rPr lang="cs-CZ" sz="4000" b="1" dirty="0" smtClean="0"/>
              <a:t>NAHOŘE</a:t>
            </a:r>
            <a:endParaRPr lang="cs-CZ" sz="4000" b="1" dirty="0"/>
          </a:p>
        </p:txBody>
      </p:sp>
      <p:grpSp>
        <p:nvGrpSpPr>
          <p:cNvPr id="12" name="Skupina 11"/>
          <p:cNvGrpSpPr/>
          <p:nvPr/>
        </p:nvGrpSpPr>
        <p:grpSpPr>
          <a:xfrm>
            <a:off x="2969099" y="1844824"/>
            <a:ext cx="3325933" cy="3240360"/>
            <a:chOff x="2969099" y="1844824"/>
            <a:chExt cx="3325933" cy="324036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69099" y="1844824"/>
              <a:ext cx="3235761" cy="3153253"/>
            </a:xfrm>
            <a:prstGeom prst="rect">
              <a:avLst/>
            </a:prstGeom>
            <a:noFill/>
            <a:ln w="381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10000" b="90000" l="10000" r="90000">
                          <a14:foregroundMark x1="50000" y1="20313" x2="50000" y2="20313"/>
                          <a14:foregroundMark x1="50521" y1="18229" x2="50521" y2="18229"/>
                          <a14:foregroundMark x1="54167" y1="18229" x2="54167" y2="18229"/>
                        </a14:backgroundRemoval>
                      </a14:imgEffect>
                    </a14:imgLayer>
                  </a14:imgProps>
                </a:ext>
                <a:ext uri="{28A0092B-C50C-407E-A947-70E740481C1C}">
                  <a14:useLocalDpi xmlns:a14="http://schemas.microsoft.com/office/drawing/2010/main" xmlns="" val="0"/>
                </a:ext>
              </a:extLst>
            </a:blip>
            <a:srcRect/>
            <a:stretch>
              <a:fillRect/>
            </a:stretch>
          </p:blipFill>
          <p:spPr bwMode="auto">
            <a:xfrm>
              <a:off x="5341526" y="4155992"/>
              <a:ext cx="953506" cy="929192"/>
            </a:xfrm>
            <a:prstGeom prst="rect">
              <a:avLst/>
            </a:prstGeom>
            <a:noFill/>
            <a:ln w="9525">
              <a:no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5" name="TextovéPole 4"/>
          <p:cNvSpPr txBox="1"/>
          <p:nvPr/>
        </p:nvSpPr>
        <p:spPr>
          <a:xfrm>
            <a:off x="3258712" y="5589240"/>
            <a:ext cx="2661306" cy="707886"/>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600" dirty="0" smtClean="0"/>
              <a:t>MÍČ JE </a:t>
            </a:r>
            <a:r>
              <a:rPr lang="cs-CZ" sz="4000" b="1" dirty="0" smtClean="0"/>
              <a:t>DOLE</a:t>
            </a:r>
            <a:endParaRPr lang="cs-CZ" sz="4000" b="1" dirty="0"/>
          </a:p>
        </p:txBody>
      </p:sp>
      <p:grpSp>
        <p:nvGrpSpPr>
          <p:cNvPr id="13" name="Skupina 12"/>
          <p:cNvGrpSpPr/>
          <p:nvPr/>
        </p:nvGrpSpPr>
        <p:grpSpPr>
          <a:xfrm>
            <a:off x="467544" y="1860848"/>
            <a:ext cx="2213764" cy="461665"/>
            <a:chOff x="467544" y="1860848"/>
            <a:chExt cx="2213764" cy="461665"/>
          </a:xfrm>
        </p:grpSpPr>
        <p:sp>
          <p:nvSpPr>
            <p:cNvPr id="6" name="TextovéPole 5"/>
            <p:cNvSpPr txBox="1"/>
            <p:nvPr/>
          </p:nvSpPr>
          <p:spPr>
            <a:xfrm>
              <a:off x="467544" y="1860848"/>
              <a:ext cx="1133644"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TABULE</a:t>
              </a:r>
              <a:endParaRPr lang="cs-CZ" sz="2400" dirty="0"/>
            </a:p>
          </p:txBody>
        </p:sp>
        <p:cxnSp>
          <p:nvCxnSpPr>
            <p:cNvPr id="9" name="Přímá spojnice se šipkou 8"/>
            <p:cNvCxnSpPr/>
            <p:nvPr/>
          </p:nvCxnSpPr>
          <p:spPr>
            <a:xfrm>
              <a:off x="1745204" y="2075656"/>
              <a:ext cx="936104"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14" name="Skupina 13"/>
          <p:cNvGrpSpPr/>
          <p:nvPr/>
        </p:nvGrpSpPr>
        <p:grpSpPr>
          <a:xfrm>
            <a:off x="6444208" y="4389755"/>
            <a:ext cx="2231767" cy="461665"/>
            <a:chOff x="6444208" y="4389755"/>
            <a:chExt cx="2231767" cy="461665"/>
          </a:xfrm>
        </p:grpSpPr>
        <p:sp>
          <p:nvSpPr>
            <p:cNvPr id="7" name="TextovéPole 6"/>
            <p:cNvSpPr txBox="1"/>
            <p:nvPr/>
          </p:nvSpPr>
          <p:spPr>
            <a:xfrm>
              <a:off x="7987966" y="4389755"/>
              <a:ext cx="688009"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MÍČ</a:t>
              </a:r>
              <a:endParaRPr lang="cs-CZ" sz="2400" dirty="0"/>
            </a:p>
          </p:txBody>
        </p:sp>
        <p:cxnSp>
          <p:nvCxnSpPr>
            <p:cNvPr id="11" name="Přímá spojnice se šipkou 10"/>
            <p:cNvCxnSpPr/>
            <p:nvPr/>
          </p:nvCxnSpPr>
          <p:spPr>
            <a:xfrm flipH="1">
              <a:off x="6444208" y="4620587"/>
              <a:ext cx="1296144"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xmlns="" val="517568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2" name="Skupina 1"/>
          <p:cNvGrpSpPr/>
          <p:nvPr/>
        </p:nvGrpSpPr>
        <p:grpSpPr>
          <a:xfrm>
            <a:off x="2555776" y="1590423"/>
            <a:ext cx="5489286" cy="4841214"/>
            <a:chOff x="1907704" y="1196752"/>
            <a:chExt cx="5489286" cy="4841214"/>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07704" y="1196752"/>
              <a:ext cx="4357712" cy="434877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96875" l="9896" r="89063"/>
                      </a14:imgEffect>
                      <a14:imgEffect>
                        <a14:saturation sat="400000"/>
                      </a14:imgEffect>
                    </a14:imgLayer>
                  </a14:imgProps>
                </a:ext>
                <a:ext uri="{28A0092B-C50C-407E-A947-70E740481C1C}">
                  <a14:useLocalDpi xmlns:a14="http://schemas.microsoft.com/office/drawing/2010/main" xmlns="" val="0"/>
                </a:ext>
              </a:extLst>
            </a:blip>
            <a:srcRect/>
            <a:stretch>
              <a:fillRect/>
            </a:stretch>
          </p:blipFill>
          <p:spPr bwMode="auto">
            <a:xfrm>
              <a:off x="3779912" y="2420888"/>
              <a:ext cx="3617078" cy="361707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3" name="TextovéPole 2"/>
          <p:cNvSpPr txBox="1"/>
          <p:nvPr/>
        </p:nvSpPr>
        <p:spPr>
          <a:xfrm>
            <a:off x="325834" y="286165"/>
            <a:ext cx="3883820" cy="646331"/>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200" dirty="0" smtClean="0"/>
              <a:t>DÍVKA STOJÍ </a:t>
            </a:r>
            <a:r>
              <a:rPr lang="cs-CZ" sz="3600" b="1" dirty="0" smtClean="0"/>
              <a:t>VPŘEDU</a:t>
            </a:r>
            <a:endParaRPr lang="cs-CZ" sz="3600" b="1" dirty="0"/>
          </a:p>
        </p:txBody>
      </p:sp>
      <p:sp>
        <p:nvSpPr>
          <p:cNvPr id="5" name="TextovéPole 4"/>
          <p:cNvSpPr txBox="1"/>
          <p:nvPr/>
        </p:nvSpPr>
        <p:spPr>
          <a:xfrm>
            <a:off x="4527135" y="286165"/>
            <a:ext cx="4152162" cy="646331"/>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200" dirty="0" smtClean="0"/>
              <a:t>OBRÁZKY JSOU </a:t>
            </a:r>
            <a:r>
              <a:rPr lang="cs-CZ" sz="3600" b="1" dirty="0" smtClean="0"/>
              <a:t>VZADU</a:t>
            </a:r>
            <a:endParaRPr lang="cs-CZ" sz="3600" b="1" dirty="0"/>
          </a:p>
        </p:txBody>
      </p:sp>
      <p:sp>
        <p:nvSpPr>
          <p:cNvPr id="6" name="TextovéPole 5"/>
          <p:cNvSpPr txBox="1"/>
          <p:nvPr/>
        </p:nvSpPr>
        <p:spPr>
          <a:xfrm>
            <a:off x="7243904" y="5958268"/>
            <a:ext cx="1354858" cy="646331"/>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3600" dirty="0" smtClean="0"/>
              <a:t>DÍVKA</a:t>
            </a:r>
            <a:endParaRPr lang="cs-CZ" sz="3600" dirty="0"/>
          </a:p>
        </p:txBody>
      </p:sp>
      <p:sp>
        <p:nvSpPr>
          <p:cNvPr id="7" name="TextovéPole 6"/>
          <p:cNvSpPr txBox="1"/>
          <p:nvPr/>
        </p:nvSpPr>
        <p:spPr>
          <a:xfrm>
            <a:off x="325834" y="1359590"/>
            <a:ext cx="1160895" cy="40011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000" dirty="0" smtClean="0"/>
              <a:t>OBRÁZKY</a:t>
            </a:r>
            <a:endParaRPr lang="cs-CZ" sz="2000" dirty="0"/>
          </a:p>
        </p:txBody>
      </p:sp>
      <p:cxnSp>
        <p:nvCxnSpPr>
          <p:cNvPr id="11" name="Přímá spojnice se šipkou 10"/>
          <p:cNvCxnSpPr/>
          <p:nvPr/>
        </p:nvCxnSpPr>
        <p:spPr>
          <a:xfrm flipH="1" flipV="1">
            <a:off x="6603216" y="4623098"/>
            <a:ext cx="936104" cy="1070040"/>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Přímá spojnice se šipkou 14"/>
          <p:cNvCxnSpPr/>
          <p:nvPr/>
        </p:nvCxnSpPr>
        <p:spPr>
          <a:xfrm>
            <a:off x="1655168" y="1705791"/>
            <a:ext cx="1152128" cy="415232"/>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Přímá spojnice se šipkou 16"/>
          <p:cNvCxnSpPr/>
          <p:nvPr/>
        </p:nvCxnSpPr>
        <p:spPr>
          <a:xfrm>
            <a:off x="1686487" y="1559645"/>
            <a:ext cx="1877401" cy="480126"/>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759210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100000" l="9896" r="89063"/>
                    </a14:imgEffect>
                  </a14:imgLayer>
                </a14:imgProps>
              </a:ext>
              <a:ext uri="{28A0092B-C50C-407E-A947-70E740481C1C}">
                <a14:useLocalDpi xmlns:a14="http://schemas.microsoft.com/office/drawing/2010/main" xmlns="" val="0"/>
              </a:ext>
            </a:extLst>
          </a:blip>
          <a:srcRect/>
          <a:stretch>
            <a:fillRect/>
          </a:stretch>
        </p:blipFill>
        <p:spPr bwMode="auto">
          <a:xfrm>
            <a:off x="1403648" y="2632003"/>
            <a:ext cx="3024336" cy="30243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TextovéPole 2"/>
          <p:cNvSpPr txBox="1"/>
          <p:nvPr/>
        </p:nvSpPr>
        <p:spPr>
          <a:xfrm>
            <a:off x="1696332" y="391317"/>
            <a:ext cx="6051080" cy="707886"/>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600" dirty="0" smtClean="0"/>
              <a:t>VĚŠÁK STOJÍ </a:t>
            </a:r>
            <a:r>
              <a:rPr lang="cs-CZ" sz="4000" b="1" dirty="0" smtClean="0"/>
              <a:t>VEDLE</a:t>
            </a:r>
            <a:r>
              <a:rPr lang="cs-CZ" sz="3600" dirty="0" smtClean="0"/>
              <a:t> KNIHOVNY</a:t>
            </a:r>
            <a:endParaRPr lang="cs-CZ" sz="3600" dirty="0"/>
          </a:p>
        </p:txBody>
      </p:sp>
      <p:sp>
        <p:nvSpPr>
          <p:cNvPr id="4" name="TextovéPole 3"/>
          <p:cNvSpPr txBox="1"/>
          <p:nvPr/>
        </p:nvSpPr>
        <p:spPr>
          <a:xfrm>
            <a:off x="609469" y="2904416"/>
            <a:ext cx="984116"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VĚŠÁK</a:t>
            </a:r>
            <a:endParaRPr lang="cs-CZ" sz="2400" dirty="0"/>
          </a:p>
        </p:txBody>
      </p:sp>
      <p:pic>
        <p:nvPicPr>
          <p:cNvPr id="2052" name="Picture 4"/>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1563" b="100000" l="9896" r="89063"/>
                    </a14:imgEffect>
                  </a14:imgLayer>
                </a14:imgProps>
              </a:ext>
              <a:ext uri="{28A0092B-C50C-407E-A947-70E740481C1C}">
                <a14:useLocalDpi xmlns:a14="http://schemas.microsoft.com/office/drawing/2010/main" xmlns="" val="0"/>
              </a:ext>
            </a:extLst>
          </a:blip>
          <a:srcRect/>
          <a:stretch>
            <a:fillRect/>
          </a:stretch>
        </p:blipFill>
        <p:spPr bwMode="auto">
          <a:xfrm>
            <a:off x="3347864" y="2204864"/>
            <a:ext cx="3456384" cy="345638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2" name="TextovéPole 11"/>
          <p:cNvSpPr txBox="1"/>
          <p:nvPr/>
        </p:nvSpPr>
        <p:spPr>
          <a:xfrm>
            <a:off x="7236296" y="2468837"/>
            <a:ext cx="1564274"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KNIHOVNA</a:t>
            </a:r>
            <a:endParaRPr lang="cs-CZ" sz="2400" dirty="0"/>
          </a:p>
        </p:txBody>
      </p:sp>
      <p:cxnSp>
        <p:nvCxnSpPr>
          <p:cNvPr id="14" name="Přímá spojnice se šipkou 13"/>
          <p:cNvCxnSpPr/>
          <p:nvPr/>
        </p:nvCxnSpPr>
        <p:spPr>
          <a:xfrm flipH="1">
            <a:off x="6444208" y="2632003"/>
            <a:ext cx="576064"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Přímá spojnice se šipkou 15"/>
          <p:cNvCxnSpPr/>
          <p:nvPr/>
        </p:nvCxnSpPr>
        <p:spPr>
          <a:xfrm>
            <a:off x="1835696" y="3135248"/>
            <a:ext cx="504056"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0474767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14" name="Skupina 13"/>
          <p:cNvGrpSpPr/>
          <p:nvPr/>
        </p:nvGrpSpPr>
        <p:grpSpPr>
          <a:xfrm>
            <a:off x="1827237" y="2780928"/>
            <a:ext cx="3384376" cy="3384376"/>
            <a:chOff x="1827237" y="2780928"/>
            <a:chExt cx="3384376" cy="3384376"/>
          </a:xfrm>
        </p:grpSpPr>
        <p:pic>
          <p:nvPicPr>
            <p:cNvPr id="1026" name="Picture 2"/>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9896" b="89063" l="0" r="96875"/>
                      </a14:imgEffect>
                    </a14:imgLayer>
                  </a14:imgProps>
                </a:ext>
                <a:ext uri="{28A0092B-C50C-407E-A947-70E740481C1C}">
                  <a14:useLocalDpi xmlns:a14="http://schemas.microsoft.com/office/drawing/2010/main" xmlns="" val="0"/>
                </a:ext>
              </a:extLst>
            </a:blip>
            <a:srcRect/>
            <a:stretch>
              <a:fillRect/>
            </a:stretch>
          </p:blipFill>
          <p:spPr bwMode="auto">
            <a:xfrm>
              <a:off x="1827237" y="2780928"/>
              <a:ext cx="3384376" cy="33843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10000" b="90000" l="10000" r="90000"/>
                      </a14:imgEffect>
                    </a14:imgLayer>
                  </a14:imgProps>
                </a:ext>
                <a:ext uri="{28A0092B-C50C-407E-A947-70E740481C1C}">
                  <a14:useLocalDpi xmlns:a14="http://schemas.microsoft.com/office/drawing/2010/main" xmlns="" val="0"/>
                </a:ext>
              </a:extLst>
            </a:blip>
            <a:srcRect/>
            <a:stretch>
              <a:fillRect/>
            </a:stretch>
          </p:blipFill>
          <p:spPr bwMode="auto">
            <a:xfrm>
              <a:off x="3044307" y="2780928"/>
              <a:ext cx="1033589" cy="103358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2" name="TextovéPole 1"/>
          <p:cNvSpPr txBox="1"/>
          <p:nvPr/>
        </p:nvSpPr>
        <p:spPr>
          <a:xfrm>
            <a:off x="2447858" y="620688"/>
            <a:ext cx="4043607" cy="707886"/>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600" dirty="0" smtClean="0"/>
              <a:t>JABLKO JE </a:t>
            </a:r>
            <a:r>
              <a:rPr lang="cs-CZ" sz="4000" b="1" dirty="0" smtClean="0"/>
              <a:t>NA</a:t>
            </a:r>
            <a:r>
              <a:rPr lang="cs-CZ" sz="3600" dirty="0" smtClean="0"/>
              <a:t> STOLE</a:t>
            </a:r>
            <a:endParaRPr lang="cs-CZ" sz="3600" dirty="0"/>
          </a:p>
        </p:txBody>
      </p:sp>
      <p:grpSp>
        <p:nvGrpSpPr>
          <p:cNvPr id="12" name="Skupina 11"/>
          <p:cNvGrpSpPr/>
          <p:nvPr/>
        </p:nvGrpSpPr>
        <p:grpSpPr>
          <a:xfrm>
            <a:off x="4355976" y="2910135"/>
            <a:ext cx="4125343" cy="461665"/>
            <a:chOff x="4355976" y="2910135"/>
            <a:chExt cx="4125343" cy="461665"/>
          </a:xfrm>
        </p:grpSpPr>
        <p:sp>
          <p:nvSpPr>
            <p:cNvPr id="6" name="TextovéPole 5"/>
            <p:cNvSpPr txBox="1"/>
            <p:nvPr/>
          </p:nvSpPr>
          <p:spPr>
            <a:xfrm>
              <a:off x="7380312" y="2910135"/>
              <a:ext cx="1101007"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JABLKO</a:t>
              </a:r>
              <a:endParaRPr lang="cs-CZ" sz="2400" dirty="0"/>
            </a:p>
          </p:txBody>
        </p:sp>
        <p:cxnSp>
          <p:nvCxnSpPr>
            <p:cNvPr id="9" name="Přímá spojnice se šipkou 8"/>
            <p:cNvCxnSpPr/>
            <p:nvPr/>
          </p:nvCxnSpPr>
          <p:spPr>
            <a:xfrm flipH="1">
              <a:off x="4355976" y="3120723"/>
              <a:ext cx="2808312"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13" name="Skupina 12"/>
          <p:cNvGrpSpPr/>
          <p:nvPr/>
        </p:nvGrpSpPr>
        <p:grpSpPr>
          <a:xfrm>
            <a:off x="5196725" y="4242283"/>
            <a:ext cx="3284594" cy="461665"/>
            <a:chOff x="5196725" y="4242283"/>
            <a:chExt cx="3284594" cy="461665"/>
          </a:xfrm>
        </p:grpSpPr>
        <p:sp>
          <p:nvSpPr>
            <p:cNvPr id="7" name="TextovéPole 6"/>
            <p:cNvSpPr txBox="1"/>
            <p:nvPr/>
          </p:nvSpPr>
          <p:spPr>
            <a:xfrm>
              <a:off x="7680009" y="4242283"/>
              <a:ext cx="801310"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STŮL</a:t>
              </a:r>
              <a:endParaRPr lang="cs-CZ" sz="2400" dirty="0"/>
            </a:p>
          </p:txBody>
        </p:sp>
        <p:cxnSp>
          <p:nvCxnSpPr>
            <p:cNvPr id="11" name="Přímá spojnice se šipkou 10"/>
            <p:cNvCxnSpPr/>
            <p:nvPr/>
          </p:nvCxnSpPr>
          <p:spPr>
            <a:xfrm flipH="1">
              <a:off x="5196725" y="4473115"/>
              <a:ext cx="2312715" cy="1"/>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xmlns="" val="40183899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2" name="Skupina 1"/>
          <p:cNvGrpSpPr/>
          <p:nvPr/>
        </p:nvGrpSpPr>
        <p:grpSpPr>
          <a:xfrm>
            <a:off x="1187624" y="2353136"/>
            <a:ext cx="3960440" cy="3816424"/>
            <a:chOff x="2555776" y="2204864"/>
            <a:chExt cx="3382963" cy="3382963"/>
          </a:xfrm>
        </p:grpSpPr>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55776" y="2204864"/>
              <a:ext cx="3382963" cy="33829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44"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rot="20869144">
              <a:off x="3672985" y="4138344"/>
              <a:ext cx="881117" cy="88111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grpSp>
        <p:nvGrpSpPr>
          <p:cNvPr id="6" name="Skupina 5"/>
          <p:cNvGrpSpPr/>
          <p:nvPr/>
        </p:nvGrpSpPr>
        <p:grpSpPr>
          <a:xfrm>
            <a:off x="3620324" y="4890888"/>
            <a:ext cx="4701407" cy="461665"/>
            <a:chOff x="4355976" y="2910135"/>
            <a:chExt cx="4125343" cy="461665"/>
          </a:xfrm>
        </p:grpSpPr>
        <p:sp>
          <p:nvSpPr>
            <p:cNvPr id="7" name="TextovéPole 6"/>
            <p:cNvSpPr txBox="1"/>
            <p:nvPr/>
          </p:nvSpPr>
          <p:spPr>
            <a:xfrm>
              <a:off x="7380312" y="2910135"/>
              <a:ext cx="1101007"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JABLKO</a:t>
              </a:r>
              <a:endParaRPr lang="cs-CZ" sz="2400" dirty="0"/>
            </a:p>
          </p:txBody>
        </p:sp>
        <p:cxnSp>
          <p:nvCxnSpPr>
            <p:cNvPr id="8" name="Přímá spojnice se šipkou 7"/>
            <p:cNvCxnSpPr/>
            <p:nvPr/>
          </p:nvCxnSpPr>
          <p:spPr>
            <a:xfrm flipH="1">
              <a:off x="4355976" y="3120723"/>
              <a:ext cx="2808312"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9" name="Skupina 8"/>
          <p:cNvGrpSpPr/>
          <p:nvPr/>
        </p:nvGrpSpPr>
        <p:grpSpPr>
          <a:xfrm>
            <a:off x="5138571" y="3305984"/>
            <a:ext cx="3284594" cy="461665"/>
            <a:chOff x="5196725" y="4242283"/>
            <a:chExt cx="3284594" cy="461665"/>
          </a:xfrm>
        </p:grpSpPr>
        <p:sp>
          <p:nvSpPr>
            <p:cNvPr id="10" name="TextovéPole 9"/>
            <p:cNvSpPr txBox="1"/>
            <p:nvPr/>
          </p:nvSpPr>
          <p:spPr>
            <a:xfrm>
              <a:off x="7680009" y="4242283"/>
              <a:ext cx="801310"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STŮL</a:t>
              </a:r>
              <a:endParaRPr lang="cs-CZ" sz="2400" dirty="0"/>
            </a:p>
          </p:txBody>
        </p:sp>
        <p:cxnSp>
          <p:nvCxnSpPr>
            <p:cNvPr id="11" name="Přímá spojnice se šipkou 10"/>
            <p:cNvCxnSpPr/>
            <p:nvPr/>
          </p:nvCxnSpPr>
          <p:spPr>
            <a:xfrm flipH="1">
              <a:off x="5196725" y="4473115"/>
              <a:ext cx="2312715" cy="1"/>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3" name="TextovéPole 2"/>
          <p:cNvSpPr txBox="1"/>
          <p:nvPr/>
        </p:nvSpPr>
        <p:spPr>
          <a:xfrm>
            <a:off x="2195736" y="476672"/>
            <a:ext cx="4742517" cy="707886"/>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600" dirty="0" smtClean="0"/>
              <a:t>JABLKO JE</a:t>
            </a:r>
            <a:r>
              <a:rPr lang="cs-CZ" sz="3600" b="1" dirty="0" smtClean="0"/>
              <a:t> </a:t>
            </a:r>
            <a:r>
              <a:rPr lang="cs-CZ" sz="4000" b="1" dirty="0" smtClean="0"/>
              <a:t>POD </a:t>
            </a:r>
            <a:r>
              <a:rPr lang="cs-CZ" sz="3600" dirty="0" smtClean="0"/>
              <a:t>STOLEM</a:t>
            </a:r>
            <a:endParaRPr lang="cs-CZ" sz="3600" dirty="0"/>
          </a:p>
        </p:txBody>
      </p:sp>
    </p:spTree>
    <p:extLst>
      <p:ext uri="{BB962C8B-B14F-4D97-AF65-F5344CB8AC3E}">
        <p14:creationId xmlns:p14="http://schemas.microsoft.com/office/powerpoint/2010/main" xmlns="" val="2924310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ovéPole 3"/>
          <p:cNvSpPr txBox="1"/>
          <p:nvPr/>
        </p:nvSpPr>
        <p:spPr>
          <a:xfrm>
            <a:off x="251520" y="404664"/>
            <a:ext cx="4136645" cy="646331"/>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200" dirty="0" smtClean="0"/>
              <a:t>NŮŽKY JSOU </a:t>
            </a:r>
            <a:r>
              <a:rPr lang="cs-CZ" sz="3600" b="1" dirty="0" smtClean="0"/>
              <a:t>V</a:t>
            </a:r>
            <a:r>
              <a:rPr lang="cs-CZ" sz="3200" dirty="0" smtClean="0"/>
              <a:t> ŠUPLÍKU</a:t>
            </a:r>
            <a:endParaRPr lang="cs-CZ" sz="3200" dirty="0"/>
          </a:p>
        </p:txBody>
      </p:sp>
      <p:grpSp>
        <p:nvGrpSpPr>
          <p:cNvPr id="26" name="Skupina 25"/>
          <p:cNvGrpSpPr/>
          <p:nvPr/>
        </p:nvGrpSpPr>
        <p:grpSpPr>
          <a:xfrm>
            <a:off x="142322" y="1491382"/>
            <a:ext cx="3575804" cy="4602120"/>
            <a:chOff x="-660712" y="1458076"/>
            <a:chExt cx="3575804" cy="4602120"/>
          </a:xfrm>
        </p:grpSpPr>
        <p:grpSp>
          <p:nvGrpSpPr>
            <p:cNvPr id="2" name="Skupina 1"/>
            <p:cNvGrpSpPr/>
            <p:nvPr/>
          </p:nvGrpSpPr>
          <p:grpSpPr>
            <a:xfrm>
              <a:off x="-660712" y="1458076"/>
              <a:ext cx="3575804" cy="3369645"/>
              <a:chOff x="-1315741" y="765553"/>
              <a:chExt cx="5729467" cy="5729467"/>
            </a:xfrm>
          </p:grpSpPr>
          <p:pic>
            <p:nvPicPr>
              <p:cNvPr id="3074" name="Picture 2"/>
              <p:cNvPicPr>
                <a:picLocks noChangeAspect="1" noChangeArrowheads="1"/>
              </p:cNvPicPr>
              <p:nvPr/>
            </p:nvPicPr>
            <p:blipFill>
              <a:blip r:embed="rId2" cstate="print">
                <a:duotone>
                  <a:schemeClr val="accent6">
                    <a:shade val="45000"/>
                    <a:satMod val="135000"/>
                  </a:schemeClr>
                  <a:prstClr val="white"/>
                </a:duotone>
                <a:extLst>
                  <a:ext uri="{BEBA8EAE-BF5A-486C-A8C5-ECC9F3942E4B}">
                    <a14:imgProps xmlns:a14="http://schemas.microsoft.com/office/drawing/2010/main" xmlns="">
                      <a14:imgLayer r:embed="rId3">
                        <a14:imgEffect>
                          <a14:backgroundRemoval t="521" b="100000" l="9896" r="89063"/>
                        </a14:imgEffect>
                      </a14:imgLayer>
                    </a14:imgProps>
                  </a:ext>
                  <a:ext uri="{28A0092B-C50C-407E-A947-70E740481C1C}">
                    <a14:useLocalDpi xmlns:a14="http://schemas.microsoft.com/office/drawing/2010/main" xmlns="" val="0"/>
                  </a:ext>
                </a:extLst>
              </a:blip>
              <a:srcRect/>
              <a:stretch>
                <a:fillRect/>
              </a:stretch>
            </p:blipFill>
            <p:spPr bwMode="auto">
              <a:xfrm>
                <a:off x="-1315741" y="765553"/>
                <a:ext cx="5729467" cy="572946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rotWithShape="1">
              <a:blip r:embed="rId4" cstate="print">
                <a:duotone>
                  <a:prstClr val="black"/>
                  <a:srgbClr val="FFFF00">
                    <a:tint val="45000"/>
                    <a:satMod val="400000"/>
                  </a:srgbClr>
                </a:duotone>
                <a:extLst>
                  <a:ext uri="{BEBA8EAE-BF5A-486C-A8C5-ECC9F3942E4B}">
                    <a14:imgProps xmlns:a14="http://schemas.microsoft.com/office/drawing/2010/main" xmlns="">
                      <a14:imgLayer r:embed="rId5">
                        <a14:imgEffect>
                          <a14:backgroundRemoval t="9896" b="89063" l="0" r="100000"/>
                        </a14:imgEffect>
                      </a14:imgLayer>
                    </a14:imgProps>
                  </a:ext>
                  <a:ext uri="{28A0092B-C50C-407E-A947-70E740481C1C}">
                    <a14:useLocalDpi xmlns:a14="http://schemas.microsoft.com/office/drawing/2010/main" xmlns="" val="0"/>
                  </a:ext>
                </a:extLst>
              </a:blip>
              <a:srcRect l="38779" r="-12815" b="-553"/>
              <a:stretch/>
            </p:blipFill>
            <p:spPr bwMode="auto">
              <a:xfrm rot="16200000">
                <a:off x="1660083" y="3249277"/>
                <a:ext cx="1431948" cy="1944809"/>
              </a:xfrm>
              <a:prstGeom prst="rect">
                <a:avLst/>
              </a:prstGeom>
              <a:noFill/>
              <a:ln>
                <a:noFill/>
              </a:ln>
              <a:effectLst/>
              <a:scene3d>
                <a:camera prst="perspectiveHeroicExtremeRightFacing"/>
                <a:lightRig rig="threePt" dir="t"/>
              </a:scene3d>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6" name="TextovéPole 5"/>
            <p:cNvSpPr txBox="1"/>
            <p:nvPr/>
          </p:nvSpPr>
          <p:spPr>
            <a:xfrm>
              <a:off x="1331640" y="5229199"/>
              <a:ext cx="1542345" cy="830997"/>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2400" dirty="0" smtClean="0"/>
                <a:t>ŠUPLÍK</a:t>
              </a:r>
            </a:p>
            <a:p>
              <a:r>
                <a:rPr lang="cs-CZ" sz="2400" dirty="0" smtClean="0"/>
                <a:t>(ZÁSUVKA)</a:t>
              </a:r>
              <a:endParaRPr lang="cs-CZ" sz="2400" dirty="0"/>
            </a:p>
          </p:txBody>
        </p:sp>
        <p:sp>
          <p:nvSpPr>
            <p:cNvPr id="8" name="TextovéPole 7"/>
            <p:cNvSpPr txBox="1"/>
            <p:nvPr/>
          </p:nvSpPr>
          <p:spPr>
            <a:xfrm>
              <a:off x="142322" y="5229200"/>
              <a:ext cx="1035861"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NŮŽKY</a:t>
              </a:r>
              <a:endParaRPr lang="cs-CZ" sz="2400" dirty="0"/>
            </a:p>
          </p:txBody>
        </p:sp>
        <p:cxnSp>
          <p:nvCxnSpPr>
            <p:cNvPr id="21" name="Přímá spojnice se šipkou 20"/>
            <p:cNvCxnSpPr/>
            <p:nvPr/>
          </p:nvCxnSpPr>
          <p:spPr>
            <a:xfrm flipV="1">
              <a:off x="430112" y="3717032"/>
              <a:ext cx="1008112" cy="1368152"/>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Přímá spojnice se šipkou 23"/>
            <p:cNvCxnSpPr/>
            <p:nvPr/>
          </p:nvCxnSpPr>
          <p:spPr>
            <a:xfrm flipH="1" flipV="1">
              <a:off x="1835696" y="4509120"/>
              <a:ext cx="567089" cy="576064"/>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27" name="Skupina 26"/>
          <p:cNvGrpSpPr/>
          <p:nvPr/>
        </p:nvGrpSpPr>
        <p:grpSpPr>
          <a:xfrm>
            <a:off x="4788024" y="417442"/>
            <a:ext cx="4110036" cy="5227255"/>
            <a:chOff x="4788024" y="417442"/>
            <a:chExt cx="4110036" cy="5227255"/>
          </a:xfrm>
        </p:grpSpPr>
        <p:sp>
          <p:nvSpPr>
            <p:cNvPr id="25" name="TextovéPole 24"/>
            <p:cNvSpPr txBox="1"/>
            <p:nvPr/>
          </p:nvSpPr>
          <p:spPr>
            <a:xfrm>
              <a:off x="4788024" y="417442"/>
              <a:ext cx="4110036" cy="646331"/>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3200" dirty="0" smtClean="0"/>
                <a:t>PANÍ </a:t>
              </a:r>
              <a:r>
                <a:rPr lang="cs-CZ" sz="3200" dirty="0" smtClean="0"/>
                <a:t>STOJÍ </a:t>
              </a:r>
              <a:r>
                <a:rPr lang="cs-CZ" sz="3600" b="1" dirty="0" smtClean="0"/>
                <a:t>VE</a:t>
              </a:r>
              <a:r>
                <a:rPr lang="cs-CZ" sz="3200" dirty="0" smtClean="0"/>
                <a:t> DVEŘÍCH</a:t>
              </a:r>
              <a:endParaRPr lang="cs-CZ" sz="3200" dirty="0"/>
            </a:p>
          </p:txBody>
        </p:sp>
        <p:pic>
          <p:nvPicPr>
            <p:cNvPr id="3080" name="Picture 8"/>
            <p:cNvPicPr>
              <a:picLocks noChangeAspect="1" noChangeArrowheads="1"/>
            </p:cNvPicPr>
            <p:nvPr/>
          </p:nvPicPr>
          <p:blipFill>
            <a:blip r:embed="rId6" cstate="print">
              <a:extLst>
                <a:ext uri="{BEBA8EAE-BF5A-486C-A8C5-ECC9F3942E4B}">
                  <a14:imgProps xmlns:a14="http://schemas.microsoft.com/office/drawing/2010/main" xmlns="">
                    <a14:imgLayer r:embed="rId7">
                      <a14:imgEffect>
                        <a14:backgroundRemoval t="0" b="100000" l="9231" r="91385"/>
                      </a14:imgEffect>
                    </a14:imgLayer>
                  </a14:imgProps>
                </a:ext>
                <a:ext uri="{28A0092B-C50C-407E-A947-70E740481C1C}">
                  <a14:useLocalDpi xmlns:a14="http://schemas.microsoft.com/office/drawing/2010/main" xmlns="" val="0"/>
                </a:ext>
              </a:extLst>
            </a:blip>
            <a:srcRect/>
            <a:stretch>
              <a:fillRect/>
            </a:stretch>
          </p:blipFill>
          <p:spPr bwMode="auto">
            <a:xfrm>
              <a:off x="4799262" y="1656083"/>
              <a:ext cx="3988614" cy="398861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xmlns="" val="218827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3" name="Skupina 2"/>
          <p:cNvGrpSpPr/>
          <p:nvPr/>
        </p:nvGrpSpPr>
        <p:grpSpPr>
          <a:xfrm>
            <a:off x="5510955" y="1844824"/>
            <a:ext cx="4320480" cy="4356484"/>
            <a:chOff x="4823520" y="1844824"/>
            <a:chExt cx="4320480" cy="4356484"/>
          </a:xfrm>
        </p:grpSpPr>
        <p:pic>
          <p:nvPicPr>
            <p:cNvPr id="8194" name="Picture 2"/>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1042" b="98438" l="0" r="89063"/>
                      </a14:imgEffect>
                    </a14:imgLayer>
                  </a14:imgProps>
                </a:ext>
                <a:ext uri="{28A0092B-C50C-407E-A947-70E740481C1C}">
                  <a14:useLocalDpi xmlns:a14="http://schemas.microsoft.com/office/drawing/2010/main" xmlns="" val="0"/>
                </a:ext>
              </a:extLst>
            </a:blip>
            <a:srcRect/>
            <a:stretch>
              <a:fillRect/>
            </a:stretch>
          </p:blipFill>
          <p:spPr bwMode="auto">
            <a:xfrm>
              <a:off x="4823520" y="1844824"/>
              <a:ext cx="4320480" cy="435648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6" cstate="print">
              <a:extLst>
                <a:ext uri="{BEBA8EAE-BF5A-486C-A8C5-ECC9F3942E4B}">
                  <a14:imgProps xmlns:a14="http://schemas.microsoft.com/office/drawing/2010/main" xmlns="">
                    <a14:imgLayer r:embed="rId7">
                      <a14:imgEffect>
                        <a14:backgroundRemoval t="0" b="100000" l="0" r="98958"/>
                      </a14:imgEffect>
                    </a14:imgLayer>
                  </a14:imgProps>
                </a:ext>
                <a:ext uri="{28A0092B-C50C-407E-A947-70E740481C1C}">
                  <a14:useLocalDpi xmlns:a14="http://schemas.microsoft.com/office/drawing/2010/main" xmlns="" val="0"/>
                </a:ext>
              </a:extLst>
            </a:blip>
            <a:srcRect/>
            <a:stretch>
              <a:fillRect/>
            </a:stretch>
          </p:blipFill>
          <p:spPr bwMode="auto">
            <a:xfrm>
              <a:off x="5478138" y="3399390"/>
              <a:ext cx="1237044" cy="12473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4" name="TextovéPole 3"/>
          <p:cNvSpPr txBox="1"/>
          <p:nvPr/>
        </p:nvSpPr>
        <p:spPr>
          <a:xfrm>
            <a:off x="294482" y="260648"/>
            <a:ext cx="3344698" cy="954107"/>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800" dirty="0" smtClean="0"/>
              <a:t>KDE JE ČEPICE?</a:t>
            </a:r>
          </a:p>
          <a:p>
            <a:pPr algn="ctr"/>
            <a:r>
              <a:rPr lang="cs-CZ" sz="2000" dirty="0" smtClean="0"/>
              <a:t>VYBER SPRÁVNOU ODPOVĚĎ.</a:t>
            </a:r>
            <a:r>
              <a:rPr lang="cs-CZ" sz="2800" dirty="0" smtClean="0"/>
              <a:t> </a:t>
            </a:r>
            <a:endParaRPr lang="cs-CZ" sz="2800" dirty="0"/>
          </a:p>
        </p:txBody>
      </p:sp>
      <p:sp>
        <p:nvSpPr>
          <p:cNvPr id="11" name="Tlačítko akce: Vlastní 10">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TextovéPole 4"/>
          <p:cNvSpPr txBox="1"/>
          <p:nvPr/>
        </p:nvSpPr>
        <p:spPr>
          <a:xfrm>
            <a:off x="386591" y="3045447"/>
            <a:ext cx="1739579"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V</a:t>
            </a:r>
            <a:r>
              <a:rPr lang="cs-CZ" sz="4000" dirty="0" smtClean="0"/>
              <a:t> ŽIDLI </a:t>
            </a:r>
            <a:endParaRPr lang="cs-CZ" sz="4000" dirty="0"/>
          </a:p>
        </p:txBody>
      </p:sp>
      <p:sp>
        <p:nvSpPr>
          <p:cNvPr id="6" name="TextovéPole 5"/>
          <p:cNvSpPr txBox="1"/>
          <p:nvPr/>
        </p:nvSpPr>
        <p:spPr>
          <a:xfrm>
            <a:off x="3059832" y="3045447"/>
            <a:ext cx="1981633"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NA</a:t>
            </a:r>
            <a:r>
              <a:rPr lang="cs-CZ" sz="4000" dirty="0" smtClean="0"/>
              <a:t> ŽIDLI</a:t>
            </a:r>
            <a:endParaRPr lang="cs-CZ" sz="4000" dirty="0"/>
          </a:p>
        </p:txBody>
      </p:sp>
      <p:sp>
        <p:nvSpPr>
          <p:cNvPr id="10" name="TextovéPole 9"/>
          <p:cNvSpPr txBox="1"/>
          <p:nvPr/>
        </p:nvSpPr>
        <p:spPr>
          <a:xfrm>
            <a:off x="257701" y="4526922"/>
            <a:ext cx="2776722"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VEDLE</a:t>
            </a:r>
            <a:r>
              <a:rPr lang="cs-CZ" sz="4000" dirty="0" smtClean="0"/>
              <a:t> ŽIDLE</a:t>
            </a:r>
            <a:endParaRPr lang="cs-CZ" sz="4000" dirty="0"/>
          </a:p>
        </p:txBody>
      </p:sp>
      <p:sp>
        <p:nvSpPr>
          <p:cNvPr id="12" name="TextovéPole 11"/>
          <p:cNvSpPr txBox="1"/>
          <p:nvPr/>
        </p:nvSpPr>
        <p:spPr>
          <a:xfrm>
            <a:off x="3422350" y="4526922"/>
            <a:ext cx="2274982"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POD</a:t>
            </a:r>
            <a:r>
              <a:rPr lang="cs-CZ" sz="4000" dirty="0" smtClean="0"/>
              <a:t> ŽIDLÍ</a:t>
            </a:r>
            <a:endParaRPr lang="cs-CZ" sz="4000" dirty="0"/>
          </a:p>
        </p:txBody>
      </p:sp>
    </p:spTree>
    <p:extLst>
      <p:ext uri="{BB962C8B-B14F-4D97-AF65-F5344CB8AC3E}">
        <p14:creationId xmlns:p14="http://schemas.microsoft.com/office/powerpoint/2010/main" xmlns="" val="103773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xit" presetSubtype="0" fill="hold" grpId="0" nodeType="clickEffect">
                                  <p:stCondLst>
                                    <p:cond delay="0"/>
                                  </p:stCondLst>
                                  <p:childTnLst>
                                    <p:animEffect transition="out" filter="wipe(down)">
                                      <p:cBhvr>
                                        <p:cTn id="6" dur="180" accel="50000">
                                          <p:stCondLst>
                                            <p:cond delay="1820"/>
                                          </p:stCondLst>
                                        </p:cTn>
                                        <p:tgtEl>
                                          <p:spTgt spid="12"/>
                                        </p:tgtEl>
                                      </p:cBhvr>
                                    </p:animEffect>
                                    <p:anim calcmode="lin" valueType="num">
                                      <p:cBhvr>
                                        <p:cTn id="7" dur="1822" tmFilter="0,0; 0.14,0.31; 0.43,0.73; 0.71,0.91; 1.0,1.0">
                                          <p:stCondLst>
                                            <p:cond delay="0"/>
                                          </p:stCondLst>
                                        </p:cTn>
                                        <p:tgtEl>
                                          <p:spTgt spid="12"/>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12"/>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12"/>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12"/>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12"/>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12"/>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12"/>
                                        </p:tgtEl>
                                        <p:attrNameLst>
                                          <p:attrName>ppt_y</p:attrName>
                                        </p:attrNameLst>
                                      </p:cBhvr>
                                      <p:tavLst>
                                        <p:tav tm="0">
                                          <p:val>
                                            <p:strVal val="ppt_y"/>
                                          </p:val>
                                        </p:tav>
                                        <p:tav tm="100000">
                                          <p:val>
                                            <p:strVal val="ppt_y+ppt_h"/>
                                          </p:val>
                                        </p:tav>
                                      </p:tavLst>
                                    </p:anim>
                                    <p:animScale>
                                      <p:cBhvr>
                                        <p:cTn id="14" dur="26">
                                          <p:stCondLst>
                                            <p:cond delay="620"/>
                                          </p:stCondLst>
                                        </p:cTn>
                                        <p:tgtEl>
                                          <p:spTgt spid="12"/>
                                        </p:tgtEl>
                                      </p:cBhvr>
                                      <p:to x="100000" y="60000"/>
                                    </p:animScale>
                                    <p:animScale>
                                      <p:cBhvr>
                                        <p:cTn id="15" dur="166" decel="50000">
                                          <p:stCondLst>
                                            <p:cond delay="646"/>
                                          </p:stCondLst>
                                        </p:cTn>
                                        <p:tgtEl>
                                          <p:spTgt spid="12"/>
                                        </p:tgtEl>
                                      </p:cBhvr>
                                      <p:to x="100000" y="100000"/>
                                    </p:animScale>
                                    <p:animScale>
                                      <p:cBhvr>
                                        <p:cTn id="16" dur="26">
                                          <p:stCondLst>
                                            <p:cond delay="1312"/>
                                          </p:stCondLst>
                                        </p:cTn>
                                        <p:tgtEl>
                                          <p:spTgt spid="12"/>
                                        </p:tgtEl>
                                      </p:cBhvr>
                                      <p:to x="100000" y="80000"/>
                                    </p:animScale>
                                    <p:animScale>
                                      <p:cBhvr>
                                        <p:cTn id="17" dur="166" decel="50000">
                                          <p:stCondLst>
                                            <p:cond delay="1338"/>
                                          </p:stCondLst>
                                        </p:cTn>
                                        <p:tgtEl>
                                          <p:spTgt spid="12"/>
                                        </p:tgtEl>
                                      </p:cBhvr>
                                      <p:to x="100000" y="100000"/>
                                    </p:animScale>
                                    <p:animScale>
                                      <p:cBhvr>
                                        <p:cTn id="18" dur="26">
                                          <p:stCondLst>
                                            <p:cond delay="1642"/>
                                          </p:stCondLst>
                                        </p:cTn>
                                        <p:tgtEl>
                                          <p:spTgt spid="12"/>
                                        </p:tgtEl>
                                      </p:cBhvr>
                                      <p:to x="100000" y="90000"/>
                                    </p:animScale>
                                    <p:animScale>
                                      <p:cBhvr>
                                        <p:cTn id="19" dur="166" decel="50000">
                                          <p:stCondLst>
                                            <p:cond delay="1668"/>
                                          </p:stCondLst>
                                        </p:cTn>
                                        <p:tgtEl>
                                          <p:spTgt spid="12"/>
                                        </p:tgtEl>
                                      </p:cBhvr>
                                      <p:to x="100000" y="100000"/>
                                    </p:animScale>
                                    <p:animScale>
                                      <p:cBhvr>
                                        <p:cTn id="20" dur="26">
                                          <p:stCondLst>
                                            <p:cond delay="1808"/>
                                          </p:stCondLst>
                                        </p:cTn>
                                        <p:tgtEl>
                                          <p:spTgt spid="12"/>
                                        </p:tgtEl>
                                      </p:cBhvr>
                                      <p:to x="100000" y="95000"/>
                                    </p:animScale>
                                    <p:animScale>
                                      <p:cBhvr>
                                        <p:cTn id="21" dur="166" decel="50000">
                                          <p:stCondLst>
                                            <p:cond delay="1834"/>
                                          </p:stCondLst>
                                        </p:cTn>
                                        <p:tgtEl>
                                          <p:spTgt spid="12"/>
                                        </p:tgtEl>
                                      </p:cBhvr>
                                      <p:to x="100000" y="100000"/>
                                    </p:animScale>
                                    <p:set>
                                      <p:cBhvr>
                                        <p:cTn id="22" dur="1" fill="hold">
                                          <p:stCondLst>
                                            <p:cond delay="1999"/>
                                          </p:stCondLst>
                                        </p:cTn>
                                        <p:tgtEl>
                                          <p:spTgt spid="12"/>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bomb.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5"/>
                    </p:tgtEl>
                  </p:cond>
                </p:stCondLst>
                <p:endSync evt="end" delay="0">
                  <p:rtn val="all"/>
                </p:endSync>
                <p:childTnLst>
                  <p:par>
                    <p:cTn id="24" fill="hold">
                      <p:stCondLst>
                        <p:cond delay="0"/>
                      </p:stCondLst>
                      <p:childTnLst>
                        <p:par>
                          <p:cTn id="25" fill="hold">
                            <p:stCondLst>
                              <p:cond delay="0"/>
                            </p:stCondLst>
                            <p:childTnLst>
                              <p:par>
                                <p:cTn id="26" presetID="26" presetClass="exit" presetSubtype="0" fill="hold" grpId="0" nodeType="clickEffect">
                                  <p:stCondLst>
                                    <p:cond delay="0"/>
                                  </p:stCondLst>
                                  <p:childTnLst>
                                    <p:animEffect transition="out" filter="wipe(down)">
                                      <p:cBhvr>
                                        <p:cTn id="27" dur="180" accel="50000">
                                          <p:stCondLst>
                                            <p:cond delay="1820"/>
                                          </p:stCondLst>
                                        </p:cTn>
                                        <p:tgtEl>
                                          <p:spTgt spid="5"/>
                                        </p:tgtEl>
                                      </p:cBhvr>
                                    </p:animEffect>
                                    <p:anim calcmode="lin" valueType="num">
                                      <p:cBhvr>
                                        <p:cTn id="28"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29"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30"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1"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2"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3"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4"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35" dur="26">
                                          <p:stCondLst>
                                            <p:cond delay="620"/>
                                          </p:stCondLst>
                                        </p:cTn>
                                        <p:tgtEl>
                                          <p:spTgt spid="5"/>
                                        </p:tgtEl>
                                      </p:cBhvr>
                                      <p:to x="100000" y="60000"/>
                                    </p:animScale>
                                    <p:animScale>
                                      <p:cBhvr>
                                        <p:cTn id="36" dur="166" decel="50000">
                                          <p:stCondLst>
                                            <p:cond delay="646"/>
                                          </p:stCondLst>
                                        </p:cTn>
                                        <p:tgtEl>
                                          <p:spTgt spid="5"/>
                                        </p:tgtEl>
                                      </p:cBhvr>
                                      <p:to x="100000" y="100000"/>
                                    </p:animScale>
                                    <p:animScale>
                                      <p:cBhvr>
                                        <p:cTn id="37" dur="26">
                                          <p:stCondLst>
                                            <p:cond delay="1312"/>
                                          </p:stCondLst>
                                        </p:cTn>
                                        <p:tgtEl>
                                          <p:spTgt spid="5"/>
                                        </p:tgtEl>
                                      </p:cBhvr>
                                      <p:to x="100000" y="80000"/>
                                    </p:animScale>
                                    <p:animScale>
                                      <p:cBhvr>
                                        <p:cTn id="38" dur="166" decel="50000">
                                          <p:stCondLst>
                                            <p:cond delay="1338"/>
                                          </p:stCondLst>
                                        </p:cTn>
                                        <p:tgtEl>
                                          <p:spTgt spid="5"/>
                                        </p:tgtEl>
                                      </p:cBhvr>
                                      <p:to x="100000" y="100000"/>
                                    </p:animScale>
                                    <p:animScale>
                                      <p:cBhvr>
                                        <p:cTn id="39" dur="26">
                                          <p:stCondLst>
                                            <p:cond delay="1642"/>
                                          </p:stCondLst>
                                        </p:cTn>
                                        <p:tgtEl>
                                          <p:spTgt spid="5"/>
                                        </p:tgtEl>
                                      </p:cBhvr>
                                      <p:to x="100000" y="90000"/>
                                    </p:animScale>
                                    <p:animScale>
                                      <p:cBhvr>
                                        <p:cTn id="40" dur="166" decel="50000">
                                          <p:stCondLst>
                                            <p:cond delay="1668"/>
                                          </p:stCondLst>
                                        </p:cTn>
                                        <p:tgtEl>
                                          <p:spTgt spid="5"/>
                                        </p:tgtEl>
                                      </p:cBhvr>
                                      <p:to x="100000" y="100000"/>
                                    </p:animScale>
                                    <p:animScale>
                                      <p:cBhvr>
                                        <p:cTn id="41" dur="26">
                                          <p:stCondLst>
                                            <p:cond delay="1808"/>
                                          </p:stCondLst>
                                        </p:cTn>
                                        <p:tgtEl>
                                          <p:spTgt spid="5"/>
                                        </p:tgtEl>
                                      </p:cBhvr>
                                      <p:to x="100000" y="95000"/>
                                    </p:animScale>
                                    <p:animScale>
                                      <p:cBhvr>
                                        <p:cTn id="42" dur="166" decel="50000">
                                          <p:stCondLst>
                                            <p:cond delay="1834"/>
                                          </p:stCondLst>
                                        </p:cTn>
                                        <p:tgtEl>
                                          <p:spTgt spid="5"/>
                                        </p:tgtEl>
                                      </p:cBhvr>
                                      <p:to x="100000" y="100000"/>
                                    </p:animScale>
                                    <p:set>
                                      <p:cBhvr>
                                        <p:cTn id="43" dur="1" fill="hold">
                                          <p:stCondLst>
                                            <p:cond delay="1999"/>
                                          </p:stCondLst>
                                        </p:cTn>
                                        <p:tgtEl>
                                          <p:spTgt spid="5"/>
                                        </p:tgtEl>
                                        <p:attrNameLst>
                                          <p:attrName>style.visibility</p:attrName>
                                        </p:attrNameLst>
                                      </p:cBhvr>
                                      <p:to>
                                        <p:strVal val="hidden"/>
                                      </p:to>
                                    </p:set>
                                  </p:childTnLst>
                                  <p:subTnLst>
                                    <p:audio>
                                      <p:cMediaNode>
                                        <p:cTn display="0" masterRel="sameClick">
                                          <p:stCondLst>
                                            <p:cond evt="begin" delay="0">
                                              <p:tn val="26"/>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5"/>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26" presetClass="exit" presetSubtype="0" fill="hold" grpId="0" nodeType="clickEffect">
                                  <p:stCondLst>
                                    <p:cond delay="0"/>
                                  </p:stCondLst>
                                  <p:childTnLst>
                                    <p:animEffect transition="out" filter="wipe(down)">
                                      <p:cBhvr>
                                        <p:cTn id="48" dur="180" accel="50000">
                                          <p:stCondLst>
                                            <p:cond delay="1820"/>
                                          </p:stCondLst>
                                        </p:cTn>
                                        <p:tgtEl>
                                          <p:spTgt spid="10"/>
                                        </p:tgtEl>
                                      </p:cBhvr>
                                    </p:animEffect>
                                    <p:anim calcmode="lin" valueType="num">
                                      <p:cBhvr>
                                        <p:cTn id="49"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50"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51"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52"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53"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54"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55"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56" dur="26">
                                          <p:stCondLst>
                                            <p:cond delay="620"/>
                                          </p:stCondLst>
                                        </p:cTn>
                                        <p:tgtEl>
                                          <p:spTgt spid="10"/>
                                        </p:tgtEl>
                                      </p:cBhvr>
                                      <p:to x="100000" y="60000"/>
                                    </p:animScale>
                                    <p:animScale>
                                      <p:cBhvr>
                                        <p:cTn id="57" dur="166" decel="50000">
                                          <p:stCondLst>
                                            <p:cond delay="646"/>
                                          </p:stCondLst>
                                        </p:cTn>
                                        <p:tgtEl>
                                          <p:spTgt spid="10"/>
                                        </p:tgtEl>
                                      </p:cBhvr>
                                      <p:to x="100000" y="100000"/>
                                    </p:animScale>
                                    <p:animScale>
                                      <p:cBhvr>
                                        <p:cTn id="58" dur="26">
                                          <p:stCondLst>
                                            <p:cond delay="1312"/>
                                          </p:stCondLst>
                                        </p:cTn>
                                        <p:tgtEl>
                                          <p:spTgt spid="10"/>
                                        </p:tgtEl>
                                      </p:cBhvr>
                                      <p:to x="100000" y="80000"/>
                                    </p:animScale>
                                    <p:animScale>
                                      <p:cBhvr>
                                        <p:cTn id="59" dur="166" decel="50000">
                                          <p:stCondLst>
                                            <p:cond delay="1338"/>
                                          </p:stCondLst>
                                        </p:cTn>
                                        <p:tgtEl>
                                          <p:spTgt spid="10"/>
                                        </p:tgtEl>
                                      </p:cBhvr>
                                      <p:to x="100000" y="100000"/>
                                    </p:animScale>
                                    <p:animScale>
                                      <p:cBhvr>
                                        <p:cTn id="60" dur="26">
                                          <p:stCondLst>
                                            <p:cond delay="1642"/>
                                          </p:stCondLst>
                                        </p:cTn>
                                        <p:tgtEl>
                                          <p:spTgt spid="10"/>
                                        </p:tgtEl>
                                      </p:cBhvr>
                                      <p:to x="100000" y="90000"/>
                                    </p:animScale>
                                    <p:animScale>
                                      <p:cBhvr>
                                        <p:cTn id="61" dur="166" decel="50000">
                                          <p:stCondLst>
                                            <p:cond delay="1668"/>
                                          </p:stCondLst>
                                        </p:cTn>
                                        <p:tgtEl>
                                          <p:spTgt spid="10"/>
                                        </p:tgtEl>
                                      </p:cBhvr>
                                      <p:to x="100000" y="100000"/>
                                    </p:animScale>
                                    <p:animScale>
                                      <p:cBhvr>
                                        <p:cTn id="62" dur="26">
                                          <p:stCondLst>
                                            <p:cond delay="1808"/>
                                          </p:stCondLst>
                                        </p:cTn>
                                        <p:tgtEl>
                                          <p:spTgt spid="10"/>
                                        </p:tgtEl>
                                      </p:cBhvr>
                                      <p:to x="100000" y="95000"/>
                                    </p:animScale>
                                    <p:animScale>
                                      <p:cBhvr>
                                        <p:cTn id="63" dur="166" decel="50000">
                                          <p:stCondLst>
                                            <p:cond delay="1834"/>
                                          </p:stCondLst>
                                        </p:cTn>
                                        <p:tgtEl>
                                          <p:spTgt spid="10"/>
                                        </p:tgtEl>
                                      </p:cBhvr>
                                      <p:to x="100000" y="100000"/>
                                    </p:animScale>
                                    <p:set>
                                      <p:cBhvr>
                                        <p:cTn id="64" dur="1" fill="hold">
                                          <p:stCondLst>
                                            <p:cond delay="1999"/>
                                          </p:stCondLst>
                                        </p:cTn>
                                        <p:tgtEl>
                                          <p:spTgt spid="10"/>
                                        </p:tgtEl>
                                        <p:attrNameLst>
                                          <p:attrName>style.visibility</p:attrName>
                                        </p:attrNameLst>
                                      </p:cBhvr>
                                      <p:to>
                                        <p:strVal val="hidden"/>
                                      </p:to>
                                    </p:set>
                                  </p:childTnLst>
                                  <p:subTnLst>
                                    <p:audio>
                                      <p:cMediaNode>
                                        <p:cTn display="0" masterRel="sameClick">
                                          <p:stCondLst>
                                            <p:cond evt="begin" delay="0">
                                              <p:tn val="47"/>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10"/>
                  </p:tgtEl>
                </p:cond>
              </p:nextCondLst>
            </p:seq>
            <p:seq concurrent="1" nextAc="seek">
              <p:cTn id="65" restart="whenNotActive" fill="hold" evtFilter="cancelBubble" nodeType="interactiveSeq">
                <p:stCondLst>
                  <p:cond evt="onClick" delay="0">
                    <p:tgtEl>
                      <p:spTgt spid="6"/>
                    </p:tgtEl>
                  </p:cond>
                </p:stCondLst>
                <p:endSync evt="end" delay="0">
                  <p:rtn val="all"/>
                </p:endSync>
                <p:childTnLst>
                  <p:par>
                    <p:cTn id="66" fill="hold">
                      <p:stCondLst>
                        <p:cond delay="0"/>
                      </p:stCondLst>
                      <p:childTnLst>
                        <p:par>
                          <p:cTn id="67" fill="hold">
                            <p:stCondLst>
                              <p:cond delay="0"/>
                            </p:stCondLst>
                            <p:childTnLst>
                              <p:par>
                                <p:cTn id="68" presetID="6" presetClass="emph" presetSubtype="0" fill="hold" grpId="0" nodeType="clickEffect">
                                  <p:stCondLst>
                                    <p:cond delay="0"/>
                                  </p:stCondLst>
                                  <p:childTnLst>
                                    <p:animScale>
                                      <p:cBhvr>
                                        <p:cTn id="69" dur="2000" fill="hold"/>
                                        <p:tgtEl>
                                          <p:spTgt spid="6"/>
                                        </p:tgtEl>
                                      </p:cBhvr>
                                      <p:by x="150000" y="150000"/>
                                    </p:animScale>
                                  </p:childTnLst>
                                  <p:subTnLst>
                                    <p:audio>
                                      <p:cMediaNode>
                                        <p:cTn display="0" masterRel="sameClick">
                                          <p:stCondLst>
                                            <p:cond evt="begin" delay="0">
                                              <p:tn val="68"/>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6"/>
                  </p:tgtEl>
                </p:cond>
              </p:nextCondLst>
            </p:seq>
          </p:childTnLst>
        </p:cTn>
      </p:par>
    </p:tnLst>
    <p:bldLst>
      <p:bldP spid="5" grpId="0" animBg="1"/>
      <p:bldP spid="6" grpId="0" animBg="1"/>
      <p:bldP spid="10"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2" name="Skupina 1"/>
          <p:cNvGrpSpPr/>
          <p:nvPr/>
        </p:nvGrpSpPr>
        <p:grpSpPr>
          <a:xfrm>
            <a:off x="4185137" y="1484784"/>
            <a:ext cx="4958863" cy="4676846"/>
            <a:chOff x="2195736" y="2082629"/>
            <a:chExt cx="4278986" cy="4113191"/>
          </a:xfrm>
        </p:grpSpPr>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195736" y="2082629"/>
              <a:ext cx="3743325" cy="37433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218" name="Picture 2"/>
            <p:cNvPicPr>
              <a:picLocks noChangeAspect="1" noChangeArrowheads="1"/>
            </p:cNvPicPr>
            <p:nvPr/>
          </p:nvPicPr>
          <p:blipFill>
            <a:blip r:embed="rId5" cstate="print">
              <a:extLst>
                <a:ext uri="{BEBA8EAE-BF5A-486C-A8C5-ECC9F3942E4B}">
                  <a14:imgProps xmlns:a14="http://schemas.microsoft.com/office/drawing/2010/main" xmlns="">
                    <a14:imgLayer r:embed="rId6">
                      <a14:imgEffect>
                        <a14:backgroundRemoval t="0" b="98958" l="9896" r="89063"/>
                      </a14:imgEffect>
                    </a14:imgLayer>
                  </a14:imgProps>
                </a:ext>
                <a:ext uri="{28A0092B-C50C-407E-A947-70E740481C1C}">
                  <a14:useLocalDpi xmlns:a14="http://schemas.microsoft.com/office/drawing/2010/main" xmlns="" val="0"/>
                </a:ext>
              </a:extLst>
            </a:blip>
            <a:srcRect/>
            <a:stretch>
              <a:fillRect/>
            </a:stretch>
          </p:blipFill>
          <p:spPr bwMode="auto">
            <a:xfrm rot="20763741">
              <a:off x="3256066" y="2977164"/>
              <a:ext cx="3218656" cy="32186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3" name="TextovéPole 2"/>
          <p:cNvSpPr txBox="1"/>
          <p:nvPr/>
        </p:nvSpPr>
        <p:spPr>
          <a:xfrm>
            <a:off x="370005" y="332656"/>
            <a:ext cx="3262945" cy="830997"/>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800" dirty="0" smtClean="0"/>
              <a:t>KDE JE KYTARA?</a:t>
            </a:r>
          </a:p>
          <a:p>
            <a:pPr algn="ctr"/>
            <a:r>
              <a:rPr lang="cs-CZ" sz="2000" dirty="0" smtClean="0"/>
              <a:t>VYBER SPRÁVNOU ODPOVĚĎ.</a:t>
            </a:r>
            <a:endParaRPr lang="cs-CZ" sz="2000" dirty="0"/>
          </a:p>
        </p:txBody>
      </p:sp>
      <p:sp>
        <p:nvSpPr>
          <p:cNvPr id="9" name="Tlačítko akce: Vlastní 8">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899592" y="4293096"/>
            <a:ext cx="3116559"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dirty="0" smtClean="0"/>
              <a:t>VEDLE SKŘÍNĚ</a:t>
            </a:r>
            <a:endParaRPr lang="cs-CZ" sz="4000" dirty="0"/>
          </a:p>
        </p:txBody>
      </p:sp>
      <p:sp>
        <p:nvSpPr>
          <p:cNvPr id="5" name="TextovéPole 4"/>
          <p:cNvSpPr txBox="1"/>
          <p:nvPr/>
        </p:nvSpPr>
        <p:spPr>
          <a:xfrm>
            <a:off x="1307556" y="1752611"/>
            <a:ext cx="2300630"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dirty="0" smtClean="0"/>
              <a:t>NA SKŘÍNI</a:t>
            </a:r>
            <a:endParaRPr lang="cs-CZ" sz="4000" dirty="0"/>
          </a:p>
        </p:txBody>
      </p:sp>
      <p:sp>
        <p:nvSpPr>
          <p:cNvPr id="7" name="TextovéPole 6"/>
          <p:cNvSpPr txBox="1"/>
          <p:nvPr/>
        </p:nvSpPr>
        <p:spPr>
          <a:xfrm>
            <a:off x="1350837" y="3036275"/>
            <a:ext cx="2214068"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dirty="0" smtClean="0"/>
              <a:t>VE SKŘÍNI</a:t>
            </a:r>
            <a:endParaRPr lang="cs-CZ" sz="4000" dirty="0"/>
          </a:p>
        </p:txBody>
      </p:sp>
      <p:sp>
        <p:nvSpPr>
          <p:cNvPr id="8" name="TextovéPole 7"/>
          <p:cNvSpPr txBox="1"/>
          <p:nvPr/>
        </p:nvSpPr>
        <p:spPr>
          <a:xfrm>
            <a:off x="1161683" y="5582744"/>
            <a:ext cx="2592376"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dirty="0" smtClean="0"/>
              <a:t>POD SKŘÍNÍ</a:t>
            </a:r>
            <a:endParaRPr lang="cs-CZ" sz="4000" dirty="0"/>
          </a:p>
        </p:txBody>
      </p:sp>
    </p:spTree>
    <p:extLst>
      <p:ext uri="{BB962C8B-B14F-4D97-AF65-F5344CB8AC3E}">
        <p14:creationId xmlns:p14="http://schemas.microsoft.com/office/powerpoint/2010/main" xmlns="" val="17839842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6" presetClass="exit" presetSubtype="0" fill="hold" grpId="0" nodeType="clickEffect">
                                  <p:stCondLst>
                                    <p:cond delay="0"/>
                                  </p:stCondLst>
                                  <p:childTnLst>
                                    <p:animEffect transition="out" filter="wipe(down)">
                                      <p:cBhvr>
                                        <p:cTn id="6" dur="180" accel="50000">
                                          <p:stCondLst>
                                            <p:cond delay="1820"/>
                                          </p:stCondLst>
                                        </p:cTn>
                                        <p:tgtEl>
                                          <p:spTgt spid="5"/>
                                        </p:tgtEl>
                                      </p:cBhvr>
                                    </p:animEffect>
                                    <p:anim calcmode="lin" valueType="num">
                                      <p:cBhvr>
                                        <p:cTn id="7"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14" dur="26">
                                          <p:stCondLst>
                                            <p:cond delay="620"/>
                                          </p:stCondLst>
                                        </p:cTn>
                                        <p:tgtEl>
                                          <p:spTgt spid="5"/>
                                        </p:tgtEl>
                                      </p:cBhvr>
                                      <p:to x="100000" y="60000"/>
                                    </p:animScale>
                                    <p:animScale>
                                      <p:cBhvr>
                                        <p:cTn id="15" dur="166" decel="50000">
                                          <p:stCondLst>
                                            <p:cond delay="646"/>
                                          </p:stCondLst>
                                        </p:cTn>
                                        <p:tgtEl>
                                          <p:spTgt spid="5"/>
                                        </p:tgtEl>
                                      </p:cBhvr>
                                      <p:to x="100000" y="100000"/>
                                    </p:animScale>
                                    <p:animScale>
                                      <p:cBhvr>
                                        <p:cTn id="16" dur="26">
                                          <p:stCondLst>
                                            <p:cond delay="1312"/>
                                          </p:stCondLst>
                                        </p:cTn>
                                        <p:tgtEl>
                                          <p:spTgt spid="5"/>
                                        </p:tgtEl>
                                      </p:cBhvr>
                                      <p:to x="100000" y="80000"/>
                                    </p:animScale>
                                    <p:animScale>
                                      <p:cBhvr>
                                        <p:cTn id="17" dur="166" decel="50000">
                                          <p:stCondLst>
                                            <p:cond delay="1338"/>
                                          </p:stCondLst>
                                        </p:cTn>
                                        <p:tgtEl>
                                          <p:spTgt spid="5"/>
                                        </p:tgtEl>
                                      </p:cBhvr>
                                      <p:to x="100000" y="100000"/>
                                    </p:animScale>
                                    <p:animScale>
                                      <p:cBhvr>
                                        <p:cTn id="18" dur="26">
                                          <p:stCondLst>
                                            <p:cond delay="1642"/>
                                          </p:stCondLst>
                                        </p:cTn>
                                        <p:tgtEl>
                                          <p:spTgt spid="5"/>
                                        </p:tgtEl>
                                      </p:cBhvr>
                                      <p:to x="100000" y="90000"/>
                                    </p:animScale>
                                    <p:animScale>
                                      <p:cBhvr>
                                        <p:cTn id="19" dur="166" decel="50000">
                                          <p:stCondLst>
                                            <p:cond delay="1668"/>
                                          </p:stCondLst>
                                        </p:cTn>
                                        <p:tgtEl>
                                          <p:spTgt spid="5"/>
                                        </p:tgtEl>
                                      </p:cBhvr>
                                      <p:to x="100000" y="100000"/>
                                    </p:animScale>
                                    <p:animScale>
                                      <p:cBhvr>
                                        <p:cTn id="20" dur="26">
                                          <p:stCondLst>
                                            <p:cond delay="1808"/>
                                          </p:stCondLst>
                                        </p:cTn>
                                        <p:tgtEl>
                                          <p:spTgt spid="5"/>
                                        </p:tgtEl>
                                      </p:cBhvr>
                                      <p:to x="100000" y="95000"/>
                                    </p:animScale>
                                    <p:animScale>
                                      <p:cBhvr>
                                        <p:cTn id="21" dur="166" decel="50000">
                                          <p:stCondLst>
                                            <p:cond delay="1834"/>
                                          </p:stCondLst>
                                        </p:cTn>
                                        <p:tgtEl>
                                          <p:spTgt spid="5"/>
                                        </p:tgtEl>
                                      </p:cBhvr>
                                      <p:to x="100000" y="100000"/>
                                    </p:animScale>
                                    <p:set>
                                      <p:cBhvr>
                                        <p:cTn id="22" dur="1" fill="hold">
                                          <p:stCondLst>
                                            <p:cond delay="1999"/>
                                          </p:stCondLst>
                                        </p:cTn>
                                        <p:tgtEl>
                                          <p:spTgt spid="5"/>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5"/>
                  </p:tgtEl>
                </p:cond>
              </p:nextCondLst>
            </p:seq>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6" presetClass="exit" presetSubtype="0" fill="hold" grpId="0" nodeType="clickEffect">
                                  <p:stCondLst>
                                    <p:cond delay="0"/>
                                  </p:stCondLst>
                                  <p:childTnLst>
                                    <p:animEffect transition="out" filter="wipe(down)">
                                      <p:cBhvr>
                                        <p:cTn id="27" dur="180" accel="50000">
                                          <p:stCondLst>
                                            <p:cond delay="1820"/>
                                          </p:stCondLst>
                                        </p:cTn>
                                        <p:tgtEl>
                                          <p:spTgt spid="7"/>
                                        </p:tgtEl>
                                      </p:cBhvr>
                                    </p:animEffect>
                                    <p:anim calcmode="lin" valueType="num">
                                      <p:cBhvr>
                                        <p:cTn id="28" dur="1822"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29" dur="178">
                                          <p:stCondLst>
                                            <p:cond delay="1822"/>
                                          </p:stCondLst>
                                        </p:cTn>
                                        <p:tgtEl>
                                          <p:spTgt spid="7"/>
                                        </p:tgtEl>
                                        <p:attrNameLst>
                                          <p:attrName>ppt_x</p:attrName>
                                        </p:attrNameLst>
                                      </p:cBhvr>
                                      <p:tavLst>
                                        <p:tav tm="0">
                                          <p:val>
                                            <p:strVal val="ppt_x"/>
                                          </p:val>
                                        </p:tav>
                                        <p:tav tm="100000">
                                          <p:val>
                                            <p:strVal val="ppt_x"/>
                                          </p:val>
                                        </p:tav>
                                      </p:tavLst>
                                    </p:anim>
                                    <p:anim calcmode="lin" valueType="num">
                                      <p:cBhvr>
                                        <p:cTn id="30" dur="664"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1" dur="664" tmFilter="0, 0; 0.125,0.2665; 0.25,0.4; 0.375,0.465; 0.5,0.5;  0.625,0.535; 0.75,0.6; 0.875,0.7335; 1,1">
                                          <p:stCondLst>
                                            <p:cond delay="664"/>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2" dur="332" tmFilter="0, 0; 0.125,0.2665; 0.25,0.4; 0.375,0.465; 0.5,0.5;  0.625,0.535; 0.75,0.6; 0.875,0.7335; 1,1">
                                          <p:stCondLst>
                                            <p:cond delay="1324"/>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3" dur="164" tmFilter="0, 0; 0.125,0.2665; 0.25,0.4; 0.375,0.465; 0.5,0.5;  0.625,0.535; 0.75,0.6; 0.875,0.7335; 1,1">
                                          <p:stCondLst>
                                            <p:cond delay="1656"/>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4" dur="180" accel="50000">
                                          <p:stCondLst>
                                            <p:cond delay="1820"/>
                                          </p:stCondLst>
                                        </p:cTn>
                                        <p:tgtEl>
                                          <p:spTgt spid="7"/>
                                        </p:tgtEl>
                                        <p:attrNameLst>
                                          <p:attrName>ppt_y</p:attrName>
                                        </p:attrNameLst>
                                      </p:cBhvr>
                                      <p:tavLst>
                                        <p:tav tm="0">
                                          <p:val>
                                            <p:strVal val="ppt_y"/>
                                          </p:val>
                                        </p:tav>
                                        <p:tav tm="100000">
                                          <p:val>
                                            <p:strVal val="ppt_y+ppt_h"/>
                                          </p:val>
                                        </p:tav>
                                      </p:tavLst>
                                    </p:anim>
                                    <p:animScale>
                                      <p:cBhvr>
                                        <p:cTn id="35" dur="26">
                                          <p:stCondLst>
                                            <p:cond delay="620"/>
                                          </p:stCondLst>
                                        </p:cTn>
                                        <p:tgtEl>
                                          <p:spTgt spid="7"/>
                                        </p:tgtEl>
                                      </p:cBhvr>
                                      <p:to x="100000" y="60000"/>
                                    </p:animScale>
                                    <p:animScale>
                                      <p:cBhvr>
                                        <p:cTn id="36" dur="166" decel="50000">
                                          <p:stCondLst>
                                            <p:cond delay="646"/>
                                          </p:stCondLst>
                                        </p:cTn>
                                        <p:tgtEl>
                                          <p:spTgt spid="7"/>
                                        </p:tgtEl>
                                      </p:cBhvr>
                                      <p:to x="100000" y="100000"/>
                                    </p:animScale>
                                    <p:animScale>
                                      <p:cBhvr>
                                        <p:cTn id="37" dur="26">
                                          <p:stCondLst>
                                            <p:cond delay="1312"/>
                                          </p:stCondLst>
                                        </p:cTn>
                                        <p:tgtEl>
                                          <p:spTgt spid="7"/>
                                        </p:tgtEl>
                                      </p:cBhvr>
                                      <p:to x="100000" y="80000"/>
                                    </p:animScale>
                                    <p:animScale>
                                      <p:cBhvr>
                                        <p:cTn id="38" dur="166" decel="50000">
                                          <p:stCondLst>
                                            <p:cond delay="1338"/>
                                          </p:stCondLst>
                                        </p:cTn>
                                        <p:tgtEl>
                                          <p:spTgt spid="7"/>
                                        </p:tgtEl>
                                      </p:cBhvr>
                                      <p:to x="100000" y="100000"/>
                                    </p:animScale>
                                    <p:animScale>
                                      <p:cBhvr>
                                        <p:cTn id="39" dur="26">
                                          <p:stCondLst>
                                            <p:cond delay="1642"/>
                                          </p:stCondLst>
                                        </p:cTn>
                                        <p:tgtEl>
                                          <p:spTgt spid="7"/>
                                        </p:tgtEl>
                                      </p:cBhvr>
                                      <p:to x="100000" y="90000"/>
                                    </p:animScale>
                                    <p:animScale>
                                      <p:cBhvr>
                                        <p:cTn id="40" dur="166" decel="50000">
                                          <p:stCondLst>
                                            <p:cond delay="1668"/>
                                          </p:stCondLst>
                                        </p:cTn>
                                        <p:tgtEl>
                                          <p:spTgt spid="7"/>
                                        </p:tgtEl>
                                      </p:cBhvr>
                                      <p:to x="100000" y="100000"/>
                                    </p:animScale>
                                    <p:animScale>
                                      <p:cBhvr>
                                        <p:cTn id="41" dur="26">
                                          <p:stCondLst>
                                            <p:cond delay="1808"/>
                                          </p:stCondLst>
                                        </p:cTn>
                                        <p:tgtEl>
                                          <p:spTgt spid="7"/>
                                        </p:tgtEl>
                                      </p:cBhvr>
                                      <p:to x="100000" y="95000"/>
                                    </p:animScale>
                                    <p:animScale>
                                      <p:cBhvr>
                                        <p:cTn id="42" dur="166" decel="50000">
                                          <p:stCondLst>
                                            <p:cond delay="1834"/>
                                          </p:stCondLst>
                                        </p:cTn>
                                        <p:tgtEl>
                                          <p:spTgt spid="7"/>
                                        </p:tgtEl>
                                      </p:cBhvr>
                                      <p:to x="100000" y="100000"/>
                                    </p:animScale>
                                    <p:set>
                                      <p:cBhvr>
                                        <p:cTn id="43" dur="1" fill="hold">
                                          <p:stCondLst>
                                            <p:cond delay="1999"/>
                                          </p:stCondLst>
                                        </p:cTn>
                                        <p:tgtEl>
                                          <p:spTgt spid="7"/>
                                        </p:tgtEl>
                                        <p:attrNameLst>
                                          <p:attrName>style.visibility</p:attrName>
                                        </p:attrNameLst>
                                      </p:cBhvr>
                                      <p:to>
                                        <p:strVal val="hidden"/>
                                      </p:to>
                                    </p:set>
                                  </p:childTnLst>
                                  <p:subTnLst>
                                    <p:audio>
                                      <p:cMediaNode>
                                        <p:cTn display="0" masterRel="sameClick">
                                          <p:stCondLst>
                                            <p:cond evt="begin" delay="0">
                                              <p:tn val="26"/>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4"/>
                    </p:tgtEl>
                  </p:cond>
                </p:stCondLst>
                <p:endSync evt="end" delay="0">
                  <p:rtn val="all"/>
                </p:endSync>
                <p:childTnLst>
                  <p:par>
                    <p:cTn id="45" fill="hold">
                      <p:stCondLst>
                        <p:cond delay="0"/>
                      </p:stCondLst>
                      <p:childTnLst>
                        <p:par>
                          <p:cTn id="46" fill="hold">
                            <p:stCondLst>
                              <p:cond delay="0"/>
                            </p:stCondLst>
                            <p:childTnLst>
                              <p:par>
                                <p:cTn id="47" presetID="6" presetClass="emph" presetSubtype="0" fill="hold" grpId="0" nodeType="clickEffect">
                                  <p:stCondLst>
                                    <p:cond delay="0"/>
                                  </p:stCondLst>
                                  <p:childTnLst>
                                    <p:animScale>
                                      <p:cBhvr>
                                        <p:cTn id="48" dur="2000" fill="hold"/>
                                        <p:tgtEl>
                                          <p:spTgt spid="4"/>
                                        </p:tgtEl>
                                      </p:cBhvr>
                                      <p:by x="150000" y="150000"/>
                                    </p:animScale>
                                  </p:childTnLst>
                                  <p:subTnLst>
                                    <p:audio>
                                      <p:cMediaNode>
                                        <p:cTn display="0" masterRel="sameClick">
                                          <p:stCondLst>
                                            <p:cond evt="begin" delay="0">
                                              <p:tn val="47"/>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4"/>
                  </p:tgtEl>
                </p:cond>
              </p:nextCondLst>
            </p:seq>
            <p:seq concurrent="1" nextAc="seek">
              <p:cTn id="49" restart="whenNotActive" fill="hold" evtFilter="cancelBubble" nodeType="interactiveSeq">
                <p:stCondLst>
                  <p:cond evt="onClick" delay="0">
                    <p:tgtEl>
                      <p:spTgt spid="8"/>
                    </p:tgtEl>
                  </p:cond>
                </p:stCondLst>
                <p:endSync evt="end" delay="0">
                  <p:rtn val="all"/>
                </p:endSync>
                <p:childTnLst>
                  <p:par>
                    <p:cTn id="50" fill="hold">
                      <p:stCondLst>
                        <p:cond delay="0"/>
                      </p:stCondLst>
                      <p:childTnLst>
                        <p:par>
                          <p:cTn id="51" fill="hold">
                            <p:stCondLst>
                              <p:cond delay="0"/>
                            </p:stCondLst>
                            <p:childTnLst>
                              <p:par>
                                <p:cTn id="52" presetID="26" presetClass="exit" presetSubtype="0" fill="hold" grpId="0" nodeType="clickEffect">
                                  <p:stCondLst>
                                    <p:cond delay="0"/>
                                  </p:stCondLst>
                                  <p:childTnLst>
                                    <p:animEffect transition="out" filter="wipe(down)">
                                      <p:cBhvr>
                                        <p:cTn id="53" dur="180" accel="50000">
                                          <p:stCondLst>
                                            <p:cond delay="1820"/>
                                          </p:stCondLst>
                                        </p:cTn>
                                        <p:tgtEl>
                                          <p:spTgt spid="8"/>
                                        </p:tgtEl>
                                      </p:cBhvr>
                                    </p:animEffect>
                                    <p:anim calcmode="lin" valueType="num">
                                      <p:cBhvr>
                                        <p:cTn id="54" dur="1822" tmFilter="0,0; 0.14,0.31; 0.43,0.73; 0.71,0.91; 1.0,1.0">
                                          <p:stCondLst>
                                            <p:cond delay="0"/>
                                          </p:stCondLst>
                                        </p:cTn>
                                        <p:tgtEl>
                                          <p:spTgt spid="8"/>
                                        </p:tgtEl>
                                        <p:attrNameLst>
                                          <p:attrName>ppt_x</p:attrName>
                                        </p:attrNameLst>
                                      </p:cBhvr>
                                      <p:tavLst>
                                        <p:tav tm="0">
                                          <p:val>
                                            <p:strVal val="ppt_x"/>
                                          </p:val>
                                        </p:tav>
                                        <p:tav tm="100000">
                                          <p:val>
                                            <p:strVal val="#ppt_x+0.25"/>
                                          </p:val>
                                        </p:tav>
                                      </p:tavLst>
                                    </p:anim>
                                    <p:anim calcmode="lin" valueType="num">
                                      <p:cBhvr>
                                        <p:cTn id="55" dur="178">
                                          <p:stCondLst>
                                            <p:cond delay="1822"/>
                                          </p:stCondLst>
                                        </p:cTn>
                                        <p:tgtEl>
                                          <p:spTgt spid="8"/>
                                        </p:tgtEl>
                                        <p:attrNameLst>
                                          <p:attrName>ppt_x</p:attrName>
                                        </p:attrNameLst>
                                      </p:cBhvr>
                                      <p:tavLst>
                                        <p:tav tm="0">
                                          <p:val>
                                            <p:strVal val="ppt_x"/>
                                          </p:val>
                                        </p:tav>
                                        <p:tav tm="100000">
                                          <p:val>
                                            <p:strVal val="ppt_x"/>
                                          </p:val>
                                        </p:tav>
                                      </p:tavLst>
                                    </p:anim>
                                    <p:anim calcmode="lin" valueType="num">
                                      <p:cBhvr>
                                        <p:cTn id="56" dur="664" tmFilter="0.0,0.0;0.25,0.07;0.50,0.2;0.75,0.467;1.0,1.0">
                                          <p:stCondLst>
                                            <p:cond delay="0"/>
                                          </p:stCondLst>
                                        </p:cTn>
                                        <p:tgtEl>
                                          <p:spTgt spid="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57" dur="664" tmFilter="0, 0; 0.125,0.2665; 0.25,0.4; 0.375,0.465; 0.5,0.5;  0.625,0.535; 0.75,0.6; 0.875,0.7335; 1,1">
                                          <p:stCondLst>
                                            <p:cond delay="664"/>
                                          </p:stCondLst>
                                        </p:cTn>
                                        <p:tgtEl>
                                          <p:spTgt spid="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58" dur="332" tmFilter="0, 0; 0.125,0.2665; 0.25,0.4; 0.375,0.465; 0.5,0.5;  0.625,0.535; 0.75,0.6; 0.875,0.7335; 1,1">
                                          <p:stCondLst>
                                            <p:cond delay="1324"/>
                                          </p:stCondLst>
                                        </p:cTn>
                                        <p:tgtEl>
                                          <p:spTgt spid="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59" dur="164" tmFilter="0, 0; 0.125,0.2665; 0.25,0.4; 0.375,0.465; 0.5,0.5;  0.625,0.535; 0.75,0.6; 0.875,0.7335; 1,1">
                                          <p:stCondLst>
                                            <p:cond delay="1656"/>
                                          </p:stCondLst>
                                        </p:cTn>
                                        <p:tgtEl>
                                          <p:spTgt spid="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0" dur="180" accel="50000">
                                          <p:stCondLst>
                                            <p:cond delay="1820"/>
                                          </p:stCondLst>
                                        </p:cTn>
                                        <p:tgtEl>
                                          <p:spTgt spid="8"/>
                                        </p:tgtEl>
                                        <p:attrNameLst>
                                          <p:attrName>ppt_y</p:attrName>
                                        </p:attrNameLst>
                                      </p:cBhvr>
                                      <p:tavLst>
                                        <p:tav tm="0">
                                          <p:val>
                                            <p:strVal val="ppt_y"/>
                                          </p:val>
                                        </p:tav>
                                        <p:tav tm="100000">
                                          <p:val>
                                            <p:strVal val="ppt_y+ppt_h"/>
                                          </p:val>
                                        </p:tav>
                                      </p:tavLst>
                                    </p:anim>
                                    <p:animScale>
                                      <p:cBhvr>
                                        <p:cTn id="61" dur="26">
                                          <p:stCondLst>
                                            <p:cond delay="620"/>
                                          </p:stCondLst>
                                        </p:cTn>
                                        <p:tgtEl>
                                          <p:spTgt spid="8"/>
                                        </p:tgtEl>
                                      </p:cBhvr>
                                      <p:to x="100000" y="60000"/>
                                    </p:animScale>
                                    <p:animScale>
                                      <p:cBhvr>
                                        <p:cTn id="62" dur="166" decel="50000">
                                          <p:stCondLst>
                                            <p:cond delay="646"/>
                                          </p:stCondLst>
                                        </p:cTn>
                                        <p:tgtEl>
                                          <p:spTgt spid="8"/>
                                        </p:tgtEl>
                                      </p:cBhvr>
                                      <p:to x="100000" y="100000"/>
                                    </p:animScale>
                                    <p:animScale>
                                      <p:cBhvr>
                                        <p:cTn id="63" dur="26">
                                          <p:stCondLst>
                                            <p:cond delay="1312"/>
                                          </p:stCondLst>
                                        </p:cTn>
                                        <p:tgtEl>
                                          <p:spTgt spid="8"/>
                                        </p:tgtEl>
                                      </p:cBhvr>
                                      <p:to x="100000" y="80000"/>
                                    </p:animScale>
                                    <p:animScale>
                                      <p:cBhvr>
                                        <p:cTn id="64" dur="166" decel="50000">
                                          <p:stCondLst>
                                            <p:cond delay="1338"/>
                                          </p:stCondLst>
                                        </p:cTn>
                                        <p:tgtEl>
                                          <p:spTgt spid="8"/>
                                        </p:tgtEl>
                                      </p:cBhvr>
                                      <p:to x="100000" y="100000"/>
                                    </p:animScale>
                                    <p:animScale>
                                      <p:cBhvr>
                                        <p:cTn id="65" dur="26">
                                          <p:stCondLst>
                                            <p:cond delay="1642"/>
                                          </p:stCondLst>
                                        </p:cTn>
                                        <p:tgtEl>
                                          <p:spTgt spid="8"/>
                                        </p:tgtEl>
                                      </p:cBhvr>
                                      <p:to x="100000" y="90000"/>
                                    </p:animScale>
                                    <p:animScale>
                                      <p:cBhvr>
                                        <p:cTn id="66" dur="166" decel="50000">
                                          <p:stCondLst>
                                            <p:cond delay="1668"/>
                                          </p:stCondLst>
                                        </p:cTn>
                                        <p:tgtEl>
                                          <p:spTgt spid="8"/>
                                        </p:tgtEl>
                                      </p:cBhvr>
                                      <p:to x="100000" y="100000"/>
                                    </p:animScale>
                                    <p:animScale>
                                      <p:cBhvr>
                                        <p:cTn id="67" dur="26">
                                          <p:stCondLst>
                                            <p:cond delay="1808"/>
                                          </p:stCondLst>
                                        </p:cTn>
                                        <p:tgtEl>
                                          <p:spTgt spid="8"/>
                                        </p:tgtEl>
                                      </p:cBhvr>
                                      <p:to x="100000" y="95000"/>
                                    </p:animScale>
                                    <p:animScale>
                                      <p:cBhvr>
                                        <p:cTn id="68" dur="166" decel="50000">
                                          <p:stCondLst>
                                            <p:cond delay="1834"/>
                                          </p:stCondLst>
                                        </p:cTn>
                                        <p:tgtEl>
                                          <p:spTgt spid="8"/>
                                        </p:tgtEl>
                                      </p:cBhvr>
                                      <p:to x="100000" y="100000"/>
                                    </p:animScale>
                                    <p:set>
                                      <p:cBhvr>
                                        <p:cTn id="69" dur="1" fill="hold">
                                          <p:stCondLst>
                                            <p:cond delay="1999"/>
                                          </p:stCondLst>
                                        </p:cTn>
                                        <p:tgtEl>
                                          <p:spTgt spid="8"/>
                                        </p:tgtEl>
                                        <p:attrNameLst>
                                          <p:attrName>style.visibility</p:attrName>
                                        </p:attrNameLst>
                                      </p:cBhvr>
                                      <p:to>
                                        <p:strVal val="hidden"/>
                                      </p:to>
                                    </p:set>
                                  </p:childTnLst>
                                  <p:subTnLst>
                                    <p:audio>
                                      <p:cMediaNode>
                                        <p:cTn display="0" masterRel="sameClick">
                                          <p:stCondLst>
                                            <p:cond evt="begin" delay="0">
                                              <p:tn val="52"/>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8"/>
                  </p:tgtEl>
                </p:cond>
              </p:nextCondLst>
            </p:seq>
          </p:childTnLst>
        </p:cTn>
      </p:par>
    </p:tnLst>
    <p:bldLst>
      <p:bldP spid="4" grpId="0" animBg="1"/>
      <p:bldP spid="5"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291953" y="332656"/>
            <a:ext cx="3262945" cy="830997"/>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800" dirty="0" smtClean="0"/>
              <a:t>KDE JE RYBKA?</a:t>
            </a:r>
          </a:p>
          <a:p>
            <a:pPr algn="ctr"/>
            <a:r>
              <a:rPr lang="cs-CZ" sz="2000" dirty="0" smtClean="0"/>
              <a:t>VYBER SPRÁVNOU ODPOVĚĎ.</a:t>
            </a:r>
            <a:endParaRPr lang="cs-CZ" sz="2000" dirty="0"/>
          </a:p>
        </p:txBody>
      </p:sp>
      <p:pic>
        <p:nvPicPr>
          <p:cNvPr id="11266"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932040" y="2348880"/>
            <a:ext cx="3434680" cy="3434680"/>
          </a:xfrm>
          <a:prstGeom prst="rect">
            <a:avLst/>
          </a:prstGeom>
          <a:noFill/>
          <a:ln w="381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 name="Tlačítko akce: Vlastní 6">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1111080" y="5073634"/>
            <a:ext cx="2032608"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VE</a:t>
            </a:r>
            <a:r>
              <a:rPr lang="cs-CZ" sz="4000" dirty="0" smtClean="0"/>
              <a:t> VODĚ</a:t>
            </a:r>
            <a:endParaRPr lang="cs-CZ" sz="4000" dirty="0"/>
          </a:p>
        </p:txBody>
      </p:sp>
      <p:sp>
        <p:nvSpPr>
          <p:cNvPr id="5" name="TextovéPole 4"/>
          <p:cNvSpPr txBox="1"/>
          <p:nvPr/>
        </p:nvSpPr>
        <p:spPr>
          <a:xfrm>
            <a:off x="724820" y="2276872"/>
            <a:ext cx="2805127"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VEDLE</a:t>
            </a:r>
            <a:r>
              <a:rPr lang="cs-CZ" sz="4000" dirty="0" smtClean="0"/>
              <a:t> VODY</a:t>
            </a:r>
            <a:endParaRPr lang="cs-CZ" sz="4000" dirty="0"/>
          </a:p>
        </p:txBody>
      </p:sp>
      <p:sp>
        <p:nvSpPr>
          <p:cNvPr id="6" name="TextovéPole 5"/>
          <p:cNvSpPr txBox="1"/>
          <p:nvPr/>
        </p:nvSpPr>
        <p:spPr>
          <a:xfrm>
            <a:off x="1067799" y="3712277"/>
            <a:ext cx="2140009"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NA</a:t>
            </a:r>
            <a:r>
              <a:rPr lang="cs-CZ" sz="4000" dirty="0" smtClean="0"/>
              <a:t> VODĚ</a:t>
            </a:r>
            <a:endParaRPr lang="cs-CZ" sz="4000" dirty="0"/>
          </a:p>
        </p:txBody>
      </p:sp>
    </p:spTree>
    <p:extLst>
      <p:ext uri="{BB962C8B-B14F-4D97-AF65-F5344CB8AC3E}">
        <p14:creationId xmlns:p14="http://schemas.microsoft.com/office/powerpoint/2010/main" xmlns="" val="32876962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6" presetClass="exit" presetSubtype="0" fill="hold" grpId="0" nodeType="clickEffect">
                                  <p:stCondLst>
                                    <p:cond delay="0"/>
                                  </p:stCondLst>
                                  <p:childTnLst>
                                    <p:animEffect transition="out" filter="wipe(down)">
                                      <p:cBhvr>
                                        <p:cTn id="6" dur="180" accel="50000">
                                          <p:stCondLst>
                                            <p:cond delay="1820"/>
                                          </p:stCondLst>
                                        </p:cTn>
                                        <p:tgtEl>
                                          <p:spTgt spid="5"/>
                                        </p:tgtEl>
                                      </p:cBhvr>
                                    </p:animEffect>
                                    <p:anim calcmode="lin" valueType="num">
                                      <p:cBhvr>
                                        <p:cTn id="7"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14" dur="26">
                                          <p:stCondLst>
                                            <p:cond delay="620"/>
                                          </p:stCondLst>
                                        </p:cTn>
                                        <p:tgtEl>
                                          <p:spTgt spid="5"/>
                                        </p:tgtEl>
                                      </p:cBhvr>
                                      <p:to x="100000" y="60000"/>
                                    </p:animScale>
                                    <p:animScale>
                                      <p:cBhvr>
                                        <p:cTn id="15" dur="166" decel="50000">
                                          <p:stCondLst>
                                            <p:cond delay="646"/>
                                          </p:stCondLst>
                                        </p:cTn>
                                        <p:tgtEl>
                                          <p:spTgt spid="5"/>
                                        </p:tgtEl>
                                      </p:cBhvr>
                                      <p:to x="100000" y="100000"/>
                                    </p:animScale>
                                    <p:animScale>
                                      <p:cBhvr>
                                        <p:cTn id="16" dur="26">
                                          <p:stCondLst>
                                            <p:cond delay="1312"/>
                                          </p:stCondLst>
                                        </p:cTn>
                                        <p:tgtEl>
                                          <p:spTgt spid="5"/>
                                        </p:tgtEl>
                                      </p:cBhvr>
                                      <p:to x="100000" y="80000"/>
                                    </p:animScale>
                                    <p:animScale>
                                      <p:cBhvr>
                                        <p:cTn id="17" dur="166" decel="50000">
                                          <p:stCondLst>
                                            <p:cond delay="1338"/>
                                          </p:stCondLst>
                                        </p:cTn>
                                        <p:tgtEl>
                                          <p:spTgt spid="5"/>
                                        </p:tgtEl>
                                      </p:cBhvr>
                                      <p:to x="100000" y="100000"/>
                                    </p:animScale>
                                    <p:animScale>
                                      <p:cBhvr>
                                        <p:cTn id="18" dur="26">
                                          <p:stCondLst>
                                            <p:cond delay="1642"/>
                                          </p:stCondLst>
                                        </p:cTn>
                                        <p:tgtEl>
                                          <p:spTgt spid="5"/>
                                        </p:tgtEl>
                                      </p:cBhvr>
                                      <p:to x="100000" y="90000"/>
                                    </p:animScale>
                                    <p:animScale>
                                      <p:cBhvr>
                                        <p:cTn id="19" dur="166" decel="50000">
                                          <p:stCondLst>
                                            <p:cond delay="1668"/>
                                          </p:stCondLst>
                                        </p:cTn>
                                        <p:tgtEl>
                                          <p:spTgt spid="5"/>
                                        </p:tgtEl>
                                      </p:cBhvr>
                                      <p:to x="100000" y="100000"/>
                                    </p:animScale>
                                    <p:animScale>
                                      <p:cBhvr>
                                        <p:cTn id="20" dur="26">
                                          <p:stCondLst>
                                            <p:cond delay="1808"/>
                                          </p:stCondLst>
                                        </p:cTn>
                                        <p:tgtEl>
                                          <p:spTgt spid="5"/>
                                        </p:tgtEl>
                                      </p:cBhvr>
                                      <p:to x="100000" y="95000"/>
                                    </p:animScale>
                                    <p:animScale>
                                      <p:cBhvr>
                                        <p:cTn id="21" dur="166" decel="50000">
                                          <p:stCondLst>
                                            <p:cond delay="1834"/>
                                          </p:stCondLst>
                                        </p:cTn>
                                        <p:tgtEl>
                                          <p:spTgt spid="5"/>
                                        </p:tgtEl>
                                      </p:cBhvr>
                                      <p:to x="100000" y="100000"/>
                                    </p:animScale>
                                    <p:set>
                                      <p:cBhvr>
                                        <p:cTn id="22" dur="1" fill="hold">
                                          <p:stCondLst>
                                            <p:cond delay="1999"/>
                                          </p:stCondLst>
                                        </p:cTn>
                                        <p:tgtEl>
                                          <p:spTgt spid="5"/>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5"/>
                  </p:tgtEl>
                </p:cond>
              </p:nextCondLst>
            </p:seq>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26" presetClass="exit" presetSubtype="0" fill="hold" grpId="0" nodeType="clickEffect">
                                  <p:stCondLst>
                                    <p:cond delay="0"/>
                                  </p:stCondLst>
                                  <p:childTnLst>
                                    <p:animEffect transition="out" filter="wipe(down)">
                                      <p:cBhvr>
                                        <p:cTn id="27" dur="180" accel="50000">
                                          <p:stCondLst>
                                            <p:cond delay="1820"/>
                                          </p:stCondLst>
                                        </p:cTn>
                                        <p:tgtEl>
                                          <p:spTgt spid="6"/>
                                        </p:tgtEl>
                                      </p:cBhvr>
                                    </p:animEffect>
                                    <p:anim calcmode="lin" valueType="num">
                                      <p:cBhvr>
                                        <p:cTn id="28" dur="1822" tmFilter="0,0; 0.14,0.31; 0.43,0.73; 0.71,0.91; 1.0,1.0">
                                          <p:stCondLst>
                                            <p:cond delay="0"/>
                                          </p:stCondLst>
                                        </p:cTn>
                                        <p:tgtEl>
                                          <p:spTgt spid="6"/>
                                        </p:tgtEl>
                                        <p:attrNameLst>
                                          <p:attrName>ppt_x</p:attrName>
                                        </p:attrNameLst>
                                      </p:cBhvr>
                                      <p:tavLst>
                                        <p:tav tm="0">
                                          <p:val>
                                            <p:strVal val="ppt_x"/>
                                          </p:val>
                                        </p:tav>
                                        <p:tav tm="100000">
                                          <p:val>
                                            <p:strVal val="#ppt_x+0.25"/>
                                          </p:val>
                                        </p:tav>
                                      </p:tavLst>
                                    </p:anim>
                                    <p:anim calcmode="lin" valueType="num">
                                      <p:cBhvr>
                                        <p:cTn id="29" dur="178">
                                          <p:stCondLst>
                                            <p:cond delay="1822"/>
                                          </p:stCondLst>
                                        </p:cTn>
                                        <p:tgtEl>
                                          <p:spTgt spid="6"/>
                                        </p:tgtEl>
                                        <p:attrNameLst>
                                          <p:attrName>ppt_x</p:attrName>
                                        </p:attrNameLst>
                                      </p:cBhvr>
                                      <p:tavLst>
                                        <p:tav tm="0">
                                          <p:val>
                                            <p:strVal val="ppt_x"/>
                                          </p:val>
                                        </p:tav>
                                        <p:tav tm="100000">
                                          <p:val>
                                            <p:strVal val="ppt_x"/>
                                          </p:val>
                                        </p:tav>
                                      </p:tavLst>
                                    </p:anim>
                                    <p:anim calcmode="lin" valueType="num">
                                      <p:cBhvr>
                                        <p:cTn id="30" dur="664" tmFilter="0.0,0.0;0.25,0.07;0.50,0.2;0.75,0.467;1.0,1.0">
                                          <p:stCondLst>
                                            <p:cond delay="0"/>
                                          </p:stCondLst>
                                        </p:cTn>
                                        <p:tgtEl>
                                          <p:spTgt spid="6"/>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1" dur="664" tmFilter="0, 0; 0.125,0.2665; 0.25,0.4; 0.375,0.465; 0.5,0.5;  0.625,0.535; 0.75,0.6; 0.875,0.7335; 1,1">
                                          <p:stCondLst>
                                            <p:cond delay="664"/>
                                          </p:stCondLst>
                                        </p:cTn>
                                        <p:tgtEl>
                                          <p:spTgt spid="6"/>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2" dur="332" tmFilter="0, 0; 0.125,0.2665; 0.25,0.4; 0.375,0.465; 0.5,0.5;  0.625,0.535; 0.75,0.6; 0.875,0.7335; 1,1">
                                          <p:stCondLst>
                                            <p:cond delay="1324"/>
                                          </p:stCondLst>
                                        </p:cTn>
                                        <p:tgtEl>
                                          <p:spTgt spid="6"/>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3" dur="164" tmFilter="0, 0; 0.125,0.2665; 0.25,0.4; 0.375,0.465; 0.5,0.5;  0.625,0.535; 0.75,0.6; 0.875,0.7335; 1,1">
                                          <p:stCondLst>
                                            <p:cond delay="1656"/>
                                          </p:stCondLst>
                                        </p:cTn>
                                        <p:tgtEl>
                                          <p:spTgt spid="6"/>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4" dur="180" accel="50000">
                                          <p:stCondLst>
                                            <p:cond delay="1820"/>
                                          </p:stCondLst>
                                        </p:cTn>
                                        <p:tgtEl>
                                          <p:spTgt spid="6"/>
                                        </p:tgtEl>
                                        <p:attrNameLst>
                                          <p:attrName>ppt_y</p:attrName>
                                        </p:attrNameLst>
                                      </p:cBhvr>
                                      <p:tavLst>
                                        <p:tav tm="0">
                                          <p:val>
                                            <p:strVal val="ppt_y"/>
                                          </p:val>
                                        </p:tav>
                                        <p:tav tm="100000">
                                          <p:val>
                                            <p:strVal val="ppt_y+ppt_h"/>
                                          </p:val>
                                        </p:tav>
                                      </p:tavLst>
                                    </p:anim>
                                    <p:animScale>
                                      <p:cBhvr>
                                        <p:cTn id="35" dur="26">
                                          <p:stCondLst>
                                            <p:cond delay="620"/>
                                          </p:stCondLst>
                                        </p:cTn>
                                        <p:tgtEl>
                                          <p:spTgt spid="6"/>
                                        </p:tgtEl>
                                      </p:cBhvr>
                                      <p:to x="100000" y="60000"/>
                                    </p:animScale>
                                    <p:animScale>
                                      <p:cBhvr>
                                        <p:cTn id="36" dur="166" decel="50000">
                                          <p:stCondLst>
                                            <p:cond delay="646"/>
                                          </p:stCondLst>
                                        </p:cTn>
                                        <p:tgtEl>
                                          <p:spTgt spid="6"/>
                                        </p:tgtEl>
                                      </p:cBhvr>
                                      <p:to x="100000" y="100000"/>
                                    </p:animScale>
                                    <p:animScale>
                                      <p:cBhvr>
                                        <p:cTn id="37" dur="26">
                                          <p:stCondLst>
                                            <p:cond delay="1312"/>
                                          </p:stCondLst>
                                        </p:cTn>
                                        <p:tgtEl>
                                          <p:spTgt spid="6"/>
                                        </p:tgtEl>
                                      </p:cBhvr>
                                      <p:to x="100000" y="80000"/>
                                    </p:animScale>
                                    <p:animScale>
                                      <p:cBhvr>
                                        <p:cTn id="38" dur="166" decel="50000">
                                          <p:stCondLst>
                                            <p:cond delay="1338"/>
                                          </p:stCondLst>
                                        </p:cTn>
                                        <p:tgtEl>
                                          <p:spTgt spid="6"/>
                                        </p:tgtEl>
                                      </p:cBhvr>
                                      <p:to x="100000" y="100000"/>
                                    </p:animScale>
                                    <p:animScale>
                                      <p:cBhvr>
                                        <p:cTn id="39" dur="26">
                                          <p:stCondLst>
                                            <p:cond delay="1642"/>
                                          </p:stCondLst>
                                        </p:cTn>
                                        <p:tgtEl>
                                          <p:spTgt spid="6"/>
                                        </p:tgtEl>
                                      </p:cBhvr>
                                      <p:to x="100000" y="90000"/>
                                    </p:animScale>
                                    <p:animScale>
                                      <p:cBhvr>
                                        <p:cTn id="40" dur="166" decel="50000">
                                          <p:stCondLst>
                                            <p:cond delay="1668"/>
                                          </p:stCondLst>
                                        </p:cTn>
                                        <p:tgtEl>
                                          <p:spTgt spid="6"/>
                                        </p:tgtEl>
                                      </p:cBhvr>
                                      <p:to x="100000" y="100000"/>
                                    </p:animScale>
                                    <p:animScale>
                                      <p:cBhvr>
                                        <p:cTn id="41" dur="26">
                                          <p:stCondLst>
                                            <p:cond delay="1808"/>
                                          </p:stCondLst>
                                        </p:cTn>
                                        <p:tgtEl>
                                          <p:spTgt spid="6"/>
                                        </p:tgtEl>
                                      </p:cBhvr>
                                      <p:to x="100000" y="95000"/>
                                    </p:animScale>
                                    <p:animScale>
                                      <p:cBhvr>
                                        <p:cTn id="42" dur="166" decel="50000">
                                          <p:stCondLst>
                                            <p:cond delay="1834"/>
                                          </p:stCondLst>
                                        </p:cTn>
                                        <p:tgtEl>
                                          <p:spTgt spid="6"/>
                                        </p:tgtEl>
                                      </p:cBhvr>
                                      <p:to x="100000" y="100000"/>
                                    </p:animScale>
                                    <p:set>
                                      <p:cBhvr>
                                        <p:cTn id="43" dur="1" fill="hold">
                                          <p:stCondLst>
                                            <p:cond delay="1999"/>
                                          </p:stCondLst>
                                        </p:cTn>
                                        <p:tgtEl>
                                          <p:spTgt spid="6"/>
                                        </p:tgtEl>
                                        <p:attrNameLst>
                                          <p:attrName>style.visibility</p:attrName>
                                        </p:attrNameLst>
                                      </p:cBhvr>
                                      <p:to>
                                        <p:strVal val="hidden"/>
                                      </p:to>
                                    </p:set>
                                  </p:childTnLst>
                                  <p:subTnLst>
                                    <p:audio>
                                      <p:cMediaNode>
                                        <p:cTn display="0" masterRel="sameClick">
                                          <p:stCondLst>
                                            <p:cond evt="begin" delay="0">
                                              <p:tn val="26"/>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6"/>
                  </p:tgtEl>
                </p:cond>
              </p:nextCondLst>
            </p:seq>
            <p:seq concurrent="1" nextAc="seek">
              <p:cTn id="44" restart="whenNotActive" fill="hold" evtFilter="cancelBubble" nodeType="interactiveSeq">
                <p:stCondLst>
                  <p:cond evt="onClick" delay="0">
                    <p:tgtEl>
                      <p:spTgt spid="4"/>
                    </p:tgtEl>
                  </p:cond>
                </p:stCondLst>
                <p:endSync evt="end" delay="0">
                  <p:rtn val="all"/>
                </p:endSync>
                <p:childTnLst>
                  <p:par>
                    <p:cTn id="45" fill="hold">
                      <p:stCondLst>
                        <p:cond delay="0"/>
                      </p:stCondLst>
                      <p:childTnLst>
                        <p:par>
                          <p:cTn id="46" fill="hold">
                            <p:stCondLst>
                              <p:cond delay="0"/>
                            </p:stCondLst>
                            <p:childTnLst>
                              <p:par>
                                <p:cTn id="47" presetID="6" presetClass="emph" presetSubtype="0" fill="hold" grpId="0" nodeType="clickEffect">
                                  <p:stCondLst>
                                    <p:cond delay="0"/>
                                  </p:stCondLst>
                                  <p:childTnLst>
                                    <p:animScale>
                                      <p:cBhvr>
                                        <p:cTn id="48" dur="2000" fill="hold"/>
                                        <p:tgtEl>
                                          <p:spTgt spid="4"/>
                                        </p:tgtEl>
                                      </p:cBhvr>
                                      <p:by x="150000" y="150000"/>
                                    </p:animScale>
                                  </p:childTnLst>
                                  <p:subTnLst>
                                    <p:audio>
                                      <p:cMediaNode>
                                        <p:cTn display="0" masterRel="sameClick">
                                          <p:stCondLst>
                                            <p:cond evt="begin" delay="0">
                                              <p:tn val="47"/>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4"/>
                  </p:tgtEl>
                </p:cond>
              </p:nextCondLst>
            </p:seq>
          </p:childTnLst>
        </p:cTn>
      </p:par>
    </p:tnLst>
    <p:bldLst>
      <p:bldP spid="4" grpId="0" animBg="1"/>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2" name="Skupina 1"/>
          <p:cNvGrpSpPr/>
          <p:nvPr/>
        </p:nvGrpSpPr>
        <p:grpSpPr>
          <a:xfrm>
            <a:off x="4860032" y="2514600"/>
            <a:ext cx="3816424" cy="3816424"/>
            <a:chOff x="4572000" y="2514600"/>
            <a:chExt cx="3816424" cy="3816424"/>
          </a:xfrm>
        </p:grpSpPr>
        <p:pic>
          <p:nvPicPr>
            <p:cNvPr id="12290" name="Picture 2"/>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9896" b="89063" l="0" r="100000"/>
                      </a14:imgEffect>
                    </a14:imgLayer>
                  </a14:imgProps>
                </a:ext>
                <a:ext uri="{28A0092B-C50C-407E-A947-70E740481C1C}">
                  <a14:useLocalDpi xmlns:a14="http://schemas.microsoft.com/office/drawing/2010/main" xmlns="" val="0"/>
                </a:ext>
              </a:extLst>
            </a:blip>
            <a:srcRect/>
            <a:stretch>
              <a:fillRect/>
            </a:stretch>
          </p:blipFill>
          <p:spPr bwMode="auto">
            <a:xfrm>
              <a:off x="4572000" y="2514600"/>
              <a:ext cx="3816424" cy="38164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6" cstate="print">
              <a:extLst>
                <a:ext uri="{BEBA8EAE-BF5A-486C-A8C5-ECC9F3942E4B}">
                  <a14:imgProps xmlns:a14="http://schemas.microsoft.com/office/drawing/2010/main" xmlns="">
                    <a14:imgLayer r:embed="rId7">
                      <a14:imgEffect>
                        <a14:backgroundRemoval t="9896" b="89063" l="0" r="100000"/>
                      </a14:imgEffect>
                    </a14:imgLayer>
                  </a14:imgProps>
                </a:ext>
                <a:ext uri="{28A0092B-C50C-407E-A947-70E740481C1C}">
                  <a14:useLocalDpi xmlns:a14="http://schemas.microsoft.com/office/drawing/2010/main" xmlns="" val="0"/>
                </a:ext>
              </a:extLst>
            </a:blip>
            <a:srcRect/>
            <a:stretch>
              <a:fillRect/>
            </a:stretch>
          </p:blipFill>
          <p:spPr bwMode="auto">
            <a:xfrm>
              <a:off x="6084168" y="4422812"/>
              <a:ext cx="1584176" cy="15841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3" name="TextovéPole 2"/>
          <p:cNvSpPr txBox="1"/>
          <p:nvPr/>
        </p:nvSpPr>
        <p:spPr>
          <a:xfrm>
            <a:off x="251520" y="260648"/>
            <a:ext cx="3262945" cy="830997"/>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800" dirty="0" smtClean="0"/>
              <a:t>KDE SPÍ KOČIČKA?</a:t>
            </a:r>
          </a:p>
          <a:p>
            <a:pPr algn="ctr"/>
            <a:r>
              <a:rPr lang="cs-CZ" sz="2000" dirty="0" smtClean="0"/>
              <a:t>VYBER SPRÁVNOU ODPOVĚĎ.</a:t>
            </a:r>
            <a:endParaRPr lang="cs-CZ" sz="2000" dirty="0"/>
          </a:p>
        </p:txBody>
      </p:sp>
      <p:sp>
        <p:nvSpPr>
          <p:cNvPr id="10" name="Tlačítko akce: Vlastní 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1291745" y="1689513"/>
            <a:ext cx="2202398"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NA</a:t>
            </a:r>
            <a:r>
              <a:rPr lang="cs-CZ" sz="4000" dirty="0" smtClean="0"/>
              <a:t> STOLE</a:t>
            </a:r>
            <a:endParaRPr lang="cs-CZ" sz="4000" dirty="0"/>
          </a:p>
        </p:txBody>
      </p:sp>
      <p:sp>
        <p:nvSpPr>
          <p:cNvPr id="5" name="TextovéPole 4"/>
          <p:cNvSpPr txBox="1"/>
          <p:nvPr/>
        </p:nvSpPr>
        <p:spPr>
          <a:xfrm>
            <a:off x="1335025" y="4149080"/>
            <a:ext cx="2115836"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VE</a:t>
            </a:r>
            <a:r>
              <a:rPr lang="cs-CZ" sz="4000" dirty="0" smtClean="0"/>
              <a:t> STOLE</a:t>
            </a:r>
            <a:endParaRPr lang="cs-CZ" sz="4000" dirty="0"/>
          </a:p>
        </p:txBody>
      </p:sp>
      <p:sp>
        <p:nvSpPr>
          <p:cNvPr id="6" name="TextovéPole 5"/>
          <p:cNvSpPr txBox="1"/>
          <p:nvPr/>
        </p:nvSpPr>
        <p:spPr>
          <a:xfrm>
            <a:off x="926260" y="2924944"/>
            <a:ext cx="2933367"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POD</a:t>
            </a:r>
            <a:r>
              <a:rPr lang="cs-CZ" sz="4000" dirty="0" smtClean="0"/>
              <a:t> STOLEM</a:t>
            </a:r>
            <a:endParaRPr lang="cs-CZ" sz="4000" dirty="0"/>
          </a:p>
        </p:txBody>
      </p:sp>
      <p:sp>
        <p:nvSpPr>
          <p:cNvPr id="9" name="TextovéPole 8"/>
          <p:cNvSpPr txBox="1"/>
          <p:nvPr/>
        </p:nvSpPr>
        <p:spPr>
          <a:xfrm>
            <a:off x="910134" y="5443237"/>
            <a:ext cx="2965620"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4000" b="1" dirty="0" smtClean="0"/>
              <a:t>VEDLE</a:t>
            </a:r>
            <a:r>
              <a:rPr lang="cs-CZ" sz="4000" dirty="0" smtClean="0"/>
              <a:t> STOLU</a:t>
            </a:r>
            <a:endParaRPr lang="cs-CZ" sz="4000" dirty="0"/>
          </a:p>
        </p:txBody>
      </p:sp>
    </p:spTree>
    <p:extLst>
      <p:ext uri="{BB962C8B-B14F-4D97-AF65-F5344CB8AC3E}">
        <p14:creationId xmlns:p14="http://schemas.microsoft.com/office/powerpoint/2010/main" xmlns="" val="33456516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6" presetClass="exit" presetSubtype="0" fill="hold" grpId="0" nodeType="clickEffect">
                                  <p:stCondLst>
                                    <p:cond delay="0"/>
                                  </p:stCondLst>
                                  <p:childTnLst>
                                    <p:animEffect transition="out" filter="wipe(down)">
                                      <p:cBhvr>
                                        <p:cTn id="6" dur="180" accel="50000">
                                          <p:stCondLst>
                                            <p:cond delay="1820"/>
                                          </p:stCondLst>
                                        </p:cTn>
                                        <p:tgtEl>
                                          <p:spTgt spid="4"/>
                                        </p:tgtEl>
                                      </p:cBhvr>
                                    </p:animEffect>
                                    <p:anim calcmode="lin" valueType="num">
                                      <p:cBhvr>
                                        <p:cTn id="7" dur="1822" tmFilter="0,0; 0.14,0.31; 0.43,0.73; 0.71,0.91; 1.0,1.0">
                                          <p:stCondLst>
                                            <p:cond delay="0"/>
                                          </p:stCondLst>
                                        </p:cTn>
                                        <p:tgtEl>
                                          <p:spTgt spid="4"/>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4"/>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4"/>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4"/>
                                        </p:tgtEl>
                                        <p:attrNameLst>
                                          <p:attrName>ppt_y</p:attrName>
                                        </p:attrNameLst>
                                      </p:cBhvr>
                                      <p:tavLst>
                                        <p:tav tm="0">
                                          <p:val>
                                            <p:strVal val="ppt_y"/>
                                          </p:val>
                                        </p:tav>
                                        <p:tav tm="100000">
                                          <p:val>
                                            <p:strVal val="ppt_y+ppt_h"/>
                                          </p:val>
                                        </p:tav>
                                      </p:tavLst>
                                    </p:anim>
                                    <p:animScale>
                                      <p:cBhvr>
                                        <p:cTn id="14" dur="26">
                                          <p:stCondLst>
                                            <p:cond delay="620"/>
                                          </p:stCondLst>
                                        </p:cTn>
                                        <p:tgtEl>
                                          <p:spTgt spid="4"/>
                                        </p:tgtEl>
                                      </p:cBhvr>
                                      <p:to x="100000" y="60000"/>
                                    </p:animScale>
                                    <p:animScale>
                                      <p:cBhvr>
                                        <p:cTn id="15" dur="166" decel="50000">
                                          <p:stCondLst>
                                            <p:cond delay="646"/>
                                          </p:stCondLst>
                                        </p:cTn>
                                        <p:tgtEl>
                                          <p:spTgt spid="4"/>
                                        </p:tgtEl>
                                      </p:cBhvr>
                                      <p:to x="100000" y="100000"/>
                                    </p:animScale>
                                    <p:animScale>
                                      <p:cBhvr>
                                        <p:cTn id="16" dur="26">
                                          <p:stCondLst>
                                            <p:cond delay="1312"/>
                                          </p:stCondLst>
                                        </p:cTn>
                                        <p:tgtEl>
                                          <p:spTgt spid="4"/>
                                        </p:tgtEl>
                                      </p:cBhvr>
                                      <p:to x="100000" y="80000"/>
                                    </p:animScale>
                                    <p:animScale>
                                      <p:cBhvr>
                                        <p:cTn id="17" dur="166" decel="50000">
                                          <p:stCondLst>
                                            <p:cond delay="1338"/>
                                          </p:stCondLst>
                                        </p:cTn>
                                        <p:tgtEl>
                                          <p:spTgt spid="4"/>
                                        </p:tgtEl>
                                      </p:cBhvr>
                                      <p:to x="100000" y="100000"/>
                                    </p:animScale>
                                    <p:animScale>
                                      <p:cBhvr>
                                        <p:cTn id="18" dur="26">
                                          <p:stCondLst>
                                            <p:cond delay="1642"/>
                                          </p:stCondLst>
                                        </p:cTn>
                                        <p:tgtEl>
                                          <p:spTgt spid="4"/>
                                        </p:tgtEl>
                                      </p:cBhvr>
                                      <p:to x="100000" y="90000"/>
                                    </p:animScale>
                                    <p:animScale>
                                      <p:cBhvr>
                                        <p:cTn id="19" dur="166" decel="50000">
                                          <p:stCondLst>
                                            <p:cond delay="1668"/>
                                          </p:stCondLst>
                                        </p:cTn>
                                        <p:tgtEl>
                                          <p:spTgt spid="4"/>
                                        </p:tgtEl>
                                      </p:cBhvr>
                                      <p:to x="100000" y="100000"/>
                                    </p:animScale>
                                    <p:animScale>
                                      <p:cBhvr>
                                        <p:cTn id="20" dur="26">
                                          <p:stCondLst>
                                            <p:cond delay="1808"/>
                                          </p:stCondLst>
                                        </p:cTn>
                                        <p:tgtEl>
                                          <p:spTgt spid="4"/>
                                        </p:tgtEl>
                                      </p:cBhvr>
                                      <p:to x="100000" y="95000"/>
                                    </p:animScale>
                                    <p:animScale>
                                      <p:cBhvr>
                                        <p:cTn id="21" dur="166" decel="50000">
                                          <p:stCondLst>
                                            <p:cond delay="1834"/>
                                          </p:stCondLst>
                                        </p:cTn>
                                        <p:tgtEl>
                                          <p:spTgt spid="4"/>
                                        </p:tgtEl>
                                      </p:cBhvr>
                                      <p:to x="100000" y="100000"/>
                                    </p:animScale>
                                    <p:set>
                                      <p:cBhvr>
                                        <p:cTn id="22" dur="1" fill="hold">
                                          <p:stCondLst>
                                            <p:cond delay="1999"/>
                                          </p:stCondLst>
                                        </p:cTn>
                                        <p:tgtEl>
                                          <p:spTgt spid="4"/>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4"/>
                  </p:tgtEl>
                </p:cond>
              </p:nextCondLst>
            </p:seq>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6" presetClass="emph" presetSubtype="0" fill="hold" grpId="0" nodeType="clickEffect">
                                  <p:stCondLst>
                                    <p:cond delay="0"/>
                                  </p:stCondLst>
                                  <p:childTnLst>
                                    <p:animScale>
                                      <p:cBhvr>
                                        <p:cTn id="27" dur="2000" fill="hold"/>
                                        <p:tgtEl>
                                          <p:spTgt spid="6"/>
                                        </p:tgtEl>
                                      </p:cBhvr>
                                      <p:by x="150000" y="150000"/>
                                    </p:animScale>
                                  </p:childTnLst>
                                  <p:subTnLst>
                                    <p:audio>
                                      <p:cMediaNode>
                                        <p:cTn display="0" masterRel="sameClick">
                                          <p:stCondLst>
                                            <p:cond evt="begin" delay="0">
                                              <p:tn val="26"/>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6"/>
                  </p:tgtEl>
                </p:cond>
              </p:nextCondLst>
            </p:seq>
            <p:seq concurrent="1" nextAc="seek">
              <p:cTn id="28" restart="whenNotActive" fill="hold" evtFilter="cancelBubble" nodeType="interactiveSeq">
                <p:stCondLst>
                  <p:cond evt="onClick" delay="0">
                    <p:tgtEl>
                      <p:spTgt spid="5"/>
                    </p:tgtEl>
                  </p:cond>
                </p:stCondLst>
                <p:endSync evt="end" delay="0">
                  <p:rtn val="all"/>
                </p:endSync>
                <p:childTnLst>
                  <p:par>
                    <p:cTn id="29" fill="hold">
                      <p:stCondLst>
                        <p:cond delay="0"/>
                      </p:stCondLst>
                      <p:childTnLst>
                        <p:par>
                          <p:cTn id="30" fill="hold">
                            <p:stCondLst>
                              <p:cond delay="0"/>
                            </p:stCondLst>
                            <p:childTnLst>
                              <p:par>
                                <p:cTn id="31" presetID="26" presetClass="exit" presetSubtype="0" fill="hold" grpId="0" nodeType="clickEffect">
                                  <p:stCondLst>
                                    <p:cond delay="0"/>
                                  </p:stCondLst>
                                  <p:childTnLst>
                                    <p:animEffect transition="out" filter="wipe(down)">
                                      <p:cBhvr>
                                        <p:cTn id="32" dur="180" accel="50000">
                                          <p:stCondLst>
                                            <p:cond delay="1820"/>
                                          </p:stCondLst>
                                        </p:cTn>
                                        <p:tgtEl>
                                          <p:spTgt spid="5"/>
                                        </p:tgtEl>
                                      </p:cBhvr>
                                    </p:animEffect>
                                    <p:anim calcmode="lin" valueType="num">
                                      <p:cBhvr>
                                        <p:cTn id="33"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34"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35"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6"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7"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8"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9"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40" dur="26">
                                          <p:stCondLst>
                                            <p:cond delay="620"/>
                                          </p:stCondLst>
                                        </p:cTn>
                                        <p:tgtEl>
                                          <p:spTgt spid="5"/>
                                        </p:tgtEl>
                                      </p:cBhvr>
                                      <p:to x="100000" y="60000"/>
                                    </p:animScale>
                                    <p:animScale>
                                      <p:cBhvr>
                                        <p:cTn id="41" dur="166" decel="50000">
                                          <p:stCondLst>
                                            <p:cond delay="646"/>
                                          </p:stCondLst>
                                        </p:cTn>
                                        <p:tgtEl>
                                          <p:spTgt spid="5"/>
                                        </p:tgtEl>
                                      </p:cBhvr>
                                      <p:to x="100000" y="100000"/>
                                    </p:animScale>
                                    <p:animScale>
                                      <p:cBhvr>
                                        <p:cTn id="42" dur="26">
                                          <p:stCondLst>
                                            <p:cond delay="1312"/>
                                          </p:stCondLst>
                                        </p:cTn>
                                        <p:tgtEl>
                                          <p:spTgt spid="5"/>
                                        </p:tgtEl>
                                      </p:cBhvr>
                                      <p:to x="100000" y="80000"/>
                                    </p:animScale>
                                    <p:animScale>
                                      <p:cBhvr>
                                        <p:cTn id="43" dur="166" decel="50000">
                                          <p:stCondLst>
                                            <p:cond delay="1338"/>
                                          </p:stCondLst>
                                        </p:cTn>
                                        <p:tgtEl>
                                          <p:spTgt spid="5"/>
                                        </p:tgtEl>
                                      </p:cBhvr>
                                      <p:to x="100000" y="100000"/>
                                    </p:animScale>
                                    <p:animScale>
                                      <p:cBhvr>
                                        <p:cTn id="44" dur="26">
                                          <p:stCondLst>
                                            <p:cond delay="1642"/>
                                          </p:stCondLst>
                                        </p:cTn>
                                        <p:tgtEl>
                                          <p:spTgt spid="5"/>
                                        </p:tgtEl>
                                      </p:cBhvr>
                                      <p:to x="100000" y="90000"/>
                                    </p:animScale>
                                    <p:animScale>
                                      <p:cBhvr>
                                        <p:cTn id="45" dur="166" decel="50000">
                                          <p:stCondLst>
                                            <p:cond delay="1668"/>
                                          </p:stCondLst>
                                        </p:cTn>
                                        <p:tgtEl>
                                          <p:spTgt spid="5"/>
                                        </p:tgtEl>
                                      </p:cBhvr>
                                      <p:to x="100000" y="100000"/>
                                    </p:animScale>
                                    <p:animScale>
                                      <p:cBhvr>
                                        <p:cTn id="46" dur="26">
                                          <p:stCondLst>
                                            <p:cond delay="1808"/>
                                          </p:stCondLst>
                                        </p:cTn>
                                        <p:tgtEl>
                                          <p:spTgt spid="5"/>
                                        </p:tgtEl>
                                      </p:cBhvr>
                                      <p:to x="100000" y="95000"/>
                                    </p:animScale>
                                    <p:animScale>
                                      <p:cBhvr>
                                        <p:cTn id="47" dur="166" decel="50000">
                                          <p:stCondLst>
                                            <p:cond delay="1834"/>
                                          </p:stCondLst>
                                        </p:cTn>
                                        <p:tgtEl>
                                          <p:spTgt spid="5"/>
                                        </p:tgtEl>
                                      </p:cBhvr>
                                      <p:to x="100000" y="100000"/>
                                    </p:animScale>
                                    <p:set>
                                      <p:cBhvr>
                                        <p:cTn id="48" dur="1" fill="hold">
                                          <p:stCondLst>
                                            <p:cond delay="1999"/>
                                          </p:stCondLst>
                                        </p:cTn>
                                        <p:tgtEl>
                                          <p:spTgt spid="5"/>
                                        </p:tgtEl>
                                        <p:attrNameLst>
                                          <p:attrName>style.visibility</p:attrName>
                                        </p:attrNameLst>
                                      </p:cBhvr>
                                      <p:to>
                                        <p:strVal val="hidden"/>
                                      </p:to>
                                    </p:set>
                                  </p:childTnLst>
                                  <p:subTnLst>
                                    <p:audio>
                                      <p:cMediaNode>
                                        <p:cTn display="0" masterRel="sameClick">
                                          <p:stCondLst>
                                            <p:cond evt="begin" delay="0">
                                              <p:tn val="31"/>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5"/>
                  </p:tgtEl>
                </p:cond>
              </p:nextCondLst>
            </p:seq>
            <p:seq concurrent="1" nextAc="seek">
              <p:cTn id="49" restart="whenNotActive" fill="hold" evtFilter="cancelBubble" nodeType="interactiveSeq">
                <p:stCondLst>
                  <p:cond evt="onClick" delay="0">
                    <p:tgtEl>
                      <p:spTgt spid="9"/>
                    </p:tgtEl>
                  </p:cond>
                </p:stCondLst>
                <p:endSync evt="end" delay="0">
                  <p:rtn val="all"/>
                </p:endSync>
                <p:childTnLst>
                  <p:par>
                    <p:cTn id="50" fill="hold">
                      <p:stCondLst>
                        <p:cond delay="0"/>
                      </p:stCondLst>
                      <p:childTnLst>
                        <p:par>
                          <p:cTn id="51" fill="hold">
                            <p:stCondLst>
                              <p:cond delay="0"/>
                            </p:stCondLst>
                            <p:childTnLst>
                              <p:par>
                                <p:cTn id="52" presetID="26" presetClass="exit" presetSubtype="0" fill="hold" grpId="0" nodeType="clickEffect">
                                  <p:stCondLst>
                                    <p:cond delay="0"/>
                                  </p:stCondLst>
                                  <p:childTnLst>
                                    <p:animEffect transition="out" filter="wipe(down)">
                                      <p:cBhvr>
                                        <p:cTn id="53" dur="180" accel="50000">
                                          <p:stCondLst>
                                            <p:cond delay="1820"/>
                                          </p:stCondLst>
                                        </p:cTn>
                                        <p:tgtEl>
                                          <p:spTgt spid="9"/>
                                        </p:tgtEl>
                                      </p:cBhvr>
                                    </p:animEffect>
                                    <p:anim calcmode="lin" valueType="num">
                                      <p:cBhvr>
                                        <p:cTn id="54" dur="1822" tmFilter="0,0; 0.14,0.31; 0.43,0.73; 0.71,0.91; 1.0,1.0">
                                          <p:stCondLst>
                                            <p:cond delay="0"/>
                                          </p:stCondLst>
                                        </p:cTn>
                                        <p:tgtEl>
                                          <p:spTgt spid="9"/>
                                        </p:tgtEl>
                                        <p:attrNameLst>
                                          <p:attrName>ppt_x</p:attrName>
                                        </p:attrNameLst>
                                      </p:cBhvr>
                                      <p:tavLst>
                                        <p:tav tm="0">
                                          <p:val>
                                            <p:strVal val="ppt_x"/>
                                          </p:val>
                                        </p:tav>
                                        <p:tav tm="100000">
                                          <p:val>
                                            <p:strVal val="#ppt_x+0.25"/>
                                          </p:val>
                                        </p:tav>
                                      </p:tavLst>
                                    </p:anim>
                                    <p:anim calcmode="lin" valueType="num">
                                      <p:cBhvr>
                                        <p:cTn id="55" dur="178">
                                          <p:stCondLst>
                                            <p:cond delay="1822"/>
                                          </p:stCondLst>
                                        </p:cTn>
                                        <p:tgtEl>
                                          <p:spTgt spid="9"/>
                                        </p:tgtEl>
                                        <p:attrNameLst>
                                          <p:attrName>ppt_x</p:attrName>
                                        </p:attrNameLst>
                                      </p:cBhvr>
                                      <p:tavLst>
                                        <p:tav tm="0">
                                          <p:val>
                                            <p:strVal val="ppt_x"/>
                                          </p:val>
                                        </p:tav>
                                        <p:tav tm="100000">
                                          <p:val>
                                            <p:strVal val="ppt_x"/>
                                          </p:val>
                                        </p:tav>
                                      </p:tavLst>
                                    </p:anim>
                                    <p:anim calcmode="lin" valueType="num">
                                      <p:cBhvr>
                                        <p:cTn id="56" dur="664" tmFilter="0.0,0.0;0.25,0.07;0.50,0.2;0.75,0.467;1.0,1.0">
                                          <p:stCondLst>
                                            <p:cond delay="0"/>
                                          </p:stCondLst>
                                        </p:cTn>
                                        <p:tgtEl>
                                          <p:spTgt spid="9"/>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57" dur="664" tmFilter="0, 0; 0.125,0.2665; 0.25,0.4; 0.375,0.465; 0.5,0.5;  0.625,0.535; 0.75,0.6; 0.875,0.7335; 1,1">
                                          <p:stCondLst>
                                            <p:cond delay="664"/>
                                          </p:stCondLst>
                                        </p:cTn>
                                        <p:tgtEl>
                                          <p:spTgt spid="9"/>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58" dur="332" tmFilter="0, 0; 0.125,0.2665; 0.25,0.4; 0.375,0.465; 0.5,0.5;  0.625,0.535; 0.75,0.6; 0.875,0.7335; 1,1">
                                          <p:stCondLst>
                                            <p:cond delay="1324"/>
                                          </p:stCondLst>
                                        </p:cTn>
                                        <p:tgtEl>
                                          <p:spTgt spid="9"/>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59" dur="164" tmFilter="0, 0; 0.125,0.2665; 0.25,0.4; 0.375,0.465; 0.5,0.5;  0.625,0.535; 0.75,0.6; 0.875,0.7335; 1,1">
                                          <p:stCondLst>
                                            <p:cond delay="1656"/>
                                          </p:stCondLst>
                                        </p:cTn>
                                        <p:tgtEl>
                                          <p:spTgt spid="9"/>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0" dur="180" accel="50000">
                                          <p:stCondLst>
                                            <p:cond delay="1820"/>
                                          </p:stCondLst>
                                        </p:cTn>
                                        <p:tgtEl>
                                          <p:spTgt spid="9"/>
                                        </p:tgtEl>
                                        <p:attrNameLst>
                                          <p:attrName>ppt_y</p:attrName>
                                        </p:attrNameLst>
                                      </p:cBhvr>
                                      <p:tavLst>
                                        <p:tav tm="0">
                                          <p:val>
                                            <p:strVal val="ppt_y"/>
                                          </p:val>
                                        </p:tav>
                                        <p:tav tm="100000">
                                          <p:val>
                                            <p:strVal val="ppt_y+ppt_h"/>
                                          </p:val>
                                        </p:tav>
                                      </p:tavLst>
                                    </p:anim>
                                    <p:animScale>
                                      <p:cBhvr>
                                        <p:cTn id="61" dur="26">
                                          <p:stCondLst>
                                            <p:cond delay="620"/>
                                          </p:stCondLst>
                                        </p:cTn>
                                        <p:tgtEl>
                                          <p:spTgt spid="9"/>
                                        </p:tgtEl>
                                      </p:cBhvr>
                                      <p:to x="100000" y="60000"/>
                                    </p:animScale>
                                    <p:animScale>
                                      <p:cBhvr>
                                        <p:cTn id="62" dur="166" decel="50000">
                                          <p:stCondLst>
                                            <p:cond delay="646"/>
                                          </p:stCondLst>
                                        </p:cTn>
                                        <p:tgtEl>
                                          <p:spTgt spid="9"/>
                                        </p:tgtEl>
                                      </p:cBhvr>
                                      <p:to x="100000" y="100000"/>
                                    </p:animScale>
                                    <p:animScale>
                                      <p:cBhvr>
                                        <p:cTn id="63" dur="26">
                                          <p:stCondLst>
                                            <p:cond delay="1312"/>
                                          </p:stCondLst>
                                        </p:cTn>
                                        <p:tgtEl>
                                          <p:spTgt spid="9"/>
                                        </p:tgtEl>
                                      </p:cBhvr>
                                      <p:to x="100000" y="80000"/>
                                    </p:animScale>
                                    <p:animScale>
                                      <p:cBhvr>
                                        <p:cTn id="64" dur="166" decel="50000">
                                          <p:stCondLst>
                                            <p:cond delay="1338"/>
                                          </p:stCondLst>
                                        </p:cTn>
                                        <p:tgtEl>
                                          <p:spTgt spid="9"/>
                                        </p:tgtEl>
                                      </p:cBhvr>
                                      <p:to x="100000" y="100000"/>
                                    </p:animScale>
                                    <p:animScale>
                                      <p:cBhvr>
                                        <p:cTn id="65" dur="26">
                                          <p:stCondLst>
                                            <p:cond delay="1642"/>
                                          </p:stCondLst>
                                        </p:cTn>
                                        <p:tgtEl>
                                          <p:spTgt spid="9"/>
                                        </p:tgtEl>
                                      </p:cBhvr>
                                      <p:to x="100000" y="90000"/>
                                    </p:animScale>
                                    <p:animScale>
                                      <p:cBhvr>
                                        <p:cTn id="66" dur="166" decel="50000">
                                          <p:stCondLst>
                                            <p:cond delay="1668"/>
                                          </p:stCondLst>
                                        </p:cTn>
                                        <p:tgtEl>
                                          <p:spTgt spid="9"/>
                                        </p:tgtEl>
                                      </p:cBhvr>
                                      <p:to x="100000" y="100000"/>
                                    </p:animScale>
                                    <p:animScale>
                                      <p:cBhvr>
                                        <p:cTn id="67" dur="26">
                                          <p:stCondLst>
                                            <p:cond delay="1808"/>
                                          </p:stCondLst>
                                        </p:cTn>
                                        <p:tgtEl>
                                          <p:spTgt spid="9"/>
                                        </p:tgtEl>
                                      </p:cBhvr>
                                      <p:to x="100000" y="95000"/>
                                    </p:animScale>
                                    <p:animScale>
                                      <p:cBhvr>
                                        <p:cTn id="68" dur="166" decel="50000">
                                          <p:stCondLst>
                                            <p:cond delay="1834"/>
                                          </p:stCondLst>
                                        </p:cTn>
                                        <p:tgtEl>
                                          <p:spTgt spid="9"/>
                                        </p:tgtEl>
                                      </p:cBhvr>
                                      <p:to x="100000" y="100000"/>
                                    </p:animScale>
                                    <p:set>
                                      <p:cBhvr>
                                        <p:cTn id="69" dur="1" fill="hold">
                                          <p:stCondLst>
                                            <p:cond delay="1999"/>
                                          </p:stCondLst>
                                        </p:cTn>
                                        <p:tgtEl>
                                          <p:spTgt spid="9"/>
                                        </p:tgtEl>
                                        <p:attrNameLst>
                                          <p:attrName>style.visibility</p:attrName>
                                        </p:attrNameLst>
                                      </p:cBhvr>
                                      <p:to>
                                        <p:strVal val="hidden"/>
                                      </p:to>
                                    </p:set>
                                  </p:childTnLst>
                                  <p:subTnLst>
                                    <p:audio>
                                      <p:cMediaNode>
                                        <p:cTn display="0" masterRel="sameClick">
                                          <p:stCondLst>
                                            <p:cond evt="begin" delay="0">
                                              <p:tn val="52"/>
                                            </p:cond>
                                          </p:stCondLst>
                                          <p:endCondLst>
                                            <p:cond evt="onStopAudio" delay="0">
                                              <p:tgtEl>
                                                <p:sldTgt/>
                                              </p:tgtEl>
                                            </p:cond>
                                          </p:endCondLst>
                                        </p:cTn>
                                        <p:tgtEl>
                                          <p:sndTgt r:embed="rId2" name="bomb.wav"/>
                                        </p:tgtEl>
                                      </p:cMediaNode>
                                    </p:audio>
                                  </p:subTnLst>
                                </p:cTn>
                              </p:par>
                            </p:childTnLst>
                          </p:cTn>
                        </p:par>
                      </p:childTnLst>
                    </p:cTn>
                  </p:par>
                </p:childTnLst>
              </p:cTn>
              <p:nextCondLst>
                <p:cond evt="onClick" delay="0">
                  <p:tgtEl>
                    <p:spTgt spid="9"/>
                  </p:tgtEl>
                </p:cond>
              </p:nextCondLst>
            </p:seq>
          </p:childTnLst>
        </p:cTn>
      </p:par>
    </p:tnLst>
    <p:bldLst>
      <p:bldP spid="4" grpId="0" animBg="1"/>
      <p:bldP spid="5" grpId="0" animBg="1"/>
      <p:bldP spid="6"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9" name="Skupina 8"/>
          <p:cNvGrpSpPr/>
          <p:nvPr/>
        </p:nvGrpSpPr>
        <p:grpSpPr>
          <a:xfrm>
            <a:off x="3851920" y="1000420"/>
            <a:ext cx="5760639" cy="5524924"/>
            <a:chOff x="3851920" y="1000420"/>
            <a:chExt cx="5760639" cy="5524924"/>
          </a:xfrm>
        </p:grpSpPr>
        <p:pic>
          <p:nvPicPr>
            <p:cNvPr id="13314" name="Picture 2"/>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100000" l="0" r="89063">
                          <a14:foregroundMark x1="16667" y1="32292" x2="16667" y2="32292"/>
                        </a14:backgroundRemoval>
                      </a14:imgEffect>
                    </a14:imgLayer>
                  </a14:imgProps>
                </a:ext>
                <a:ext uri="{28A0092B-C50C-407E-A947-70E740481C1C}">
                  <a14:useLocalDpi xmlns:a14="http://schemas.microsoft.com/office/drawing/2010/main" xmlns="" val="0"/>
                </a:ext>
              </a:extLst>
            </a:blip>
            <a:srcRect/>
            <a:stretch>
              <a:fillRect/>
            </a:stretch>
          </p:blipFill>
          <p:spPr bwMode="auto">
            <a:xfrm>
              <a:off x="3851920" y="1000420"/>
              <a:ext cx="5760639" cy="51391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0" b="87500" l="2604" r="95833"/>
                      </a14:imgEffect>
                    </a14:imgLayer>
                  </a14:imgProps>
                </a:ext>
                <a:ext uri="{28A0092B-C50C-407E-A947-70E740481C1C}">
                  <a14:useLocalDpi xmlns:a14="http://schemas.microsoft.com/office/drawing/2010/main" xmlns="" val="0"/>
                </a:ext>
              </a:extLst>
            </a:blip>
            <a:srcRect/>
            <a:stretch>
              <a:fillRect/>
            </a:stretch>
          </p:blipFill>
          <p:spPr bwMode="auto">
            <a:xfrm>
              <a:off x="5532245" y="3538523"/>
              <a:ext cx="3348025" cy="298682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4" name="TextovéPole 3"/>
          <p:cNvSpPr txBox="1"/>
          <p:nvPr/>
        </p:nvSpPr>
        <p:spPr>
          <a:xfrm>
            <a:off x="153385" y="3181334"/>
            <a:ext cx="3929281" cy="646331"/>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3600" dirty="0" smtClean="0"/>
              <a:t>DÍVKA JE                   .</a:t>
            </a:r>
            <a:endParaRPr lang="cs-CZ" sz="3600" dirty="0"/>
          </a:p>
        </p:txBody>
      </p:sp>
      <p:sp>
        <p:nvSpPr>
          <p:cNvPr id="3" name="TextovéPole 2"/>
          <p:cNvSpPr txBox="1"/>
          <p:nvPr/>
        </p:nvSpPr>
        <p:spPr>
          <a:xfrm>
            <a:off x="179512" y="1665674"/>
            <a:ext cx="3929666" cy="646331"/>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3600" dirty="0" smtClean="0"/>
              <a:t>STROM JE                . </a:t>
            </a:r>
            <a:endParaRPr lang="cs-CZ" sz="3600" dirty="0"/>
          </a:p>
        </p:txBody>
      </p:sp>
      <p:sp>
        <p:nvSpPr>
          <p:cNvPr id="5" name="TextovéPole 4"/>
          <p:cNvSpPr txBox="1"/>
          <p:nvPr/>
        </p:nvSpPr>
        <p:spPr>
          <a:xfrm>
            <a:off x="179512" y="332656"/>
            <a:ext cx="3503460"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DOPLŇ SPRÁVNĚ VĚTY.</a:t>
            </a:r>
            <a:endParaRPr lang="cs-CZ" sz="2800" dirty="0"/>
          </a:p>
        </p:txBody>
      </p:sp>
      <p:sp>
        <p:nvSpPr>
          <p:cNvPr id="10" name="Tlačítko akce: Vlastní 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383111" y="6045145"/>
            <a:ext cx="1661032" cy="58477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3200" dirty="0" smtClean="0"/>
              <a:t>VPŘEDU </a:t>
            </a:r>
            <a:endParaRPr lang="cs-CZ" sz="3200" dirty="0"/>
          </a:p>
        </p:txBody>
      </p:sp>
      <p:sp>
        <p:nvSpPr>
          <p:cNvPr id="8" name="TextovéPole 7"/>
          <p:cNvSpPr txBox="1"/>
          <p:nvPr/>
        </p:nvSpPr>
        <p:spPr>
          <a:xfrm>
            <a:off x="357108" y="5232334"/>
            <a:ext cx="1360694" cy="58477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3200" dirty="0" smtClean="0"/>
              <a:t>VZADU</a:t>
            </a:r>
            <a:endParaRPr lang="cs-CZ" sz="3200" dirty="0"/>
          </a:p>
        </p:txBody>
      </p:sp>
    </p:spTree>
    <p:extLst>
      <p:ext uri="{BB962C8B-B14F-4D97-AF65-F5344CB8AC3E}">
        <p14:creationId xmlns:p14="http://schemas.microsoft.com/office/powerpoint/2010/main" xmlns="" val="4973255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00712 0.01064 L 0.22205 -0.51551 " pathEditMode="relative" rAng="0" ptsTypes="AA">
                                      <p:cBhvr>
                                        <p:cTn id="6" dur="2000" fill="hold"/>
                                        <p:tgtEl>
                                          <p:spTgt spid="8"/>
                                        </p:tgtEl>
                                        <p:attrNameLst>
                                          <p:attrName>ppt_x</p:attrName>
                                          <p:attrName>ppt_y</p:attrName>
                                        </p:attrNameLst>
                                      </p:cBhvr>
                                      <p:rCtr x="11458" y="-26319"/>
                                    </p:animMotion>
                                  </p:childTnLst>
                                </p:cTn>
                              </p:par>
                            </p:childTnLst>
                          </p:cTn>
                        </p:par>
                      </p:childTnLst>
                    </p:cTn>
                  </p:par>
                </p:childTnLst>
              </p:cTn>
              <p:nextCondLst>
                <p:cond evt="onClick" delay="0">
                  <p:tgtEl>
                    <p:spTgt spid="8"/>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0.00503 -0.01064 L 0.19132 -0.41365 " pathEditMode="relative" rAng="0" ptsTypes="AA">
                                      <p:cBhvr>
                                        <p:cTn id="11" dur="2000" fill="hold"/>
                                        <p:tgtEl>
                                          <p:spTgt spid="6"/>
                                        </p:tgtEl>
                                        <p:attrNameLst>
                                          <p:attrName>ppt_x</p:attrName>
                                          <p:attrName>ppt_y</p:attrName>
                                        </p:attrNameLst>
                                      </p:cBhvr>
                                      <p:rCtr x="9306" y="-20162"/>
                                    </p:animMotion>
                                  </p:childTnLst>
                                </p:cTn>
                              </p:par>
                            </p:childTnLst>
                          </p:cTn>
                        </p:par>
                      </p:childTnLst>
                    </p:cTn>
                  </p:par>
                </p:childTnLst>
              </p:cTn>
              <p:nextCondLst>
                <p:cond evt="onClick" delay="0">
                  <p:tgtEl>
                    <p:spTgt spid="6"/>
                  </p:tgtEl>
                </p:cond>
              </p:nextCondLst>
            </p:seq>
          </p:childTnLst>
        </p:cTn>
      </p:par>
    </p:tnLst>
    <p:bldLst>
      <p:bldP spid="6"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4" name="TextovéPole 13"/>
          <p:cNvSpPr txBox="1"/>
          <p:nvPr/>
        </p:nvSpPr>
        <p:spPr>
          <a:xfrm>
            <a:off x="233264" y="5733256"/>
            <a:ext cx="4930068" cy="584775"/>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3200" dirty="0" smtClean="0"/>
              <a:t>LUSTR (SVĚTLO) JE                 .</a:t>
            </a:r>
            <a:endParaRPr lang="cs-CZ" sz="3200" dirty="0"/>
          </a:p>
        </p:txBody>
      </p:sp>
      <p:sp>
        <p:nvSpPr>
          <p:cNvPr id="15" name="TextovéPole 14"/>
          <p:cNvSpPr txBox="1"/>
          <p:nvPr/>
        </p:nvSpPr>
        <p:spPr>
          <a:xfrm>
            <a:off x="223101" y="4941168"/>
            <a:ext cx="4950394" cy="584775"/>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3200" dirty="0" smtClean="0"/>
              <a:t>ŽIDLE JSOU                              .</a:t>
            </a:r>
            <a:endParaRPr lang="cs-CZ" sz="3200"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39952" y="332656"/>
            <a:ext cx="4553794" cy="39629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2" name="TextovéPole 11"/>
          <p:cNvSpPr txBox="1"/>
          <p:nvPr/>
        </p:nvSpPr>
        <p:spPr>
          <a:xfrm>
            <a:off x="251520" y="332656"/>
            <a:ext cx="3453638" cy="523220"/>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800" dirty="0" smtClean="0"/>
              <a:t>DOPLŇ SPRÁVNĚ VĚTY</a:t>
            </a:r>
            <a:endParaRPr lang="cs-CZ" sz="2800" dirty="0"/>
          </a:p>
        </p:txBody>
      </p:sp>
      <p:sp>
        <p:nvSpPr>
          <p:cNvPr id="18" name="Tlačítko akce: Vlastní 17">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p:nvPr/>
        </p:nvSpPr>
        <p:spPr>
          <a:xfrm>
            <a:off x="7452320" y="5002723"/>
            <a:ext cx="1457450" cy="52322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800" dirty="0" smtClean="0"/>
              <a:t>NAHOŘE</a:t>
            </a:r>
            <a:endParaRPr lang="cs-CZ" sz="2800" dirty="0"/>
          </a:p>
        </p:txBody>
      </p:sp>
      <p:sp>
        <p:nvSpPr>
          <p:cNvPr id="17" name="TextovéPole 16"/>
          <p:cNvSpPr txBox="1"/>
          <p:nvPr/>
        </p:nvSpPr>
        <p:spPr>
          <a:xfrm>
            <a:off x="7941235" y="5733256"/>
            <a:ext cx="968535" cy="52322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800" dirty="0" smtClean="0"/>
              <a:t>DOLE</a:t>
            </a:r>
            <a:endParaRPr lang="cs-CZ" sz="2800" dirty="0"/>
          </a:p>
        </p:txBody>
      </p:sp>
    </p:spTree>
    <p:extLst>
      <p:ext uri="{BB962C8B-B14F-4D97-AF65-F5344CB8AC3E}">
        <p14:creationId xmlns:p14="http://schemas.microsoft.com/office/powerpoint/2010/main" xmlns="" val="8392978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00798 -0.00509 L -0.44184 0.11574 " pathEditMode="relative" rAng="0" ptsTypes="AA">
                                      <p:cBhvr>
                                        <p:cTn id="6" dur="2000" fill="hold"/>
                                        <p:tgtEl>
                                          <p:spTgt spid="16"/>
                                        </p:tgtEl>
                                        <p:attrNameLst>
                                          <p:attrName>ppt_x</p:attrName>
                                          <p:attrName>ppt_y</p:attrName>
                                        </p:attrNameLst>
                                      </p:cBhvr>
                                      <p:rCtr x="-22500" y="6042"/>
                                    </p:animMotion>
                                  </p:childTnLst>
                                </p:cTn>
                              </p:par>
                            </p:childTnLst>
                          </p:cTn>
                        </p:par>
                      </p:childTnLst>
                    </p:cTn>
                  </p:par>
                </p:childTnLst>
              </p:cTn>
              <p:nextCondLst>
                <p:cond evt="onClick" delay="0">
                  <p:tgtEl>
                    <p:spTgt spid="16"/>
                  </p:tgtEl>
                </p:cond>
              </p:nextCondLst>
            </p:seq>
            <p:seq concurrent="1" nextAc="seek">
              <p:cTn id="7" restart="whenNotActive" fill="hold" evtFilter="cancelBubble" nodeType="interactiveSeq">
                <p:stCondLst>
                  <p:cond evt="onClick" delay="0">
                    <p:tgtEl>
                      <p:spTgt spid="17"/>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4.16667E-6 -4.07407E-6 L -0.57882 -0.10115 " pathEditMode="relative" rAng="0" ptsTypes="AA">
                                      <p:cBhvr>
                                        <p:cTn id="11" dur="2000" fill="hold"/>
                                        <p:tgtEl>
                                          <p:spTgt spid="17"/>
                                        </p:tgtEl>
                                        <p:attrNameLst>
                                          <p:attrName>ppt_x</p:attrName>
                                          <p:attrName>ppt_y</p:attrName>
                                        </p:attrNameLst>
                                      </p:cBhvr>
                                      <p:rCtr x="-28941" y="-5069"/>
                                    </p:animMotion>
                                  </p:childTnLst>
                                </p:cTn>
                              </p:par>
                            </p:childTnLst>
                          </p:cTn>
                        </p:par>
                      </p:childTnLst>
                    </p:cTn>
                  </p:par>
                </p:childTnLst>
              </p:cTn>
              <p:nextCondLst>
                <p:cond evt="onClick" delay="0">
                  <p:tgtEl>
                    <p:spTgt spid="17"/>
                  </p:tgtEl>
                </p:cond>
              </p:nextCondLst>
            </p:seq>
          </p:childTnLst>
        </p:cTn>
      </p:par>
    </p:tnLst>
    <p:bldLst>
      <p:bldP spid="16" grpId="0" animBg="1"/>
      <p:bldP spid="1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Microsoft Office - Klipart</a:t>
            </a:r>
            <a:endParaRPr lang="cs-CZ" dirty="0"/>
          </a:p>
        </p:txBody>
      </p:sp>
    </p:spTree>
    <p:extLst>
      <p:ext uri="{BB962C8B-B14F-4D97-AF65-F5344CB8AC3E}">
        <p14:creationId xmlns:p14="http://schemas.microsoft.com/office/powerpoint/2010/main" xmlns="" val="90220325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260</TotalTime>
  <Words>381</Words>
  <Application>Microsoft Office PowerPoint</Application>
  <PresentationFormat>Předvádění na obrazovce (4:3)</PresentationFormat>
  <Paragraphs>83</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systému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VY_32_INOVACE_5A_18_Orientace v prostoru</dc:title>
  <dc:creator>Kata-Repa</dc:creator>
  <cp:lastModifiedBy>Dum</cp:lastModifiedBy>
  <cp:revision>66</cp:revision>
  <dcterms:created xsi:type="dcterms:W3CDTF">2011-08-18T19:16:29Z</dcterms:created>
  <dcterms:modified xsi:type="dcterms:W3CDTF">2013-02-02T18:59:29Z</dcterms:modified>
</cp:coreProperties>
</file>