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4" r:id="rId4"/>
    <p:sldId id="266" r:id="rId5"/>
    <p:sldId id="267" r:id="rId6"/>
    <p:sldId id="261" r:id="rId7"/>
    <p:sldId id="260" r:id="rId8"/>
    <p:sldId id="259" r:id="rId9"/>
    <p:sldId id="262" r:id="rId10"/>
    <p:sldId id="263" r:id="rId11"/>
    <p:sldId id="265" r:id="rId12"/>
    <p:sldId id="268" r:id="rId13"/>
    <p:sldId id="270" r:id="rId14"/>
    <p:sldId id="271" r:id="rId15"/>
    <p:sldId id="272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66"/>
    <a:srgbClr val="993300"/>
    <a:srgbClr val="FF6600"/>
    <a:srgbClr val="CC99FF"/>
    <a:srgbClr val="CC66FF"/>
    <a:srgbClr val="FF99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8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763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7966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4525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8746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9436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5261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8725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632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19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2513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3867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582FD0-EA21-478B-A5F5-C018156FF9D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5E3CB-5688-4EC4-B774-EB653FE83F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6344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9.png"/><Relationship Id="rId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../media/image11.png"/><Relationship Id="rId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9.wdp"/><Relationship Id="rId5" Type="http://schemas.openxmlformats.org/officeDocument/2006/relationships/image" Target="../media/image13.png"/><Relationship Id="rId4" Type="http://schemas.microsoft.com/office/2007/relationships/hdphoto" Target="../media/hdphoto8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1.wdp"/><Relationship Id="rId5" Type="http://schemas.openxmlformats.org/officeDocument/2006/relationships/image" Target="../media/image15.png"/><Relationship Id="rId4" Type="http://schemas.microsoft.com/office/2007/relationships/hdphoto" Target="../media/hdphoto10.wdp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gif"/><Relationship Id="rId4" Type="http://schemas.microsoft.com/office/2007/relationships/hdphoto" Target="../media/hdphoto13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047073" y="2392084"/>
            <a:ext cx="6995160" cy="1323023"/>
          </a:xfrm>
          <a:prstGeom prst="rect">
            <a:avLst/>
          </a:prstGeom>
        </p:spPr>
        <p:txBody>
          <a:bodyPr lIns="82296" tIns="41148" rIns="82296" bIns="41148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prstClr val="black"/>
                </a:solidFill>
              </a:rPr>
              <a:t>Vlasy</a:t>
            </a:r>
            <a:br>
              <a:rPr lang="cs-CZ" sz="4000" dirty="0" smtClean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VY_32_INOVACE_5A_20</a:t>
            </a:r>
          </a:p>
          <a:p>
            <a:r>
              <a:rPr lang="cs-CZ" sz="2800" dirty="0">
                <a:solidFill>
                  <a:prstClr val="black"/>
                </a:solidFill>
              </a:rPr>
              <a:t>Číslo 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800"/>
              <a:t>CZ.1.07/1.4.00/21.1101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971600" y="4581128"/>
            <a:ext cx="7272808" cy="1577340"/>
          </a:xfrm>
          <a:prstGeom prst="rect">
            <a:avLst/>
          </a:prstGeom>
        </p:spPr>
        <p:txBody>
          <a:bodyPr vert="horz" lIns="82296" tIns="41148" rIns="82296" bIns="41148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cs-CZ" dirty="0" smtClean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Sada 1</a:t>
            </a: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Člověk a jeho svět</a:t>
            </a:r>
            <a:endParaRPr lang="cs-CZ" sz="2900" dirty="0">
              <a:solidFill>
                <a:prstClr val="black">
                  <a:tint val="7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cs-CZ" sz="29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Sviny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7992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353153"/>
              </p:ext>
            </p:extLst>
          </p:nvPr>
        </p:nvGraphicFramePr>
        <p:xfrm>
          <a:off x="251520" y="908720"/>
          <a:ext cx="8641103" cy="555723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269048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dirty="0" smtClean="0"/>
                        <a:t>Prostřednictvím</a:t>
                      </a:r>
                      <a:r>
                        <a:rPr lang="cs-CZ" sz="1200" baseline="0" dirty="0" smtClean="0"/>
                        <a:t> tohoto učebního materiálu získají žáci základní informace o jedné z částí našeho těla. První snímek obsahuje obecné informace o vlasech (mohou být různě dlouhé, různě barevné, rovné nebo kudrnaté, rostou na hlavě). Na druhém snímku si mají žáci prohlédnout obrázky a všímat si </a:t>
                      </a:r>
                      <a:r>
                        <a:rPr lang="cs-CZ" sz="1200" baseline="0" dirty="0" smtClean="0"/>
                        <a:t>                          na </a:t>
                      </a:r>
                      <a:r>
                        <a:rPr lang="cs-CZ" sz="1200" baseline="0" dirty="0" smtClean="0"/>
                        <a:t>nich různých délek vlasů.  Třetí snímek žáky vyzývá, aby porovnali rozdíly mezi zobrazenými vlasy (kudrnaté a tmavé X rovné a světlé). Následujících pět snímku je věnováno barevným odlišnostem mezi vlasy (nechybí ani informace o tom, že staří lidé mají vlasy šedivé až bílé). Další snímek obsahuje informace o tom, jak o vlasy pečujeme (česání, mytí, sušení, stříhání),  následují pomůcky, které při péči o vlasy používáme. Poslední tři snímky obsahují aktivity, díky nimž si žáci probírané učivo procvičí a lépe zapamatují.  Nejprve mají určit svou barvu vlasů – ze čtyř barevných terčů  klikne každý žák </a:t>
                      </a:r>
                      <a:r>
                        <a:rPr lang="cs-CZ" sz="1200" baseline="0" dirty="0" smtClean="0"/>
                        <a:t>                       na </a:t>
                      </a:r>
                      <a:r>
                        <a:rPr lang="cs-CZ" sz="1200" baseline="0" dirty="0" smtClean="0"/>
                        <a:t>ten, který podle něho odpovídá jeho barvě vlasů. Po kliknutí barvený terč zmizí a objeví se příslušný název vybrané barvy. Do této aktivity by se měli zapojit všichni žáci a proto je možné ji dle potřeby několikrát opakovat.  Na dalším snímku je úkolem žáků škrtnout pomocí skrytého pera ty pomůcky, které rozhodně nepoužíváme při péči o vlasy.  Na posledním snímku mají žáci určit, která z dívek </a:t>
                      </a:r>
                      <a:r>
                        <a:rPr lang="cs-CZ" sz="1200" baseline="0" dirty="0" smtClean="0"/>
                        <a:t>                        na </a:t>
                      </a:r>
                      <a:r>
                        <a:rPr lang="cs-CZ" sz="1200" baseline="0" dirty="0" smtClean="0"/>
                        <a:t>obrázcích má nejdelší vlasy. Svůj tip si mohou ověřit kliknutím na každý z obrázků – obrázek </a:t>
                      </a:r>
                      <a:r>
                        <a:rPr lang="cs-CZ" sz="1200" baseline="0" smtClean="0"/>
                        <a:t>dívky </a:t>
                      </a:r>
                      <a:r>
                        <a:rPr lang="cs-CZ" sz="1200" baseline="0" smtClean="0"/>
                        <a:t>                     s </a:t>
                      </a:r>
                      <a:r>
                        <a:rPr lang="cs-CZ" sz="1200" baseline="0" dirty="0" smtClean="0"/>
                        <a:t>nejdelšími vlasy se zvýrazní, ostatní (po provedení  aktivační události) zmizí. </a:t>
                      </a:r>
                      <a:endParaRPr lang="cs-CZ" sz="1200" dirty="0"/>
                    </a:p>
                  </a:txBody>
                  <a:tcPr marL="82296" marR="82296" marT="41148" marB="41148"/>
                </a:tc>
              </a:tr>
              <a:tr h="48165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Mgr.</a:t>
                      </a:r>
                      <a:r>
                        <a:rPr lang="cs-CZ" sz="1300" baseline="0" dirty="0" smtClean="0"/>
                        <a:t> Eliška </a:t>
                      </a:r>
                      <a:r>
                        <a:rPr lang="cs-CZ" sz="1300" baseline="0" dirty="0" err="1" smtClean="0"/>
                        <a:t>Libánská</a:t>
                      </a:r>
                      <a:endParaRPr lang="cs-CZ" sz="1300" baseline="0" dirty="0" smtClean="0"/>
                    </a:p>
                    <a:p>
                      <a:r>
                        <a:rPr lang="cs-CZ" sz="1300" baseline="0" dirty="0" smtClean="0"/>
                        <a:t>Září 2011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0837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Člověk a jeho svět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prezentace; </a:t>
                      </a:r>
                      <a:r>
                        <a:rPr lang="cs-CZ" sz="1300" baseline="0" smtClean="0"/>
                        <a:t>Rukopisné poznámky.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 – 1. stupeň, 1. období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3.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0396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66340" y="548680"/>
            <a:ext cx="1470082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VLASY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4866" y="2560548"/>
            <a:ext cx="4995215" cy="58477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KAŽDÝ Z NÁS MÁ JINÉ VLASY.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7864" y="3361347"/>
            <a:ext cx="6269217" cy="58477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VLASY MOHOU BÝT RŮZNĚ DLOUHÉ.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9401" y="5085184"/>
            <a:ext cx="7552965" cy="1077218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VLASY JSOU OD PŘÍRODY RŮZNĚ BAREVNÉ –</a:t>
            </a:r>
          </a:p>
          <a:p>
            <a:pPr algn="ctr"/>
            <a:r>
              <a:rPr lang="cs-CZ" sz="3200" b="1" dirty="0" smtClean="0">
                <a:solidFill>
                  <a:srgbClr val="993300"/>
                </a:solidFill>
              </a:rPr>
              <a:t>HNĚDÉ</a:t>
            </a:r>
            <a:r>
              <a:rPr lang="cs-CZ" sz="3200" dirty="0" smtClean="0"/>
              <a:t>, </a:t>
            </a:r>
            <a:r>
              <a:rPr lang="cs-CZ" sz="3200" b="1" dirty="0" smtClean="0">
                <a:solidFill>
                  <a:srgbClr val="FF9933"/>
                </a:solidFill>
              </a:rPr>
              <a:t>ZRZAVÉ</a:t>
            </a:r>
            <a:r>
              <a:rPr lang="cs-CZ" sz="3200" dirty="0" smtClean="0"/>
              <a:t>, </a:t>
            </a:r>
            <a:r>
              <a:rPr lang="cs-CZ" sz="3200" b="1" dirty="0" smtClean="0">
                <a:solidFill>
                  <a:srgbClr val="FFFF66"/>
                </a:solidFill>
              </a:rPr>
              <a:t>BLONĎATÉ</a:t>
            </a:r>
            <a:r>
              <a:rPr lang="cs-CZ" sz="3200" dirty="0" smtClean="0"/>
              <a:t> A </a:t>
            </a:r>
            <a:r>
              <a:rPr lang="cs-CZ" sz="3200" b="1" dirty="0" smtClean="0"/>
              <a:t>ČERNÉ</a:t>
            </a:r>
            <a:r>
              <a:rPr lang="cs-CZ" sz="3200" dirty="0" smtClean="0"/>
              <a:t>.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9792" y="4188363"/>
            <a:ext cx="7863178" cy="584775"/>
          </a:xfrm>
          <a:prstGeom prst="rect">
            <a:avLst/>
          </a:prstGeom>
          <a:solidFill>
            <a:schemeClr val="bg1">
              <a:lumMod val="65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VLASY MOHOU BÝT ROVNÉ NEBO KUDRNATÉ.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2755" y="1772816"/>
            <a:ext cx="4477251" cy="584775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VLASY ROSTOU NA HLAVĚ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852470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7597"/>
            <a:ext cx="7455824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VŠIMNĚTE SI RŮZNÉ DÉLKY VLASŮ NA OBRÁZCÍCH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9154" y="1412776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7917" l="9896" r="89063">
                        <a14:foregroundMark x1="73438" y1="72396" x2="73438" y2="72396"/>
                        <a14:foregroundMark x1="56250" y1="76042" x2="56250" y2="76042"/>
                        <a14:foregroundMark x1="56250" y1="76042" x2="56250" y2="76042"/>
                        <a14:foregroundMark x1="60417" y1="73438" x2="60417" y2="73438"/>
                        <a14:foregroundMark x1="63542" y1="70313" x2="63542" y2="70313"/>
                        <a14:foregroundMark x1="63542" y1="69271" x2="63542" y2="69271"/>
                        <a14:foregroundMark x1="64063" y1="75000" x2="64583" y2="77083"/>
                        <a14:foregroundMark x1="66667" y1="83854" x2="66667" y2="83854"/>
                        <a14:foregroundMark x1="73438" y1="84375" x2="73438" y2="84375"/>
                        <a14:foregroundMark x1="73958" y1="84375" x2="73958" y2="84375"/>
                        <a14:foregroundMark x1="75521" y1="83854" x2="75521" y2="83854"/>
                        <a14:foregroundMark x1="77083" y1="83854" x2="77083" y2="83854"/>
                        <a14:foregroundMark x1="52083" y1="85938" x2="52083" y2="85938"/>
                        <a14:foregroundMark x1="40104" y1="86979" x2="40104" y2="86979"/>
                        <a14:foregroundMark x1="49479" y1="89063" x2="49479" y2="89063"/>
                        <a14:foregroundMark x1="59896" y1="97917" x2="59896" y2="979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0590"/>
          <a:stretch/>
        </p:blipFill>
        <p:spPr bwMode="auto">
          <a:xfrm>
            <a:off x="2234937" y="4149080"/>
            <a:ext cx="2416096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1033" y="1168810"/>
            <a:ext cx="3135344" cy="313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8164" y="4304154"/>
            <a:ext cx="2615244" cy="2615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1414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68128" y="315688"/>
            <a:ext cx="5200847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VŠIMNĚTE SI ROZDÍLŮ MEZI VLASY</a:t>
            </a:r>
            <a:endParaRPr lang="cs-CZ" sz="28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-2369005" y="41594"/>
            <a:ext cx="9795199" cy="7704858"/>
            <a:chOff x="-2369005" y="41594"/>
            <a:chExt cx="9795199" cy="7704858"/>
          </a:xfrm>
        </p:grpSpPr>
        <p:grpSp>
          <p:nvGrpSpPr>
            <p:cNvPr id="3" name="Skupina 2"/>
            <p:cNvGrpSpPr/>
            <p:nvPr/>
          </p:nvGrpSpPr>
          <p:grpSpPr>
            <a:xfrm>
              <a:off x="-2369005" y="41594"/>
              <a:ext cx="9795199" cy="7704858"/>
              <a:chOff x="2203152" y="1534479"/>
              <a:chExt cx="4572000" cy="3429000"/>
            </a:xfrm>
          </p:grpSpPr>
          <p:sp>
            <p:nvSpPr>
              <p:cNvPr id="2" name="Obdélník 1"/>
              <p:cNvSpPr/>
              <p:nvPr/>
            </p:nvSpPr>
            <p:spPr>
              <a:xfrm>
                <a:off x="3995936" y="2708920"/>
                <a:ext cx="1224136" cy="108012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5122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 xmlns="">
                      <a14:imgLayer r:embed="rId4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03152" y="1534479"/>
                <a:ext cx="4572000" cy="3429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6" name="TextovéPole 5"/>
            <p:cNvSpPr txBox="1"/>
            <p:nvPr/>
          </p:nvSpPr>
          <p:spPr>
            <a:xfrm>
              <a:off x="1386673" y="1817549"/>
              <a:ext cx="2766976" cy="46166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400" dirty="0" smtClean="0"/>
                <a:t>KUDRNATÉ A TMAVÉ</a:t>
              </a:r>
              <a:endParaRPr lang="cs-CZ" sz="24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227040" y="1817548"/>
            <a:ext cx="2426997" cy="3267017"/>
            <a:chOff x="5227040" y="1817548"/>
            <a:chExt cx="2426997" cy="3267017"/>
          </a:xfrm>
        </p:grpSpPr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7040" y="2657568"/>
              <a:ext cx="2426997" cy="242699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298687" y="1817548"/>
              <a:ext cx="2283702" cy="46166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400" dirty="0" smtClean="0"/>
                <a:t>ROVNÉ A SVĚTLÉ</a:t>
              </a:r>
              <a:endParaRPr lang="cs-CZ" sz="2400" dirty="0"/>
            </a:p>
          </p:txBody>
        </p:sp>
      </p:grp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3031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032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:\vlasy\SDC112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87590" y="2216868"/>
            <a:ext cx="4704524" cy="3528393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39573" y="476672"/>
            <a:ext cx="4128951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VLASY MOHOU BÝT HNĚDÉ</a:t>
            </a:r>
            <a:endParaRPr lang="cs-CZ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42" b="100000" l="4167" r="89063">
                        <a14:foregroundMark x1="60938" y1="68750" x2="60938" y2="68750"/>
                        <a14:foregroundMark x1="19792" y1="23958" x2="19792" y2="23958"/>
                        <a14:foregroundMark x1="24479" y1="16667" x2="24479" y2="16667"/>
                        <a14:foregroundMark x1="27083" y1="13021" x2="27083" y2="13021"/>
                        <a14:foregroundMark x1="27083" y1="13021" x2="27083" y2="130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348370"/>
            <a:ext cx="3265388" cy="3265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2939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:\vlasy\SDC1120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07570" y="2324878"/>
            <a:ext cx="4416491" cy="3312367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9851" y="483081"/>
            <a:ext cx="4202817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VLASY MOHOU BÝT ZRZAVÉ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538" b="89538" l="0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88840"/>
            <a:ext cx="35283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57418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48940" y="404664"/>
            <a:ext cx="4655185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VLASY MOHOU BÝT BLONĎATÉ</a:t>
            </a:r>
            <a:endParaRPr lang="cs-CZ" sz="2800" dirty="0"/>
          </a:p>
        </p:txBody>
      </p:sp>
      <p:pic>
        <p:nvPicPr>
          <p:cNvPr id="1028" name="Picture 4" descr="H:\blon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17773" y="2321002"/>
            <a:ext cx="4385485" cy="3289114"/>
          </a:xfrm>
          <a:prstGeom prst="rect">
            <a:avLst/>
          </a:prstGeom>
          <a:noFill/>
          <a:ln w="381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9896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73005"/>
            <a:ext cx="3185107" cy="3185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92642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:\vlasy\SDC112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998223" y="2291973"/>
            <a:ext cx="4441285" cy="3330964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  <a:extLst/>
        </p:spPr>
      </p:pic>
      <p:sp>
        <p:nvSpPr>
          <p:cNvPr id="2" name="TextovéPole 1"/>
          <p:cNvSpPr txBox="1"/>
          <p:nvPr/>
        </p:nvSpPr>
        <p:spPr>
          <a:xfrm>
            <a:off x="2843808" y="404664"/>
            <a:ext cx="4069640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VLASY MOHOU BÝT ČERNÉ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98958" l="9896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2624" t="-2384" r="2624" b="45621"/>
          <a:stretch/>
        </p:blipFill>
        <p:spPr bwMode="auto">
          <a:xfrm>
            <a:off x="4884348" y="2636912"/>
            <a:ext cx="4186269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84594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5313" l="0" r="100000">
                        <a14:foregroundMark x1="41667" y1="16146" x2="41667" y2="16146"/>
                        <a14:foregroundMark x1="36458" y1="15625" x2="36458" y2="15625"/>
                        <a14:foregroundMark x1="39063" y1="16667" x2="39063" y2="16667"/>
                        <a14:foregroundMark x1="44271" y1="16146" x2="44271" y2="16146"/>
                        <a14:foregroundMark x1="46875" y1="16146" x2="46875" y2="161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707" b="19221"/>
          <a:stretch/>
        </p:blipFill>
        <p:spPr bwMode="auto">
          <a:xfrm>
            <a:off x="2771800" y="2420888"/>
            <a:ext cx="3384376" cy="2168436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35104" y="764704"/>
            <a:ext cx="5657767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STAŘÍ LIDÉ MAJÍ VLASY ŠEDIVÉ ČI BÍLÉ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8582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28067" y="181036"/>
            <a:ext cx="3776931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JAK PEČUJEME O VLASY?</a:t>
            </a:r>
            <a:endParaRPr lang="cs-CZ" sz="28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539552" y="1030292"/>
            <a:ext cx="3220882" cy="2401364"/>
            <a:chOff x="160080" y="1275557"/>
            <a:chExt cx="3220882" cy="2401364"/>
          </a:xfrm>
        </p:grpSpPr>
        <p:sp>
          <p:nvSpPr>
            <p:cNvPr id="3" name="TextovéPole 2"/>
            <p:cNvSpPr txBox="1"/>
            <p:nvPr/>
          </p:nvSpPr>
          <p:spPr>
            <a:xfrm>
              <a:off x="160080" y="1275557"/>
              <a:ext cx="3220882" cy="70788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sz="2000" dirty="0" smtClean="0"/>
                <a:t>VLASY SI ČEŠEME</a:t>
              </a:r>
            </a:p>
            <a:p>
              <a:pPr algn="ctr"/>
              <a:r>
                <a:rPr lang="cs-CZ" sz="2000" dirty="0" smtClean="0"/>
                <a:t>KAŽDÉ RÁNO A KAŽDÝ VEČER</a:t>
              </a:r>
              <a:endParaRPr lang="cs-CZ" sz="2000" dirty="0"/>
            </a:p>
          </p:txBody>
        </p:sp>
        <p:pic>
          <p:nvPicPr>
            <p:cNvPr id="307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0" b="100000" l="9896" r="8906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7560" y="2140714"/>
              <a:ext cx="1536207" cy="15362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5240214" y="1030292"/>
            <a:ext cx="3303029" cy="3303029"/>
            <a:chOff x="6039556" y="1668501"/>
            <a:chExt cx="3303029" cy="3303029"/>
          </a:xfrm>
        </p:grpSpPr>
        <p:pic>
          <p:nvPicPr>
            <p:cNvPr id="3077" name="Picture 5" descr="Zobrazit podrobnosti"/>
            <p:cNvPicPr>
              <a:picLocks noChangeAspect="1" noChangeArrowheads="1" noCrop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39556" y="1668501"/>
              <a:ext cx="3303029" cy="33030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6288629" y="1683998"/>
              <a:ext cx="2930802" cy="70788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sz="2000" dirty="0" smtClean="0"/>
                <a:t>VLASY SI MYJEME</a:t>
              </a:r>
            </a:p>
            <a:p>
              <a:pPr algn="ctr"/>
              <a:r>
                <a:rPr lang="cs-CZ" sz="2000" dirty="0" smtClean="0"/>
                <a:t>ŠAMPONEM DLE POTŘEBY</a:t>
              </a:r>
              <a:endParaRPr lang="cs-CZ" sz="20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656133" y="4088003"/>
            <a:ext cx="2471189" cy="2537621"/>
            <a:chOff x="3635896" y="3771699"/>
            <a:chExt cx="2471189" cy="2537621"/>
          </a:xfrm>
        </p:grpSpPr>
        <p:sp>
          <p:nvSpPr>
            <p:cNvPr id="8" name="TextovéPole 7"/>
            <p:cNvSpPr txBox="1"/>
            <p:nvPr/>
          </p:nvSpPr>
          <p:spPr>
            <a:xfrm>
              <a:off x="3635896" y="3771699"/>
              <a:ext cx="2471189" cy="70788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sz="2000" dirty="0" smtClean="0"/>
                <a:t>VLASY ZASTŘIHUJEME</a:t>
              </a:r>
            </a:p>
            <a:p>
              <a:pPr algn="ctr"/>
              <a:r>
                <a:rPr lang="cs-CZ" sz="2000" dirty="0" smtClean="0"/>
                <a:t>DLE POTŘEBY</a:t>
              </a:r>
              <a:endParaRPr lang="cs-CZ" sz="2000" dirty="0"/>
            </a:p>
          </p:txBody>
        </p:sp>
        <p:pic>
          <p:nvPicPr>
            <p:cNvPr id="3078" name="Picture 6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43398" y="4653136"/>
              <a:ext cx="1656184" cy="16561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924567" y="4035879"/>
            <a:ext cx="3222883" cy="2589745"/>
            <a:chOff x="647713" y="3964119"/>
            <a:chExt cx="3222883" cy="2589745"/>
          </a:xfrm>
        </p:grpSpPr>
        <p:pic>
          <p:nvPicPr>
            <p:cNvPr id="3079" name="Picture 7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6871" y="4806565"/>
              <a:ext cx="1747299" cy="17472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3824877" y="5589240"/>
              <a:ext cx="4571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47713" y="3964119"/>
              <a:ext cx="2245616" cy="70788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sz="2000" dirty="0" smtClean="0"/>
                <a:t>VLASY</a:t>
              </a:r>
            </a:p>
            <a:p>
              <a:pPr algn="ctr"/>
              <a:r>
                <a:rPr lang="cs-CZ" sz="2000" dirty="0" smtClean="0"/>
                <a:t>VYSOUŠÍME FÉNEM</a:t>
              </a:r>
              <a:endParaRPr lang="cs-CZ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01243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60648"/>
            <a:ext cx="6888552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POMŮCKY, KTERÉ POUŽÍVÁME K PÉČI O VLASY</a:t>
            </a:r>
            <a:endParaRPr lang="cs-CZ" sz="28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592006" y="1196752"/>
            <a:ext cx="1828800" cy="2476872"/>
            <a:chOff x="683568" y="1412776"/>
            <a:chExt cx="1828800" cy="2476872"/>
          </a:xfrm>
        </p:grpSpPr>
        <p:pic>
          <p:nvPicPr>
            <p:cNvPr id="9218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2060848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60375" y="1412776"/>
              <a:ext cx="675185" cy="46166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sz="2400" dirty="0" smtClean="0"/>
                <a:t>FÉN</a:t>
              </a:r>
              <a:endParaRPr lang="cs-CZ" sz="2400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746563" y="1196752"/>
            <a:ext cx="1828800" cy="2476872"/>
            <a:chOff x="3491880" y="1614399"/>
            <a:chExt cx="1828800" cy="2476872"/>
          </a:xfrm>
        </p:grpSpPr>
        <p:pic>
          <p:nvPicPr>
            <p:cNvPr id="9219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2262471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3888349" y="1614399"/>
              <a:ext cx="1035861" cy="46166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sz="2400" dirty="0" smtClean="0"/>
                <a:t>NŮŽKY</a:t>
              </a:r>
              <a:endParaRPr lang="cs-CZ" sz="24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242704" y="1633242"/>
            <a:ext cx="2313736" cy="4078006"/>
            <a:chOff x="6408404" y="1654067"/>
            <a:chExt cx="1775984" cy="3287101"/>
          </a:xfrm>
        </p:grpSpPr>
        <p:grpSp>
          <p:nvGrpSpPr>
            <p:cNvPr id="8" name="Skupina 7"/>
            <p:cNvGrpSpPr/>
            <p:nvPr/>
          </p:nvGrpSpPr>
          <p:grpSpPr>
            <a:xfrm>
              <a:off x="6408404" y="2262471"/>
              <a:ext cx="1775984" cy="2678697"/>
              <a:chOff x="6384821" y="1768663"/>
              <a:chExt cx="1775984" cy="2678697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6384821" y="1768663"/>
                <a:ext cx="1775984" cy="2678697"/>
              </a:xfrm>
              <a:prstGeom prst="rect">
                <a:avLst/>
              </a:prstGeom>
              <a:solidFill>
                <a:srgbClr val="FFC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9220" name="Picture 4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17176" y="1768663"/>
                <a:ext cx="1358440" cy="260833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9" name="TextovéPole 8"/>
            <p:cNvSpPr txBox="1"/>
            <p:nvPr/>
          </p:nvSpPr>
          <p:spPr>
            <a:xfrm>
              <a:off x="6761312" y="1654067"/>
              <a:ext cx="1070166" cy="372128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ŠAMPON</a:t>
              </a:r>
              <a:endParaRPr lang="cs-CZ" sz="2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177986" y="4221088"/>
            <a:ext cx="1828800" cy="2374588"/>
            <a:chOff x="2051720" y="4311145"/>
            <a:chExt cx="1828800" cy="2374588"/>
          </a:xfrm>
        </p:grpSpPr>
        <p:pic>
          <p:nvPicPr>
            <p:cNvPr id="9221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720" y="4856933"/>
              <a:ext cx="1828800" cy="1828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2360826" y="4311145"/>
              <a:ext cx="1210588" cy="461665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sz="2400" dirty="0" smtClean="0"/>
                <a:t>HŘEBEN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56072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76061" y="3544008"/>
            <a:ext cx="1316386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HNĚDOU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00641" y="3544008"/>
            <a:ext cx="1265090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ČERNOU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47383" y="1866019"/>
            <a:ext cx="1758110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BLONĎATOU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23018" y="5394410"/>
            <a:ext cx="137422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ZRZAVOU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78057" y="181336"/>
            <a:ext cx="5496761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JAKOU BARVU MAJÍ TVÉ VLASY?</a:t>
            </a:r>
            <a:endParaRPr lang="cs-CZ" sz="3200" dirty="0"/>
          </a:p>
        </p:txBody>
      </p:sp>
      <p:sp>
        <p:nvSpPr>
          <p:cNvPr id="3" name="Ovál 2"/>
          <p:cNvSpPr/>
          <p:nvPr/>
        </p:nvSpPr>
        <p:spPr>
          <a:xfrm>
            <a:off x="1462146" y="2802733"/>
            <a:ext cx="1944216" cy="1944216"/>
          </a:xfrm>
          <a:prstGeom prst="ellipse">
            <a:avLst/>
          </a:prstGeom>
          <a:solidFill>
            <a:srgbClr val="993300"/>
          </a:solidFill>
          <a:ln>
            <a:solidFill>
              <a:srgbClr val="99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538021" y="4653135"/>
            <a:ext cx="1944216" cy="1944216"/>
          </a:xfrm>
          <a:prstGeom prst="ellipse">
            <a:avLst/>
          </a:prstGeom>
          <a:solidFill>
            <a:srgbClr val="FF6600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661078" y="2802733"/>
            <a:ext cx="1944216" cy="19442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554330" y="1109571"/>
            <a:ext cx="1944216" cy="1944216"/>
          </a:xfrm>
          <a:prstGeom prst="ellipse">
            <a:avLst/>
          </a:prstGeom>
          <a:solidFill>
            <a:srgbClr val="FFFF66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117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0648"/>
            <a:ext cx="7665432" cy="107721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KTERÉ POMŮCKY ROZHODNĚ NEPOUŽÍVÁME</a:t>
            </a:r>
          </a:p>
          <a:p>
            <a:pPr algn="ctr"/>
            <a:r>
              <a:rPr lang="cs-CZ" sz="3200" dirty="0" smtClean="0"/>
              <a:t>PŘI PÉČI O VLASY? </a:t>
            </a:r>
            <a:r>
              <a:rPr lang="cs-CZ" sz="2400" dirty="0" smtClean="0"/>
              <a:t>/ŠKRTNI JE/</a:t>
            </a:r>
            <a:endParaRPr lang="cs-CZ" sz="24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67195">
            <a:off x="703201" y="1992866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7452" y="1916708"/>
            <a:ext cx="1664483" cy="1664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40953"/>
            <a:ext cx="1740238" cy="174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2512" y="4532199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202" y="4532199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29259"/>
            <a:ext cx="1718047" cy="1718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8424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3759" y="4249446"/>
            <a:ext cx="2453567" cy="2453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28354" y="548680"/>
            <a:ext cx="6832063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KDO NA OBRÁZKU MÁ NEJDELŠÍ VLASY?</a:t>
            </a:r>
            <a:endParaRPr lang="cs-CZ" sz="32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4999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7600" y="1823120"/>
            <a:ext cx="2282552" cy="2282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7726" y="1999245"/>
            <a:ext cx="2205635" cy="2205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1762" y="4331210"/>
            <a:ext cx="2068475" cy="20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8309" y="4204880"/>
            <a:ext cx="2321133" cy="2321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1985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2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2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2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22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1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– Klipart</a:t>
            </a:r>
          </a:p>
          <a:p>
            <a:r>
              <a:rPr lang="cs-CZ" dirty="0" smtClean="0"/>
              <a:t>Ilustrace autora</a:t>
            </a:r>
          </a:p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919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640</TotalTime>
  <Words>526</Words>
  <Application>Microsoft Office PowerPoint</Application>
  <PresentationFormat>Předvádění na obrazovce (4:3)</PresentationFormat>
  <Paragraphs>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VY_32_INOVACE_5A_20_Vlasy</dc:title>
  <dc:creator>Kata-Repa</dc:creator>
  <cp:lastModifiedBy>Dum</cp:lastModifiedBy>
  <cp:revision>68</cp:revision>
  <dcterms:created xsi:type="dcterms:W3CDTF">2011-09-30T12:54:29Z</dcterms:created>
  <dcterms:modified xsi:type="dcterms:W3CDTF">2013-02-02T19:05:37Z</dcterms:modified>
</cp:coreProperties>
</file>