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64" r:id="rId5"/>
    <p:sldId id="263" r:id="rId6"/>
    <p:sldId id="262" r:id="rId7"/>
    <p:sldId id="261" r:id="rId8"/>
    <p:sldId id="260" r:id="rId9"/>
    <p:sldId id="259" r:id="rId10"/>
    <p:sldId id="258" r:id="rId11"/>
    <p:sldId id="257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39A20-122C-4FAB-A1CB-BEE49B908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F9C08-9DB3-49EC-8F38-2B7E78D25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8B74F9-CB94-4577-AD4F-91BA360999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531CB-E1A2-4CAF-B6CC-839A14B7C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F4DF05-290E-44A6-8FA6-6F892985F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201E3A-6AAD-4674-AA13-F1A3B1FBA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1D2B2C-204D-4877-B659-46BCE3B41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871C1F-E1F4-4768-853D-F8DFF97BA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66575-1D69-4F2A-B8FD-72A29BD96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BE3FF2-1CCE-4547-9FC5-BAA696A64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4A9D5-FC2E-4187-A691-C22DF38A2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6D38714-971C-4309-820A-24941EF7F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78113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 slouží i ohrožuje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Chemický průmysl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zaměřena na pojem chemizace</a:t>
            </a:r>
          </a:p>
          <a:p>
            <a:r>
              <a:rPr lang="cs-CZ" dirty="0" smtClean="0"/>
              <a:t>Obsahuje informace o chemickém průmyslu v ČR </a:t>
            </a:r>
          </a:p>
          <a:p>
            <a:r>
              <a:rPr lang="cs-CZ" dirty="0" smtClean="0"/>
              <a:t>V závěru se zabývá úpravou surovin na produkty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Chemický průmysl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z="5400" b="1" smtClean="0"/>
          </a:p>
        </p:txBody>
      </p:sp>
      <p:pic>
        <p:nvPicPr>
          <p:cNvPr id="2052" name="Picture 4" descr="SKENOVAT002"/>
          <p:cNvPicPr>
            <a:picLocks noChangeAspect="1" noChangeArrowheads="1"/>
          </p:cNvPicPr>
          <p:nvPr/>
        </p:nvPicPr>
        <p:blipFill>
          <a:blip r:embed="rId2"/>
          <a:srcRect l="3126" r="5419" b="4402"/>
          <a:stretch>
            <a:fillRect/>
          </a:stretch>
        </p:blipFill>
        <p:spPr bwMode="auto">
          <a:xfrm>
            <a:off x="285720" y="1773238"/>
            <a:ext cx="8358246" cy="4584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 vše vyrábí chemický průmysl?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Šampóny, kondicionéry, gely,…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Zubní pasty, kartáčky,…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Brýle, kontaktní čočky,…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Oblečení – umělá vlákna,…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Mýdlo, krém, lak na nehty,…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Boty,…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Přívěšky, náramky, piercing,…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To vše jsou produkty chemie</a:t>
            </a:r>
          </a:p>
        </p:txBody>
      </p:sp>
      <p:pic>
        <p:nvPicPr>
          <p:cNvPr id="3076" name="Picture 4" descr="SKENOVAT0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072200">
            <a:off x="6248901" y="3918420"/>
            <a:ext cx="2971800" cy="2216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 descr="SKENOVAT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1268413"/>
            <a:ext cx="2339975" cy="2270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Chemie</a:t>
            </a:r>
            <a:r>
              <a:rPr lang="cs-CZ" smtClean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Proniká do všech oblastí</a:t>
            </a:r>
          </a:p>
          <a:p>
            <a:pPr eaLnBrk="1" hangingPunct="1"/>
            <a:r>
              <a:rPr lang="cs-CZ" smtClean="0"/>
              <a:t>Výrobky a pracovní postupy se uplatňují v jiných oblastech</a:t>
            </a:r>
          </a:p>
          <a:p>
            <a:pPr eaLnBrk="1" hangingPunct="1"/>
            <a:r>
              <a:rPr lang="cs-CZ" smtClean="0"/>
              <a:t>Uměle (synteticky) vyrobené látky mají lepší vlastnosti a nahrazují látky přírodní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Chemizace</a:t>
            </a:r>
            <a:r>
              <a:rPr lang="cs-CZ" smtClean="0"/>
              <a:t> = pronikání chemie do všech</a:t>
            </a:r>
          </a:p>
          <a:p>
            <a:pPr eaLnBrk="1" hangingPunct="1">
              <a:buFontTx/>
              <a:buNone/>
            </a:pPr>
            <a:r>
              <a:rPr lang="cs-CZ" smtClean="0"/>
              <a:t>oblastí činnosti člověka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Kdyby mávnutím kouzelného proutku mělo zmizet vše, k čemu chemie přispěla, pak by v našem okolí nezbylo téměř nic a život by se vrátil do dob primitivního člověka</a:t>
            </a:r>
          </a:p>
          <a:p>
            <a:pPr eaLnBrk="1" hangingPunct="1"/>
            <a:r>
              <a:rPr lang="cs-CZ" smtClean="0"/>
              <a:t>Na druhé straně však produkty chemického průmyslu mohou být zneužívány i proti člověku a mohou vážně narušovat životní prostředí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Chemický průmysl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nejmladší průmyslové odvětví</a:t>
            </a:r>
          </a:p>
          <a:p>
            <a:pPr eaLnBrk="1" hangingPunct="1"/>
            <a:r>
              <a:rPr lang="cs-CZ" smtClean="0"/>
              <a:t>Tvoří přibližně 7 % podíl z celkové průmyslové výroby ČR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Suroviny</a:t>
            </a:r>
            <a:r>
              <a:rPr lang="cs-CZ" smtClean="0"/>
              <a:t> – ropa, zemní plyn, uhlí, vzduch,</a:t>
            </a:r>
          </a:p>
          <a:p>
            <a:pPr eaLnBrk="1" hangingPunct="1">
              <a:buFontTx/>
              <a:buNone/>
            </a:pPr>
            <a:r>
              <a:rPr lang="cs-CZ" smtClean="0"/>
              <a:t>voda, železná ruda, vápenec, kaolin, písek,</a:t>
            </a:r>
          </a:p>
          <a:p>
            <a:pPr eaLnBrk="1" hangingPunct="1">
              <a:buFontTx/>
              <a:buNone/>
            </a:pPr>
            <a:r>
              <a:rPr lang="cs-CZ" smtClean="0"/>
              <a:t>sůl kamenná,…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Odvětví chemického průmyslu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Do odvětví chemického průmyslu u nás</a:t>
            </a:r>
          </a:p>
          <a:p>
            <a:pPr eaLnBrk="1" hangingPunct="1">
              <a:buFontTx/>
              <a:buNone/>
            </a:pPr>
            <a:r>
              <a:rPr lang="cs-CZ" smtClean="0"/>
              <a:t>zařazujeme tyto obory:</a:t>
            </a:r>
          </a:p>
          <a:p>
            <a:pPr eaLnBrk="1" hangingPunct="1"/>
            <a:r>
              <a:rPr lang="cs-CZ" smtClean="0"/>
              <a:t>Rafinérské zpracování ropy – petrochemie</a:t>
            </a:r>
          </a:p>
          <a:p>
            <a:pPr eaLnBrk="1" hangingPunct="1"/>
            <a:r>
              <a:rPr lang="cs-CZ" smtClean="0"/>
              <a:t>Chemický průmysl</a:t>
            </a:r>
          </a:p>
          <a:p>
            <a:pPr eaLnBrk="1" hangingPunct="1"/>
            <a:r>
              <a:rPr lang="cs-CZ" smtClean="0"/>
              <a:t>Farmaceutický průmysl</a:t>
            </a:r>
          </a:p>
          <a:p>
            <a:pPr eaLnBrk="1" hangingPunct="1"/>
            <a:r>
              <a:rPr lang="cs-CZ" smtClean="0"/>
              <a:t>Gumárenský průmysl</a:t>
            </a:r>
          </a:p>
        </p:txBody>
      </p:sp>
      <p:pic>
        <p:nvPicPr>
          <p:cNvPr id="7172" name="Picture 4" descr="SKENOVAT00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3357563"/>
            <a:ext cx="2476500" cy="3330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Chemické závody v ČR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b="1" u="sng" smtClean="0"/>
              <a:t>Chemopetrol Litvínov</a:t>
            </a:r>
            <a:r>
              <a:rPr lang="cs-CZ" sz="3000" smtClean="0"/>
              <a:t> – zpracovává ropu,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vyrábí ethylen, polyethylen, amoniak,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močovinu, ethanol, benzen, naftalen,..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b="1" u="sng" smtClean="0"/>
              <a:t>Paramo Pardubice</a:t>
            </a:r>
            <a:r>
              <a:rPr lang="cs-CZ" sz="3000" smtClean="0"/>
              <a:t> – zpracovává ropu,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vyrábí motorové oleje, benzin, naftu, topné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oleje, asfalt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b="1" u="sng" smtClean="0"/>
              <a:t>Spolchemie Ústí nad Labem</a:t>
            </a:r>
            <a:r>
              <a:rPr lang="cs-CZ" sz="3000" smtClean="0"/>
              <a:t> – vyrábí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hydroxid sodný, kyselinu chlorovodíkovou,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manganistan draselný, syntetické pryskyřice,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000" smtClean="0"/>
              <a:t>barviva</a:t>
            </a:r>
            <a:endParaRPr lang="cs-CZ" sz="3000" b="1" u="sng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Chemické závody v ČR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/>
              <a:t>Synthesia Pardubice</a:t>
            </a:r>
            <a:r>
              <a:rPr lang="cs-CZ" smtClean="0"/>
              <a:t> – vyrábí pesticidy,</a:t>
            </a:r>
          </a:p>
          <a:p>
            <a:pPr eaLnBrk="1" hangingPunct="1">
              <a:buFontTx/>
              <a:buNone/>
            </a:pPr>
            <a:r>
              <a:rPr lang="cs-CZ" smtClean="0"/>
              <a:t>hnojiva, výbušniny, barviva, lepidla, léčivé</a:t>
            </a:r>
          </a:p>
          <a:p>
            <a:pPr eaLnBrk="1" hangingPunct="1">
              <a:buFontTx/>
              <a:buNone/>
            </a:pPr>
            <a:r>
              <a:rPr lang="cs-CZ" smtClean="0"/>
              <a:t>látky,…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Zentiva Praha</a:t>
            </a:r>
            <a:r>
              <a:rPr lang="cs-CZ" u="sng" smtClean="0"/>
              <a:t> – </a:t>
            </a:r>
            <a:r>
              <a:rPr lang="cs-CZ" smtClean="0"/>
              <a:t>vyrábí léky, vitamínové a</a:t>
            </a:r>
          </a:p>
          <a:p>
            <a:pPr eaLnBrk="1" hangingPunct="1">
              <a:buFontTx/>
              <a:buNone/>
            </a:pPr>
            <a:r>
              <a:rPr lang="cs-CZ" smtClean="0"/>
              <a:t>kosmetické přípravky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Kaučuk Kralupy nad Vltavou</a:t>
            </a:r>
            <a:r>
              <a:rPr lang="cs-CZ" smtClean="0"/>
              <a:t> – vyrábí</a:t>
            </a:r>
          </a:p>
          <a:p>
            <a:pPr eaLnBrk="1" hangingPunct="1">
              <a:buFontTx/>
              <a:buNone/>
            </a:pPr>
            <a:r>
              <a:rPr lang="cs-CZ" smtClean="0"/>
              <a:t>syntetický kaučuk – z něj pneumatiky,</a:t>
            </a:r>
          </a:p>
          <a:p>
            <a:pPr eaLnBrk="1" hangingPunct="1">
              <a:buFontTx/>
              <a:buNone/>
            </a:pPr>
            <a:r>
              <a:rPr lang="cs-CZ" smtClean="0"/>
              <a:t>hadice,izolační materiály, ochranné</a:t>
            </a:r>
          </a:p>
          <a:p>
            <a:pPr eaLnBrk="1" hangingPunct="1">
              <a:buFontTx/>
              <a:buNone/>
            </a:pPr>
            <a:r>
              <a:rPr lang="cs-CZ" smtClean="0"/>
              <a:t>pomůcky,…</a:t>
            </a:r>
            <a:endParaRPr lang="cs-CZ" b="1" u="sng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Procentuální podíl výrob jednotlivých látek</a:t>
            </a:r>
          </a:p>
        </p:txBody>
      </p:sp>
      <p:pic>
        <p:nvPicPr>
          <p:cNvPr id="10243" name="Picture 4" descr="SKENOVAT00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466850"/>
            <a:ext cx="9144000" cy="5303838"/>
          </a:xfrm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průmyslové výrobky jsou chemické?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Společným znakem je využití chemických reakcí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Vlastnosti výchozích surovin se výrazně liší od vlastností konečného výrobku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smtClean="0"/>
              <a:t>Fáze chemické výroby: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Úprava surovin na výchozí látky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Chemické reakce – vznik produktů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Oddělení hlavních produktů a jejich další zpracování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Úprava surovin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Surovinami jsou přírodní látky             (uhlí, ropa, zemní plyn, tuky,           vzduch) a druhotné suroviny           (odpady z jiných výrob)</a:t>
            </a:r>
          </a:p>
          <a:p>
            <a:pPr eaLnBrk="1" hangingPunct="1"/>
            <a:r>
              <a:rPr lang="cs-CZ" smtClean="0"/>
              <a:t>Suroviny se upravují drcením, mletím </a:t>
            </a:r>
          </a:p>
          <a:p>
            <a:pPr eaLnBrk="1" hangingPunct="1"/>
            <a:r>
              <a:rPr lang="cs-CZ" smtClean="0"/>
              <a:t>Suroviny se čistí (sůl – filtrace, kaolín – plavení, magneticky – železná ruda)</a:t>
            </a:r>
          </a:p>
        </p:txBody>
      </p:sp>
      <p:pic>
        <p:nvPicPr>
          <p:cNvPr id="12292" name="Picture 4" descr="SKENOVAT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76250"/>
            <a:ext cx="2771775" cy="2660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7" descr="SKENOVAT0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3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Úprava drcením</a:t>
            </a:r>
          </a:p>
        </p:txBody>
      </p:sp>
      <p:sp>
        <p:nvSpPr>
          <p:cNvPr id="13316" name="Rectangle 9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7" name="Rectangle 10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 – surovina</a:t>
            </a:r>
          </a:p>
          <a:p>
            <a:pPr eaLnBrk="1" hangingPunct="1"/>
            <a:r>
              <a:rPr lang="cs-CZ" smtClean="0"/>
              <a:t>B – válcový mlýn</a:t>
            </a:r>
          </a:p>
          <a:p>
            <a:pPr eaLnBrk="1" hangingPunct="1"/>
            <a:r>
              <a:rPr lang="cs-CZ" smtClean="0"/>
              <a:t>C - magnetický třídič</a:t>
            </a:r>
          </a:p>
          <a:p>
            <a:pPr eaLnBrk="1" hangingPunct="1"/>
            <a:r>
              <a:rPr lang="cs-CZ" smtClean="0"/>
              <a:t>a - elektromagnet</a:t>
            </a:r>
          </a:p>
          <a:p>
            <a:pPr eaLnBrk="1" hangingPunct="1"/>
            <a:r>
              <a:rPr lang="cs-CZ" smtClean="0"/>
              <a:t>b – ruda</a:t>
            </a:r>
          </a:p>
          <a:p>
            <a:pPr eaLnBrk="1" hangingPunct="1"/>
            <a:r>
              <a:rPr lang="cs-CZ" smtClean="0"/>
              <a:t>c - hlušina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Chemická přeměna surovin v produkty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 přeměně surovin probíhá chemická reakce nebo i více reakcí</a:t>
            </a:r>
          </a:p>
          <a:p>
            <a:pPr eaLnBrk="1" hangingPunct="1"/>
            <a:r>
              <a:rPr lang="cs-CZ" smtClean="0"/>
              <a:t>Při výrobě probíhají složité děje</a:t>
            </a:r>
          </a:p>
          <a:p>
            <a:pPr eaLnBrk="1" hangingPunct="1"/>
            <a:r>
              <a:rPr lang="cs-CZ" smtClean="0"/>
              <a:t>Je třeba volit </a:t>
            </a:r>
            <a:r>
              <a:rPr lang="cs-CZ" b="1" u="sng" smtClean="0"/>
              <a:t>vhodné podmínky</a:t>
            </a:r>
            <a:r>
              <a:rPr lang="cs-CZ" smtClean="0"/>
              <a:t> tak, aby výroba byla co nejhospodárnější</a:t>
            </a:r>
          </a:p>
          <a:p>
            <a:pPr eaLnBrk="1" hangingPunct="1"/>
            <a:r>
              <a:rPr lang="cs-CZ" smtClean="0"/>
              <a:t>Optimální teplota, co nejlepší kontakt mezi látkami, automatizace, cirkulace reaktantů, využívání tepla – předehřívání reaktantů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Oddělení produktů výroby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 výrobě vzniká směs různých látek</a:t>
            </a:r>
          </a:p>
          <a:p>
            <a:pPr eaLnBrk="1" hangingPunct="1"/>
            <a:r>
              <a:rPr lang="cs-CZ" smtClean="0"/>
              <a:t> V této fázi je třeba jednotlivé složky oddělit (rozpouštěním, filtrací, krystalizací,…)</a:t>
            </a:r>
          </a:p>
          <a:p>
            <a:pPr eaLnBrk="1" hangingPunct="1"/>
            <a:r>
              <a:rPr lang="cs-CZ" smtClean="0"/>
              <a:t>Oddělený produkt se dále upravuje, kontroluje se jeho čistota a vlastnosti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Chemizace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/>
            <a:r>
              <a:rPr lang="cs-CZ" sz="3000" smtClean="0"/>
              <a:t>Je stále rostoucí využívání výrobků chemického průmyslu a chemických metod ve všech oblastech hospodářství, v různých vědních oborech a v běžném životě</a:t>
            </a:r>
          </a:p>
          <a:p>
            <a:pPr marL="609600" indent="-609600" eaLnBrk="1" hangingPunct="1">
              <a:buFontTx/>
              <a:buNone/>
            </a:pPr>
            <a:r>
              <a:rPr lang="cs-CZ" sz="3000" b="1" u="sng" smtClean="0"/>
              <a:t>Fáze chemické výroby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3000" smtClean="0"/>
              <a:t>Úprava surovin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3000" smtClean="0"/>
              <a:t>Chemické reakce – vznik produktů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3000" smtClean="0"/>
              <a:t>Oddělení hlavních produktů a jejich další zpracování</a:t>
            </a:r>
          </a:p>
          <a:p>
            <a:pPr marL="609600" indent="-609600" eaLnBrk="1" hangingPunct="1">
              <a:buFontTx/>
              <a:buAutoNum type="arabicPeriod"/>
            </a:pPr>
            <a:endParaRPr lang="cs-CZ" sz="2800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Základy chemie 2, P. Beneš, V. </a:t>
            </a:r>
            <a:r>
              <a:rPr lang="cs-CZ" dirty="0" err="1" smtClean="0"/>
              <a:t>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nakladatelství </a:t>
            </a:r>
            <a:r>
              <a:rPr lang="cs-CZ" dirty="0" smtClean="0"/>
              <a:t>Fortuna</a:t>
            </a:r>
          </a:p>
          <a:p>
            <a:r>
              <a:rPr lang="cs-CZ" dirty="0" smtClean="0"/>
              <a:t>Naskenované obrázky str. 100 - 101 </a:t>
            </a:r>
            <a:endParaRPr lang="cs-CZ" dirty="0" smtClean="0"/>
          </a:p>
          <a:p>
            <a:r>
              <a:rPr lang="cs-CZ" dirty="0" smtClean="0"/>
              <a:t>Chemie 9, J. Škoda, P. </a:t>
            </a:r>
            <a:r>
              <a:rPr lang="cs-CZ" dirty="0" err="1" smtClean="0"/>
              <a:t>Doulík</a:t>
            </a:r>
            <a:r>
              <a:rPr lang="cs-CZ" dirty="0" smtClean="0"/>
              <a:t>, nakladatelství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dirty="0" smtClean="0"/>
              <a:t>Naskenované obrázky str. 72</a:t>
            </a:r>
            <a:endParaRPr lang="cs-CZ" dirty="0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685</Words>
  <Application>Microsoft Office PowerPoint</Application>
  <PresentationFormat>Předvádění na obrazovce (4:3)</PresentationFormat>
  <Paragraphs>116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Snímek 1</vt:lpstr>
      <vt:lpstr>Anotace</vt:lpstr>
      <vt:lpstr>Chemický průmysl</vt:lpstr>
      <vt:lpstr>Co vše vyrábí chemický průmysl?</vt:lpstr>
      <vt:lpstr>Chemie </vt:lpstr>
      <vt:lpstr>Chemie</vt:lpstr>
      <vt:lpstr>Chemický průmysl</vt:lpstr>
      <vt:lpstr>Odvětví chemického průmyslu</vt:lpstr>
      <vt:lpstr>Chemické závody v ČR</vt:lpstr>
      <vt:lpstr>Chemické závody v ČR</vt:lpstr>
      <vt:lpstr>Procentuální podíl výrob jednotlivých látek</vt:lpstr>
      <vt:lpstr>Které průmyslové výrobky jsou chemické?</vt:lpstr>
      <vt:lpstr>Úprava surovin</vt:lpstr>
      <vt:lpstr>Úprava drcením</vt:lpstr>
      <vt:lpstr>Chemická přeměna surovin v produkty</vt:lpstr>
      <vt:lpstr>Oddělení produktů výroby</vt:lpstr>
      <vt:lpstr>Chemizace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Chemický průmysl</dc:title>
  <dc:subject>Chemie 9</dc:subject>
  <dc:creator>Přibíková</dc:creator>
  <cp:lastModifiedBy>Aleš</cp:lastModifiedBy>
  <cp:revision>10</cp:revision>
  <dcterms:created xsi:type="dcterms:W3CDTF">2009-05-05T15:14:02Z</dcterms:created>
  <dcterms:modified xsi:type="dcterms:W3CDTF">2013-02-02T18:47:22Z</dcterms:modified>
</cp:coreProperties>
</file>