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247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174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713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649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286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960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549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702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5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929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602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B3EBC-FC78-4273-BEB6-C2E2BA055680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0EE5C-308D-4EB2-A688-9321FEF85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918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xfrm>
            <a:off x="827584" y="2276872"/>
            <a:ext cx="7175351" cy="1793167"/>
          </a:xfrm>
          <a:prstGeom prst="rect">
            <a:avLst/>
          </a:prstGeom>
        </p:spPr>
        <p:txBody>
          <a:bodyPr lIns="82296" tIns="41148" rIns="82296" bIns="41148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Slabiky</a:t>
            </a:r>
            <a:br>
              <a:rPr lang="cs-CZ" sz="4000" dirty="0" smtClean="0"/>
            </a:br>
            <a:r>
              <a:rPr lang="cs-CZ" sz="4000" dirty="0" smtClean="0"/>
              <a:t>VY_32_INOVACE_5B_01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projektu: </a:t>
            </a:r>
            <a:r>
              <a:rPr lang="cs-CZ" sz="28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xfrm>
            <a:off x="1419477" y="4437112"/>
            <a:ext cx="5637010" cy="882119"/>
          </a:xfrm>
          <a:prstGeom prst="rect">
            <a:avLst/>
          </a:prstGeom>
        </p:spPr>
        <p:txBody>
          <a:bodyPr vert="horz" lIns="82296" tIns="41148" rIns="82296" bIns="41148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800" dirty="0" smtClean="0"/>
              <a:t>Sada 2</a:t>
            </a:r>
          </a:p>
          <a:p>
            <a:r>
              <a:rPr lang="cs-CZ" sz="12800" dirty="0" smtClean="0"/>
              <a:t>Čtení</a:t>
            </a:r>
          </a:p>
          <a:p>
            <a:r>
              <a:rPr lang="cs-CZ" sz="72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38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-2738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89469" y="397187"/>
            <a:ext cx="8568952" cy="360099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dirty="0" smtClean="0">
                <a:latin typeface="+mj-lt"/>
                <a:cs typeface="Times New Roman" pitchFamily="18" charset="0"/>
              </a:rPr>
              <a:t>: III/2 Inovace a zkvalitnění výuky prostřednictvím ICT, 01</a:t>
            </a:r>
            <a:endParaRPr lang="cs-CZ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704596"/>
              </p:ext>
            </p:extLst>
          </p:nvPr>
        </p:nvGraphicFramePr>
        <p:xfrm>
          <a:off x="251448" y="1196752"/>
          <a:ext cx="8641103" cy="4674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86833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Tento materiál je určen k opakování a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procvičování 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hláskové skladby slova. </a:t>
                      </a:r>
                    </a:p>
                    <a:p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Žáci si zopakují názvy zvířat, ukazují si je na obrázcích.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Slova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dělí na slabiky, vytleskávají je. Říkají, na jakou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slabiku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jednotlivá slova začínají. První stránka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je 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interaktivní  - k obrázku přilétají správná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slova. Dále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určují slova, která začínají na danou slabiku.</a:t>
                      </a:r>
                    </a:p>
                    <a:p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Na druhé a třetí  stránce doplňují slabiku do slova. I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tyto 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strany jsou interaktivní – po každé odpovědi mají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žáci 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možnost okamžité zpětné vazby. V posledním úkole</a:t>
                      </a:r>
                    </a:p>
                    <a:p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přiřazují správné slabiky pomocí rukopisných poznámek (inovace – Microsoft 2010).  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ADHD, dyslexie, dysgrafie, dyskalkulie</a:t>
                      </a:r>
                      <a:r>
                        <a:rPr lang="cs-CZ" sz="1300" baseline="0" smtClean="0"/>
                        <a:t>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</a:p>
                    <a:p>
                      <a:r>
                        <a:rPr lang="cs-CZ" sz="1300" dirty="0" smtClean="0"/>
                        <a:t>Únor</a:t>
                      </a:r>
                      <a:r>
                        <a:rPr lang="cs-CZ" sz="1300" baseline="0" dirty="0" smtClean="0"/>
                        <a:t>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055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:\Documents and Settings\Luboš\Local Settings\Temporary Internet Files\Content.IE5\EG3CLI4Q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Luboš\Local Settings\Temporary Internet Files\Content.IE5\ABWNKSR7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75172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009146"/>
            <a:ext cx="1348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pra</a:t>
            </a:r>
            <a:r>
              <a:rPr lang="cs-CZ" sz="4000" b="1" dirty="0" smtClean="0">
                <a:solidFill>
                  <a:srgbClr val="FF0000"/>
                </a:solidFill>
              </a:rPr>
              <a:t>se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65357" y="3033769"/>
            <a:ext cx="1849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ve</a:t>
            </a:r>
            <a:r>
              <a:rPr lang="cs-CZ" sz="4000" b="1" dirty="0" smtClean="0">
                <a:solidFill>
                  <a:srgbClr val="0070C0"/>
                </a:solidFill>
              </a:rPr>
              <a:t>ver</a:t>
            </a:r>
            <a:r>
              <a:rPr lang="cs-CZ" sz="4000" b="1" dirty="0" smtClean="0">
                <a:solidFill>
                  <a:srgbClr val="FF0000"/>
                </a:solidFill>
              </a:rPr>
              <a:t>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84588"/>
            <a:ext cx="68803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Jaká zvířátka jsou na obrázcích?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1034" name="Picture 10" descr="E:\Documents and Settings\Luboš\Local Settings\Temporary Internet Files\Content.IE5\KFZBUAGW\MC9000307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172" y="1975018"/>
            <a:ext cx="1789481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E:\Documents and Settings\Luboš\Local Settings\Temporary Internet Files\Content.IE5\KFZBUAGW\MC9002972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39687"/>
            <a:ext cx="1778508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00669" y="3027632"/>
            <a:ext cx="1336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krá</a:t>
            </a:r>
            <a:r>
              <a:rPr lang="cs-CZ" sz="4000" b="1" dirty="0" smtClean="0">
                <a:solidFill>
                  <a:srgbClr val="FF0000"/>
                </a:solidFill>
              </a:rPr>
              <a:t>va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9172" y="2987598"/>
            <a:ext cx="1862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r>
              <a:rPr lang="cs-CZ" sz="4000" b="1" dirty="0" smtClean="0">
                <a:solidFill>
                  <a:srgbClr val="0070C0"/>
                </a:solidFill>
              </a:rPr>
              <a:t>to</a:t>
            </a:r>
            <a:r>
              <a:rPr lang="cs-CZ" sz="4000" b="1" dirty="0" smtClean="0">
                <a:solidFill>
                  <a:srgbClr val="FF0000"/>
                </a:solidFill>
              </a:rPr>
              <a:t>pýr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9" name="Picture 2" descr="E:\Documents and Settings\Luboš\Local Settings\Temporary Internet Files\Content.IE5\EG3CLI4Q\MC9003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37" y="3717032"/>
            <a:ext cx="1223467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E:\Documents and Settings\Luboš\Local Settings\Temporary Internet Files\Content.IE5\ABWNKSR7\MC9003379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680" y="4069533"/>
            <a:ext cx="1841602" cy="111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E:\Documents and Settings\Luboš\Local Settings\Temporary Internet Files\Content.IE5\2EVP6ZX8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3778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E:\Documents and Settings\Luboš\Local Settings\Temporary Internet Files\Content.IE5\ABWNKSR7\MC9004414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874" y="3643778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6502" y="5766700"/>
            <a:ext cx="1107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za</a:t>
            </a:r>
            <a:r>
              <a:rPr lang="cs-CZ" sz="4000" b="1" dirty="0" smtClean="0">
                <a:solidFill>
                  <a:srgbClr val="FF0000"/>
                </a:solidFill>
              </a:rPr>
              <a:t>jíc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5766700"/>
            <a:ext cx="1603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klo</a:t>
            </a:r>
            <a:r>
              <a:rPr lang="cs-CZ" sz="4000" b="1" dirty="0" smtClean="0">
                <a:solidFill>
                  <a:srgbClr val="FF0000"/>
                </a:solidFill>
              </a:rPr>
              <a:t>kan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06798" y="5766700"/>
            <a:ext cx="11369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liš</a:t>
            </a:r>
            <a:r>
              <a:rPr lang="cs-CZ" sz="4000" b="1" dirty="0" smtClean="0">
                <a:solidFill>
                  <a:srgbClr val="FF0000"/>
                </a:solidFill>
              </a:rPr>
              <a:t>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4686" y="5766700"/>
            <a:ext cx="1151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so</a:t>
            </a:r>
            <a:r>
              <a:rPr lang="cs-CZ" sz="4000" b="1" dirty="0" smtClean="0">
                <a:solidFill>
                  <a:srgbClr val="FF0000"/>
                </a:solidFill>
              </a:rPr>
              <a:t>va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98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33721" y="186067"/>
            <a:ext cx="5044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Přiřaď správnou slabiku</a:t>
            </a:r>
            <a:endParaRPr lang="cs-CZ" sz="4000" dirty="0">
              <a:solidFill>
                <a:srgbClr val="C0000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87001" y="332656"/>
            <a:ext cx="3393618" cy="5956789"/>
            <a:chOff x="187001" y="332656"/>
            <a:chExt cx="3393618" cy="5956789"/>
          </a:xfrm>
        </p:grpSpPr>
        <p:pic>
          <p:nvPicPr>
            <p:cNvPr id="2" name="Picture 2" descr="E:\Documents and Settings\Luboš\Local Settings\Temporary Internet Files\Content.IE5\EG3CLI4Q\MC90032647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840" y="332656"/>
              <a:ext cx="1857146" cy="13587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5" descr="E:\Documents and Settings\Luboš\Local Settings\Temporary Internet Files\Content.IE5\ABWNKSR7\MC90032647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001" y="3342860"/>
              <a:ext cx="1857146" cy="15160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2103251" y="1106679"/>
              <a:ext cx="103483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p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ra…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56909" y="2741381"/>
              <a:ext cx="101239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krá…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166386" y="4274160"/>
              <a:ext cx="141423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err="1">
                  <a:solidFill>
                    <a:srgbClr val="FF0000"/>
                  </a:solidFill>
                </a:rPr>
                <a:t>v</a:t>
              </a:r>
              <a:r>
                <a:rPr lang="cs-CZ" sz="3200" b="1" dirty="0" err="1" smtClean="0">
                  <a:solidFill>
                    <a:srgbClr val="FF0000"/>
                  </a:solidFill>
                </a:rPr>
                <a:t>ever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pic>
          <p:nvPicPr>
            <p:cNvPr id="10" name="Picture 11" descr="E:\Documents and Settings\Luboš\Local Settings\Temporary Internet Files\Content.IE5\KFZBUAGW\MC90029721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878" y="1982208"/>
              <a:ext cx="1778508" cy="10515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0" descr="E:\Documents and Settings\Luboš\Local Settings\Temporary Internet Files\Content.IE5\KFZBUAGW\MC90003071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057" y="5373216"/>
              <a:ext cx="1789481" cy="916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2193170" y="5703138"/>
              <a:ext cx="125983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err="1">
                  <a:solidFill>
                    <a:srgbClr val="FF0000"/>
                  </a:solidFill>
                </a:rPr>
                <a:t>n</a:t>
              </a:r>
              <a:r>
                <a:rPr lang="cs-CZ" sz="3200" b="1" dirty="0" err="1" smtClean="0">
                  <a:solidFill>
                    <a:srgbClr val="FF0000"/>
                  </a:solidFill>
                </a:rPr>
                <a:t>eto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7669094" y="3634829"/>
            <a:ext cx="5549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se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45499" y="3033768"/>
            <a:ext cx="574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va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20080" y="5413476"/>
            <a:ext cx="5788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ka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04640" y="4566547"/>
            <a:ext cx="741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pýr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813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06358E-6 L -0.48611 -0.047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06" y="-2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12139E-6 L -0.55018 -0.3766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17" y="-188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33526E-6 L -0.46232 0.158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25" y="7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65896E-6 L -0.50191 -0.174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04" y="-8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342460" y="174209"/>
            <a:ext cx="2881795" cy="6420018"/>
            <a:chOff x="342460" y="174209"/>
            <a:chExt cx="2881795" cy="6420018"/>
          </a:xfrm>
        </p:grpSpPr>
        <p:pic>
          <p:nvPicPr>
            <p:cNvPr id="2050" name="Picture 2" descr="E:\Documents and Settings\Luboš\Local Settings\Temporary Internet Files\Content.IE5\EG3CLI4Q\MC9003244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460" y="174209"/>
              <a:ext cx="1223467" cy="1818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E:\Documents and Settings\Luboš\Local Settings\Temporary Internet Files\Content.IE5\ABWNKSR7\MC90033798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7306" y="1992951"/>
              <a:ext cx="1841602" cy="11137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5" name="Picture 7" descr="E:\Documents and Settings\Luboš\Local Settings\Temporary Internet Files\Content.IE5\2EVP6ZX8\MC90044139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460" y="2996952"/>
              <a:ext cx="1806575" cy="177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6" name="Picture 8" descr="E:\Documents and Settings\Luboš\Local Settings\Temporary Internet Files\Content.IE5\ABWNKSR7\MC900441419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460" y="4771777"/>
              <a:ext cx="1362075" cy="18224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2293395" y="1408176"/>
              <a:ext cx="836704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b="1" dirty="0">
                  <a:solidFill>
                    <a:srgbClr val="0070C0"/>
                  </a:solidFill>
                </a:rPr>
                <a:t>z</a:t>
              </a:r>
              <a:r>
                <a:rPr lang="cs-CZ" sz="3200" b="1" dirty="0" smtClean="0">
                  <a:solidFill>
                    <a:srgbClr val="0070C0"/>
                  </a:solidFill>
                </a:rPr>
                <a:t>a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228470" y="2627620"/>
              <a:ext cx="995785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b="1" dirty="0" err="1">
                  <a:solidFill>
                    <a:srgbClr val="0070C0"/>
                  </a:solidFill>
                </a:rPr>
                <a:t>k</a:t>
              </a:r>
              <a:r>
                <a:rPr lang="cs-CZ" sz="3200" b="1" dirty="0" err="1" smtClean="0">
                  <a:solidFill>
                    <a:srgbClr val="0070C0"/>
                  </a:solidFill>
                </a:rPr>
                <a:t>lo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2316877" y="4084420"/>
              <a:ext cx="841897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b="1" dirty="0">
                  <a:solidFill>
                    <a:srgbClr val="0070C0"/>
                  </a:solidFill>
                </a:rPr>
                <a:t>l</a:t>
              </a:r>
              <a:r>
                <a:rPr lang="cs-CZ" sz="3200" b="1" dirty="0" smtClean="0">
                  <a:solidFill>
                    <a:srgbClr val="0070C0"/>
                  </a:solidFill>
                </a:rPr>
                <a:t>iš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2293395" y="5877272"/>
              <a:ext cx="861133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b="1" dirty="0">
                  <a:solidFill>
                    <a:srgbClr val="0070C0"/>
                  </a:solidFill>
                </a:rPr>
                <a:t>s</a:t>
              </a:r>
              <a:r>
                <a:rPr lang="cs-CZ" sz="3200" b="1" dirty="0" smtClean="0">
                  <a:solidFill>
                    <a:srgbClr val="0070C0"/>
                  </a:solidFill>
                </a:rPr>
                <a:t>o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…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3779912" y="174209"/>
            <a:ext cx="504413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Přiřaď správnou slabiku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36296" y="2257432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jíc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01862" y="4771777"/>
            <a:ext cx="798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3573016"/>
            <a:ext cx="5788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5949280"/>
            <a:ext cx="574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va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8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20231E-7 L -0.50313 -0.12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56" y="-61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25434E-6 L -0.48872 -0.311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44" y="-155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1965E-6 L -0.47257 0.072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3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4798E-6 L -0.47239 -0.011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-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7544" y="188640"/>
            <a:ext cx="69662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Spoj čarou se správnou slabikou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758607"/>
            <a:ext cx="1413400" cy="59253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rgbClr val="00B050"/>
                </a:solidFill>
              </a:rPr>
              <a:t>p</a:t>
            </a:r>
            <a:r>
              <a:rPr lang="cs-CZ" sz="3200" b="1" dirty="0" smtClean="0">
                <a:solidFill>
                  <a:srgbClr val="00B050"/>
                </a:solidFill>
              </a:rPr>
              <a:t>ra…</a:t>
            </a:r>
          </a:p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rgbClr val="00B050"/>
                </a:solidFill>
              </a:rPr>
              <a:t>k</a:t>
            </a:r>
            <a:r>
              <a:rPr lang="cs-CZ" sz="3200" b="1" dirty="0" smtClean="0">
                <a:solidFill>
                  <a:srgbClr val="00B050"/>
                </a:solidFill>
              </a:rPr>
              <a:t>rá…</a:t>
            </a:r>
          </a:p>
          <a:p>
            <a:pPr>
              <a:lnSpc>
                <a:spcPct val="150000"/>
              </a:lnSpc>
            </a:pPr>
            <a:r>
              <a:rPr lang="cs-CZ" sz="3200" b="1" dirty="0" err="1">
                <a:solidFill>
                  <a:srgbClr val="00B050"/>
                </a:solidFill>
              </a:rPr>
              <a:t>v</a:t>
            </a:r>
            <a:r>
              <a:rPr lang="cs-CZ" sz="3200" b="1" dirty="0" err="1" smtClean="0">
                <a:solidFill>
                  <a:srgbClr val="00B050"/>
                </a:solidFill>
              </a:rPr>
              <a:t>ever</a:t>
            </a:r>
            <a:r>
              <a:rPr lang="cs-CZ" sz="3200" b="1" dirty="0" smtClean="0">
                <a:solidFill>
                  <a:srgbClr val="00B050"/>
                </a:solidFill>
              </a:rPr>
              <a:t>...</a:t>
            </a:r>
          </a:p>
          <a:p>
            <a:pPr>
              <a:lnSpc>
                <a:spcPct val="150000"/>
              </a:lnSpc>
            </a:pPr>
            <a:r>
              <a:rPr lang="cs-CZ" sz="3200" b="1" dirty="0" err="1">
                <a:solidFill>
                  <a:srgbClr val="00B050"/>
                </a:solidFill>
              </a:rPr>
              <a:t>n</a:t>
            </a:r>
            <a:r>
              <a:rPr lang="cs-CZ" sz="3200" b="1" dirty="0" err="1" smtClean="0">
                <a:solidFill>
                  <a:srgbClr val="00B050"/>
                </a:solidFill>
              </a:rPr>
              <a:t>eto</a:t>
            </a:r>
            <a:r>
              <a:rPr lang="cs-CZ" sz="3200" b="1" dirty="0" smtClean="0">
                <a:solidFill>
                  <a:srgbClr val="00B050"/>
                </a:solidFill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00B050"/>
                </a:solidFill>
              </a:rPr>
              <a:t>za…</a:t>
            </a:r>
          </a:p>
          <a:p>
            <a:pPr>
              <a:lnSpc>
                <a:spcPct val="150000"/>
              </a:lnSpc>
            </a:pPr>
            <a:r>
              <a:rPr lang="cs-CZ" sz="3200" b="1" dirty="0" err="1">
                <a:solidFill>
                  <a:srgbClr val="00B050"/>
                </a:solidFill>
              </a:rPr>
              <a:t>k</a:t>
            </a:r>
            <a:r>
              <a:rPr lang="cs-CZ" sz="3200" b="1" dirty="0" err="1" smtClean="0">
                <a:solidFill>
                  <a:srgbClr val="00B050"/>
                </a:solidFill>
              </a:rPr>
              <a:t>lo</a:t>
            </a:r>
            <a:r>
              <a:rPr lang="cs-CZ" sz="3200" b="1" dirty="0" smtClean="0">
                <a:solidFill>
                  <a:srgbClr val="00B050"/>
                </a:solidFill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rgbClr val="00B050"/>
                </a:solidFill>
              </a:rPr>
              <a:t>l</a:t>
            </a:r>
            <a:r>
              <a:rPr lang="cs-CZ" sz="3200" b="1" dirty="0" smtClean="0">
                <a:solidFill>
                  <a:srgbClr val="00B050"/>
                </a:solidFill>
              </a:rPr>
              <a:t>iš…</a:t>
            </a:r>
          </a:p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rgbClr val="00B050"/>
                </a:solidFill>
              </a:rPr>
              <a:t>s</a:t>
            </a:r>
            <a:r>
              <a:rPr lang="cs-CZ" sz="3200" b="1" dirty="0" smtClean="0">
                <a:solidFill>
                  <a:srgbClr val="00B050"/>
                </a:solidFill>
              </a:rPr>
              <a:t>o…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32562" y="5021887"/>
            <a:ext cx="6014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se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14665" y="1700808"/>
            <a:ext cx="5745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va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7004" y="896526"/>
            <a:ext cx="7419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pýr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29145" y="3876239"/>
            <a:ext cx="5788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ka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99018" y="5877272"/>
            <a:ext cx="5613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jíc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07004" y="2439380"/>
            <a:ext cx="5788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ka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59599" y="3181088"/>
            <a:ext cx="7984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kan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49599" y="4437111"/>
            <a:ext cx="5745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va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20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66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288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Slabiky VY_32_INOVACE_5B_01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Slabiky VY_32_INOVACE_5B_01 Číslo projektu: CZ.1.07/1.4.00/21.1101</dc:title>
  <dc:creator>Lubos</dc:creator>
  <cp:lastModifiedBy>uzivatel</cp:lastModifiedBy>
  <cp:revision>3</cp:revision>
  <dcterms:created xsi:type="dcterms:W3CDTF">2012-02-12T17:47:03Z</dcterms:created>
  <dcterms:modified xsi:type="dcterms:W3CDTF">2013-02-02T19:46:16Z</dcterms:modified>
</cp:coreProperties>
</file>