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85" r:id="rId3"/>
    <p:sldId id="256" r:id="rId4"/>
    <p:sldId id="258" r:id="rId5"/>
    <p:sldId id="259" r:id="rId6"/>
    <p:sldId id="272" r:id="rId7"/>
    <p:sldId id="271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5" r:id="rId16"/>
    <p:sldId id="270" r:id="rId17"/>
    <p:sldId id="267" r:id="rId18"/>
    <p:sldId id="268" r:id="rId19"/>
    <p:sldId id="269" r:id="rId20"/>
    <p:sldId id="273" r:id="rId21"/>
    <p:sldId id="274" r:id="rId22"/>
    <p:sldId id="280" r:id="rId23"/>
    <p:sldId id="276" r:id="rId24"/>
    <p:sldId id="277" r:id="rId25"/>
    <p:sldId id="278" r:id="rId26"/>
    <p:sldId id="279" r:id="rId27"/>
    <p:sldId id="281" r:id="rId28"/>
    <p:sldId id="282" r:id="rId29"/>
    <p:sldId id="28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FDE32-012E-4CE4-95CB-221700CA044D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673D-BE77-4DEB-99F9-AB2A97210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1143"/>
                <a:gridCol w="470969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Ch9 - 20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 slouží i ohrožuje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Drogy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Obsahuje základní informace </a:t>
            </a:r>
            <a:r>
              <a:rPr lang="cs-CZ" dirty="0" smtClean="0"/>
              <a:t>                            o </a:t>
            </a:r>
            <a:r>
              <a:rPr lang="cs-CZ" dirty="0" smtClean="0"/>
              <a:t>nejznámějších drogách – konopí, halucinogeny, extáze, heroin, kokain, </a:t>
            </a:r>
            <a:r>
              <a:rPr lang="cs-CZ" dirty="0" err="1" smtClean="0"/>
              <a:t>crack</a:t>
            </a:r>
            <a:r>
              <a:rPr lang="cs-CZ" dirty="0" smtClean="0"/>
              <a:t>, pervitin, PCP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Přírodní látky </a:t>
            </a:r>
            <a:r>
              <a:rPr lang="cs-CZ" sz="7200" dirty="0" smtClean="0"/>
              <a:t>              na </a:t>
            </a:r>
            <a:r>
              <a:rPr lang="cs-CZ" sz="7200" dirty="0" smtClean="0"/>
              <a:t>hraně zákona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chemeClr val="accent2">
                    <a:lumMod val="75000"/>
                  </a:schemeClr>
                </a:solidFill>
              </a:rPr>
              <a:t>Drogy</a:t>
            </a:r>
            <a:endParaRPr lang="cs-CZ" sz="6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1653" r="82232" b="81083"/>
          <a:stretch>
            <a:fillRect/>
          </a:stretch>
        </p:blipFill>
        <p:spPr>
          <a:xfrm>
            <a:off x="5857884" y="2143116"/>
            <a:ext cx="3286116" cy="4714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Zneužívání přírodních látek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 vyvolávání pocitů euforie je staré jako lidstvo samo</a:t>
            </a:r>
          </a:p>
          <a:p>
            <a:r>
              <a:rPr lang="cs-CZ" dirty="0"/>
              <a:t>p</a:t>
            </a:r>
            <a:r>
              <a:rPr lang="cs-CZ" dirty="0" smtClean="0"/>
              <a:t>říklady narkomanie se vyskytují </a:t>
            </a:r>
            <a:r>
              <a:rPr lang="cs-CZ" dirty="0" smtClean="0"/>
              <a:t>                    i </a:t>
            </a:r>
            <a:r>
              <a:rPr lang="cs-CZ" dirty="0" smtClean="0"/>
              <a:t>u živočichů ve volné přírodě</a:t>
            </a:r>
          </a:p>
          <a:p>
            <a:r>
              <a:rPr lang="cs-CZ" dirty="0"/>
              <a:t>p</a:t>
            </a:r>
            <a:r>
              <a:rPr lang="cs-CZ" dirty="0" smtClean="0"/>
              <a:t>oužívání drog bylo,                                                 a dodnes zůstává,                                         běžnou záležitostí                                          u šamanů, druidů,                                  kouzelníků a kněží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Návykové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Nejčastěji zneužívanými</a:t>
            </a:r>
            <a:r>
              <a:rPr lang="cs-CZ" dirty="0" smtClean="0"/>
              <a:t> </a:t>
            </a:r>
            <a:r>
              <a:rPr lang="cs-CZ" b="1" dirty="0" smtClean="0"/>
              <a:t>návykovými látkami</a:t>
            </a:r>
            <a:r>
              <a:rPr lang="cs-CZ" dirty="0" smtClean="0"/>
              <a:t> jsou: </a:t>
            </a:r>
          </a:p>
          <a:p>
            <a:r>
              <a:rPr lang="cs-CZ" b="1" dirty="0"/>
              <a:t>a</a:t>
            </a:r>
            <a:r>
              <a:rPr lang="cs-CZ" b="1" dirty="0" smtClean="0"/>
              <a:t>lkohol</a:t>
            </a:r>
          </a:p>
          <a:p>
            <a:r>
              <a:rPr lang="cs-CZ" b="1" dirty="0"/>
              <a:t>n</a:t>
            </a:r>
            <a:r>
              <a:rPr lang="cs-CZ" b="1" dirty="0" smtClean="0"/>
              <a:t>ikotin</a:t>
            </a:r>
          </a:p>
          <a:p>
            <a:r>
              <a:rPr lang="cs-CZ" b="1" dirty="0"/>
              <a:t>k</a:t>
            </a:r>
            <a:r>
              <a:rPr lang="cs-CZ" b="1" dirty="0" smtClean="0"/>
              <a:t>ofein</a:t>
            </a:r>
          </a:p>
          <a:p>
            <a:r>
              <a:rPr lang="cs-CZ" dirty="0" smtClean="0"/>
              <a:t>Naše zákony však na tyto látky nepohlížejí jako na drogy, a proto jsou běžně dostupné v obchodech 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staly součástí naší společnosti</a:t>
            </a:r>
          </a:p>
          <a:p>
            <a:r>
              <a:rPr lang="cs-CZ" dirty="0" smtClean="0"/>
              <a:t>Tematika drog se objevuje v hudbě, </a:t>
            </a:r>
            <a:r>
              <a:rPr lang="cs-CZ" dirty="0" smtClean="0"/>
              <a:t>                 ve </a:t>
            </a:r>
            <a:r>
              <a:rPr lang="cs-CZ" dirty="0" smtClean="0"/>
              <a:t>filmech i v reklamách</a:t>
            </a:r>
          </a:p>
          <a:p>
            <a:r>
              <a:rPr lang="cs-CZ" dirty="0" smtClean="0"/>
              <a:t>Jen </a:t>
            </a:r>
            <a:r>
              <a:rPr lang="cs-CZ" b="1" u="sng" dirty="0" smtClean="0"/>
              <a:t>v ČR se ročně spotřebuje</a:t>
            </a:r>
            <a:r>
              <a:rPr lang="cs-CZ" dirty="0" smtClean="0"/>
              <a:t>: </a:t>
            </a:r>
          </a:p>
          <a:p>
            <a:r>
              <a:rPr lang="cs-CZ" dirty="0" smtClean="0"/>
              <a:t>275 000 </a:t>
            </a:r>
            <a:r>
              <a:rPr lang="cs-CZ" dirty="0" err="1" smtClean="0"/>
              <a:t>tripů</a:t>
            </a:r>
            <a:r>
              <a:rPr lang="cs-CZ" dirty="0" smtClean="0"/>
              <a:t> LSD, 1,2 milionů tablet extáze, 2,2 tuny heroinu, 3,7 tun pervitinu 11,5 t omamných látek z konopí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21565" t="42564" r="37603" b="29946"/>
          <a:stretch>
            <a:fillRect/>
          </a:stretch>
        </p:blipFill>
        <p:spPr>
          <a:xfrm>
            <a:off x="-214346" y="0"/>
            <a:ext cx="9358346" cy="6858000"/>
          </a:xfrm>
          <a:prstGeom prst="rect">
            <a:avLst/>
          </a:prstGeom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Konopí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000496" y="1285860"/>
            <a:ext cx="5000660" cy="5357850"/>
          </a:xfrm>
        </p:spPr>
        <p:txBody>
          <a:bodyPr>
            <a:noAutofit/>
          </a:bodyPr>
          <a:lstStyle/>
          <a:p>
            <a:r>
              <a:rPr lang="cs-CZ" sz="3200" dirty="0" smtClean="0"/>
              <a:t>Nejrozšířenější drogou </a:t>
            </a:r>
            <a:r>
              <a:rPr lang="cs-CZ" sz="3200" dirty="0" smtClean="0"/>
              <a:t>     u </a:t>
            </a:r>
            <a:r>
              <a:rPr lang="cs-CZ" sz="3200" dirty="0" smtClean="0"/>
              <a:t>nás jsou produkty </a:t>
            </a:r>
            <a:r>
              <a:rPr lang="cs-CZ" sz="3200" dirty="0" smtClean="0"/>
              <a:t>                         z </a:t>
            </a:r>
            <a:r>
              <a:rPr lang="cs-CZ" sz="3200" dirty="0" smtClean="0"/>
              <a:t>konopí</a:t>
            </a:r>
          </a:p>
          <a:p>
            <a:r>
              <a:rPr lang="cs-CZ" sz="3200" b="1" dirty="0"/>
              <a:t>m</a:t>
            </a:r>
            <a:r>
              <a:rPr lang="cs-CZ" sz="3200" b="1" dirty="0" smtClean="0"/>
              <a:t>arihuana </a:t>
            </a:r>
            <a:r>
              <a:rPr lang="cs-CZ" sz="3200" dirty="0" smtClean="0"/>
              <a:t>– sušené vrcholky konopí</a:t>
            </a:r>
          </a:p>
          <a:p>
            <a:r>
              <a:rPr lang="cs-CZ" sz="3200" b="1" dirty="0"/>
              <a:t>h</a:t>
            </a:r>
            <a:r>
              <a:rPr lang="cs-CZ" sz="3200" b="1" dirty="0" smtClean="0"/>
              <a:t>ašiš </a:t>
            </a:r>
            <a:r>
              <a:rPr lang="cs-CZ" sz="3200" dirty="0" smtClean="0"/>
              <a:t>– lisovaná pryskyřice</a:t>
            </a:r>
          </a:p>
          <a:p>
            <a:r>
              <a:rPr lang="cs-CZ" sz="3200" b="1" dirty="0" smtClean="0"/>
              <a:t>THC</a:t>
            </a:r>
            <a:r>
              <a:rPr lang="cs-CZ" sz="3200" dirty="0" smtClean="0"/>
              <a:t> – účinná látka konopí </a:t>
            </a:r>
          </a:p>
          <a:p>
            <a:r>
              <a:rPr lang="cs-CZ" sz="3200" dirty="0" smtClean="0"/>
              <a:t>(</a:t>
            </a:r>
            <a:r>
              <a:rPr lang="cs-CZ" sz="3200" dirty="0" err="1" smtClean="0"/>
              <a:t>tetrahydrocannabinol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l="60596" t="72986" r="16396" b="1447"/>
          <a:stretch>
            <a:fillRect/>
          </a:stretch>
        </p:blipFill>
        <p:spPr>
          <a:xfrm>
            <a:off x="357158" y="1571612"/>
            <a:ext cx="3500462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/>
          <p:nvPr/>
        </p:nvPicPr>
        <p:blipFill>
          <a:blip r:embed="rId2" cstate="print"/>
          <a:srcRect l="83015" t="72986" b="1447"/>
          <a:stretch>
            <a:fillRect/>
          </a:stretch>
        </p:blipFill>
        <p:spPr>
          <a:xfrm>
            <a:off x="6215074" y="0"/>
            <a:ext cx="2928926" cy="6215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Konopí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e </a:t>
            </a:r>
            <a:r>
              <a:rPr lang="cs-CZ" dirty="0" smtClean="0"/>
              <a:t>nejčastěji zneužívá kouřením, formou tzv. jointů</a:t>
            </a:r>
          </a:p>
          <a:p>
            <a:r>
              <a:rPr lang="cs-CZ" dirty="0" smtClean="0"/>
              <a:t>Kouř vyvolává stavy euforie, dobré nálady, smyslové halucinace a zkreslené vnímání prostoru a času</a:t>
            </a:r>
          </a:p>
          <a:p>
            <a:r>
              <a:rPr lang="cs-CZ" dirty="0" smtClean="0"/>
              <a:t>Kouř z marihuany obsahuje mnohem víc </a:t>
            </a:r>
            <a:r>
              <a:rPr lang="cs-CZ" dirty="0" err="1" smtClean="0"/>
              <a:t>karcinotvorných</a:t>
            </a:r>
            <a:r>
              <a:rPr lang="cs-CZ" dirty="0" smtClean="0"/>
              <a:t> látek než tabákový kouř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Konopí - zdravotnictví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Účinné látky z konopí se používají jako součást léčiv, např. </a:t>
            </a:r>
            <a:r>
              <a:rPr lang="cs-CZ" b="1" dirty="0" smtClean="0"/>
              <a:t>proti roztroušené skleróze či epilepsii</a:t>
            </a:r>
          </a:p>
          <a:p>
            <a:r>
              <a:rPr lang="cs-CZ" dirty="0" smtClean="0"/>
              <a:t>Tým českých vědců objevil příznivé účinky látek z konopí </a:t>
            </a:r>
            <a:r>
              <a:rPr lang="cs-CZ" b="1" dirty="0" smtClean="0"/>
              <a:t>při léčbě Parkinsonovy choroby</a:t>
            </a:r>
          </a:p>
          <a:p>
            <a:r>
              <a:rPr lang="cs-CZ" dirty="0" smtClean="0"/>
              <a:t>Masti s obsahem látek z konopí se používají </a:t>
            </a:r>
            <a:r>
              <a:rPr lang="cs-CZ" b="1" dirty="0" smtClean="0"/>
              <a:t>proti bolestem páteře </a:t>
            </a:r>
            <a:r>
              <a:rPr lang="cs-CZ" b="1" dirty="0" smtClean="0"/>
              <a:t>                     a </a:t>
            </a:r>
            <a:r>
              <a:rPr lang="cs-CZ" b="1" dirty="0" smtClean="0"/>
              <a:t>svalovým křečím</a:t>
            </a:r>
            <a:endParaRPr lang="cs-CZ" b="1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alucinogeny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75002" t="83269" r="1825"/>
          <a:stretch>
            <a:fillRect/>
          </a:stretch>
        </p:blipFill>
        <p:spPr>
          <a:xfrm rot="10800000">
            <a:off x="5429256" y="1285860"/>
            <a:ext cx="3500428" cy="4929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900618" cy="54292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Látky, jejichž požití vyvolává zrakové, sluchové i tělesné halucinace</a:t>
            </a:r>
          </a:p>
          <a:p>
            <a:r>
              <a:rPr lang="cs-CZ" sz="3200" dirty="0" smtClean="0"/>
              <a:t>Při delším používání se mohou rozvinout závažné duševní choroby</a:t>
            </a:r>
          </a:p>
          <a:p>
            <a:r>
              <a:rPr lang="cs-CZ" sz="3200" b="1" dirty="0" smtClean="0"/>
              <a:t>Paličkovice nachová </a:t>
            </a:r>
            <a:r>
              <a:rPr lang="cs-CZ" sz="3200" dirty="0" smtClean="0"/>
              <a:t>– výroba LSD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Halucinogeny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0552" cy="4525963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Lysohlávky</a:t>
            </a:r>
          </a:p>
          <a:p>
            <a:r>
              <a:rPr lang="cs-CZ" sz="3200" dirty="0" smtClean="0"/>
              <a:t>Vyvolávají euforii, pocit duševní pohody, barevné vidiny</a:t>
            </a:r>
          </a:p>
          <a:p>
            <a:r>
              <a:rPr lang="cs-CZ" sz="3200" dirty="0" smtClean="0"/>
              <a:t>Postupně však vzniká psychická závislost, která může vést </a:t>
            </a:r>
            <a:r>
              <a:rPr lang="cs-CZ" sz="3200" dirty="0" smtClean="0"/>
              <a:t>                   k </a:t>
            </a:r>
            <a:r>
              <a:rPr lang="cs-CZ" sz="3200" dirty="0" smtClean="0"/>
              <a:t>rozvoji duševních chorob</a:t>
            </a:r>
            <a:endParaRPr lang="cs-CZ" sz="3200" dirty="0"/>
          </a:p>
        </p:txBody>
      </p:sp>
      <p:pic>
        <p:nvPicPr>
          <p:cNvPr id="5" name="Zástupný symbol pro obsah 7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9864" t="44863" r="2115" b="38393"/>
          <a:stretch>
            <a:fillRect/>
          </a:stretch>
        </p:blipFill>
        <p:spPr>
          <a:xfrm rot="10800000">
            <a:off x="4929190" y="1571612"/>
            <a:ext cx="3786214" cy="47149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Halucinogeny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038600" cy="4768865"/>
          </a:xfrm>
        </p:spPr>
        <p:txBody>
          <a:bodyPr>
            <a:noAutofit/>
          </a:bodyPr>
          <a:lstStyle/>
          <a:p>
            <a:r>
              <a:rPr lang="cs-CZ" sz="3200" dirty="0" smtClean="0"/>
              <a:t>Se vyskytují přibližně u 150 druhů rostlin</a:t>
            </a:r>
          </a:p>
          <a:p>
            <a:r>
              <a:rPr lang="cs-CZ" sz="3200" dirty="0" smtClean="0"/>
              <a:t>Většina roste </a:t>
            </a:r>
            <a:r>
              <a:rPr lang="cs-CZ" sz="3200" dirty="0" smtClean="0"/>
              <a:t>na </a:t>
            </a:r>
            <a:r>
              <a:rPr lang="cs-CZ" sz="3200" dirty="0" smtClean="0"/>
              <a:t>východní polokouli</a:t>
            </a:r>
          </a:p>
          <a:p>
            <a:r>
              <a:rPr lang="cs-CZ" sz="3200" b="1" dirty="0" smtClean="0"/>
              <a:t>Kaktus ježunka</a:t>
            </a:r>
          </a:p>
          <a:p>
            <a:r>
              <a:rPr lang="cs-CZ" sz="3200" dirty="0" smtClean="0"/>
              <a:t>V něm se nachází asi 60 alkaloidů</a:t>
            </a:r>
          </a:p>
          <a:p>
            <a:r>
              <a:rPr lang="cs-CZ" sz="3200" dirty="0" smtClean="0"/>
              <a:t>Až 30 % tvoří </a:t>
            </a:r>
            <a:r>
              <a:rPr lang="cs-CZ" sz="3200" b="1" dirty="0" smtClean="0"/>
              <a:t>mezkalin</a:t>
            </a:r>
            <a:endParaRPr lang="cs-CZ" sz="3200" b="1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69907" t="24553" r="2467" b="56191"/>
          <a:stretch>
            <a:fillRect/>
          </a:stretch>
        </p:blipFill>
        <p:spPr>
          <a:xfrm rot="10800000">
            <a:off x="4786315" y="1785925"/>
            <a:ext cx="4000527" cy="4357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20773" t="59928" r="53388" b="27074"/>
          <a:stretch>
            <a:fillRect/>
          </a:stretch>
        </p:blipFill>
        <p:spPr>
          <a:xfrm rot="10800000">
            <a:off x="3786182" y="2500306"/>
            <a:ext cx="5143502" cy="4143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Extáze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472122" cy="4972072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„Taneční droga“</a:t>
            </a:r>
          </a:p>
          <a:p>
            <a:r>
              <a:rPr lang="cs-CZ" sz="3200" dirty="0" smtClean="0"/>
              <a:t>Podporuje fyzickou aktivitu</a:t>
            </a:r>
          </a:p>
          <a:p>
            <a:r>
              <a:rPr lang="cs-CZ" sz="3200" dirty="0" smtClean="0"/>
              <a:t>Vytváří pocit obrovského množství energie</a:t>
            </a:r>
          </a:p>
          <a:p>
            <a:r>
              <a:rPr lang="cs-CZ" sz="3200" dirty="0" smtClean="0"/>
              <a:t>Nebezpečná v kombinaci </a:t>
            </a:r>
            <a:r>
              <a:rPr lang="cs-CZ" sz="3200" dirty="0" smtClean="0"/>
              <a:t>              s </a:t>
            </a:r>
            <a:r>
              <a:rPr lang="cs-CZ" sz="3200" dirty="0" smtClean="0"/>
              <a:t>alkoholem</a:t>
            </a:r>
          </a:p>
          <a:p>
            <a:r>
              <a:rPr lang="cs-CZ" sz="3200" dirty="0" smtClean="0"/>
              <a:t>Vyvolává dehydrataci, až selhání ledvin a výrazné zvýšení tělesné teploty</a:t>
            </a:r>
          </a:p>
          <a:p>
            <a:endParaRPr lang="cs-CZ" dirty="0"/>
          </a:p>
        </p:txBody>
      </p:sp>
      <p:pic>
        <p:nvPicPr>
          <p:cNvPr id="6" name="Zástupný symbol pro obsah 4"/>
          <p:cNvPicPr>
            <a:picLocks/>
          </p:cNvPicPr>
          <p:nvPr/>
        </p:nvPicPr>
        <p:blipFill>
          <a:blip r:embed="rId2" cstate="print"/>
          <a:srcRect l="79029" t="70760" r="299" b="16242"/>
          <a:stretch>
            <a:fillRect/>
          </a:stretch>
        </p:blipFill>
        <p:spPr>
          <a:xfrm rot="10800000">
            <a:off x="5786446" y="214290"/>
            <a:ext cx="2857520" cy="2000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skupina drog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Vedle </a:t>
            </a:r>
            <a:r>
              <a:rPr lang="cs-CZ" b="1" dirty="0" smtClean="0"/>
              <a:t>psychické závislosti </a:t>
            </a:r>
            <a:r>
              <a:rPr lang="cs-CZ" dirty="0" smtClean="0"/>
              <a:t>se může vytvořit </a:t>
            </a:r>
            <a:r>
              <a:rPr lang="cs-CZ" b="1" dirty="0" smtClean="0"/>
              <a:t>závislost fyzická</a:t>
            </a:r>
          </a:p>
          <a:p>
            <a:r>
              <a:rPr lang="cs-CZ" dirty="0" smtClean="0"/>
              <a:t>Drogy se zabudují do systému přeměn látek v lidském těle</a:t>
            </a:r>
          </a:p>
          <a:p>
            <a:r>
              <a:rPr lang="cs-CZ" dirty="0" smtClean="0"/>
              <a:t>Při nedostatku drogy dochází k </a:t>
            </a:r>
            <a:r>
              <a:rPr lang="cs-CZ" b="1" dirty="0" smtClean="0"/>
              <a:t>projevům těžkých abstinenčních příznaků</a:t>
            </a:r>
            <a:endParaRPr lang="cs-CZ" b="1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 l="25430" t="15534" r="32015" b="64675"/>
          <a:stretch>
            <a:fillRect/>
          </a:stretch>
        </p:blipFill>
        <p:spPr>
          <a:xfrm>
            <a:off x="0" y="-142900"/>
            <a:ext cx="9144000" cy="7000900"/>
          </a:xfrm>
          <a:prstGeom prst="rect">
            <a:avLst/>
          </a:prstGeom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686304" cy="535785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Byl poprvé objeven </a:t>
            </a:r>
            <a:r>
              <a:rPr lang="cs-CZ" sz="3200" dirty="0" smtClean="0"/>
              <a:t>                  v </a:t>
            </a:r>
            <a:r>
              <a:rPr lang="cs-CZ" sz="3200" dirty="0" smtClean="0"/>
              <a:t>roce 1874</a:t>
            </a:r>
          </a:p>
          <a:p>
            <a:r>
              <a:rPr lang="cs-CZ" sz="3200" dirty="0" smtClean="0"/>
              <a:t>nejdříve byl používán jako dětský lék proti kašli</a:t>
            </a:r>
          </a:p>
          <a:p>
            <a:r>
              <a:rPr lang="cs-CZ" sz="3200" dirty="0" smtClean="0"/>
              <a:t>Název heroin má svůj původ ve slově „hrdinský“                       (z německého </a:t>
            </a:r>
            <a:r>
              <a:rPr lang="cs-CZ" sz="3200" dirty="0" err="1" smtClean="0"/>
              <a:t>heroisch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4199" t="30937" r="78313" b="56436"/>
          <a:stretch>
            <a:fillRect/>
          </a:stretch>
        </p:blipFill>
        <p:spPr>
          <a:xfrm>
            <a:off x="5929322" y="1285860"/>
            <a:ext cx="2714644" cy="500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96752"/>
            <a:ext cx="5472122" cy="4840303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Je jednou </a:t>
            </a:r>
            <a:r>
              <a:rPr lang="cs-CZ" sz="3200" b="1" dirty="0" smtClean="0"/>
              <a:t>                                  z </a:t>
            </a:r>
            <a:r>
              <a:rPr lang="cs-CZ" sz="3200" b="1" dirty="0" smtClean="0"/>
              <a:t>nejnebezpečnějších drog</a:t>
            </a:r>
          </a:p>
          <a:p>
            <a:r>
              <a:rPr lang="cs-CZ" sz="3200" dirty="0" smtClean="0"/>
              <a:t>V surovém stavu je to hnědá krystalická látka, která je derivátem morfinu</a:t>
            </a:r>
          </a:p>
          <a:p>
            <a:r>
              <a:rPr lang="cs-CZ" sz="3200" dirty="0" smtClean="0"/>
              <a:t>Je dobře rozpustný </a:t>
            </a:r>
            <a:r>
              <a:rPr lang="cs-CZ" sz="3200" dirty="0" smtClean="0"/>
              <a:t>                          v </a:t>
            </a:r>
            <a:r>
              <a:rPr lang="cs-CZ" sz="3200" dirty="0" smtClean="0"/>
              <a:t>tucích, díky tomu snadno proniká do mozkových buněk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25345" t="48394" r="45657" b="38453"/>
          <a:stretch>
            <a:fillRect/>
          </a:stretch>
        </p:blipFill>
        <p:spPr>
          <a:xfrm>
            <a:off x="5786446" y="1928802"/>
            <a:ext cx="3214710" cy="3929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eroin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357850"/>
          </a:xfrm>
        </p:spPr>
        <p:txBody>
          <a:bodyPr>
            <a:normAutofit/>
          </a:bodyPr>
          <a:lstStyle/>
          <a:p>
            <a:r>
              <a:rPr lang="cs-CZ" dirty="0" smtClean="0"/>
              <a:t>Vyvolává silnou euforii</a:t>
            </a:r>
          </a:p>
          <a:p>
            <a:r>
              <a:rPr lang="cs-CZ" dirty="0" smtClean="0"/>
              <a:t>Při vstříknutí rozpuštěného heroinu do žil dochází k účinku na organismus již během 7-8 sekund</a:t>
            </a:r>
          </a:p>
          <a:p>
            <a:r>
              <a:rPr lang="cs-CZ" dirty="0" smtClean="0"/>
              <a:t>Přibližně 6 hodin od poslední dávky se </a:t>
            </a:r>
            <a:r>
              <a:rPr lang="cs-CZ" dirty="0" smtClean="0"/>
              <a:t>                   u </a:t>
            </a:r>
            <a:r>
              <a:rPr lang="cs-CZ" dirty="0" smtClean="0"/>
              <a:t>závislého narkomana dostavují abstinenční příznaky</a:t>
            </a:r>
          </a:p>
          <a:p>
            <a:r>
              <a:rPr lang="cs-CZ" dirty="0" smtClean="0"/>
              <a:t>Jedná se o stavy úzkosti, nevolnosti, silné bolesti ve svalech, kostech, křeče dolních končetin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Závislost na heroinu může vzniknout </a:t>
            </a:r>
            <a:r>
              <a:rPr lang="cs-CZ" b="1" dirty="0" smtClean="0"/>
              <a:t>             už </a:t>
            </a:r>
            <a:r>
              <a:rPr lang="cs-CZ" b="1" dirty="0" smtClean="0"/>
              <a:t>po jediné dávce!!!!</a:t>
            </a:r>
          </a:p>
          <a:p>
            <a:r>
              <a:rPr lang="cs-CZ" dirty="0" smtClean="0"/>
              <a:t>Léčba závislosti – heroin je nahrazen méně nebezpečnými látkami, postupně jsou tyto látky vysazovány</a:t>
            </a:r>
          </a:p>
          <a:p>
            <a:r>
              <a:rPr lang="cs-CZ" dirty="0" smtClean="0"/>
              <a:t>Úspěšnost léčby je nejistá!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Kokain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686304" cy="5286412"/>
          </a:xfrm>
        </p:spPr>
        <p:txBody>
          <a:bodyPr>
            <a:normAutofit/>
          </a:bodyPr>
          <a:lstStyle/>
          <a:p>
            <a:r>
              <a:rPr lang="cs-CZ" sz="3000" dirty="0" smtClean="0"/>
              <a:t>Je alkaloid z listů </a:t>
            </a:r>
            <a:r>
              <a:rPr lang="cs-CZ" sz="3000" dirty="0" err="1" smtClean="0"/>
              <a:t>kokainovníku</a:t>
            </a:r>
            <a:r>
              <a:rPr lang="cs-CZ" sz="3000" dirty="0" smtClean="0"/>
              <a:t> pravého</a:t>
            </a:r>
          </a:p>
          <a:p>
            <a:r>
              <a:rPr lang="cs-CZ" sz="3000" dirty="0" smtClean="0"/>
              <a:t>Jihoameričtí indiáni listy koky žvýkají</a:t>
            </a:r>
          </a:p>
          <a:p>
            <a:r>
              <a:rPr lang="cs-CZ" sz="3000" dirty="0" smtClean="0"/>
              <a:t>Nejrozšířenější je šňupání čistého kokainu</a:t>
            </a:r>
          </a:p>
          <a:p>
            <a:r>
              <a:rPr lang="cs-CZ" sz="3000" dirty="0" smtClean="0"/>
              <a:t>Kokain má schopnost místně znecitlivovat tkáně</a:t>
            </a:r>
          </a:p>
          <a:p>
            <a:r>
              <a:rPr lang="cs-CZ" sz="3000" dirty="0" smtClean="0"/>
              <a:t>„lokální anestetikum“</a:t>
            </a:r>
            <a:endParaRPr lang="cs-CZ" sz="3000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24947" t="79867" r="30846" b="3396"/>
          <a:stretch>
            <a:fillRect/>
          </a:stretch>
        </p:blipFill>
        <p:spPr>
          <a:xfrm>
            <a:off x="5357818" y="1571612"/>
            <a:ext cx="3500462" cy="378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Kokain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829180" cy="5500726"/>
          </a:xfrm>
        </p:spPr>
        <p:txBody>
          <a:bodyPr>
            <a:noAutofit/>
          </a:bodyPr>
          <a:lstStyle/>
          <a:p>
            <a:r>
              <a:rPr lang="cs-CZ" sz="3200" dirty="0" smtClean="0"/>
              <a:t>Sigmund </a:t>
            </a:r>
            <a:r>
              <a:rPr lang="cs-CZ" sz="3200" dirty="0" err="1" smtClean="0"/>
              <a:t>Freud</a:t>
            </a:r>
            <a:endParaRPr lang="cs-CZ" sz="3200" dirty="0" smtClean="0"/>
          </a:p>
          <a:p>
            <a:r>
              <a:rPr lang="cs-CZ" sz="3200" dirty="0" smtClean="0"/>
              <a:t>Objevil místní znecitlivující účinky kokainu</a:t>
            </a:r>
          </a:p>
          <a:p>
            <a:r>
              <a:rPr lang="cs-CZ" sz="3200" dirty="0" smtClean="0"/>
              <a:t>Byl slavný lékař </a:t>
            </a:r>
            <a:r>
              <a:rPr lang="cs-CZ" sz="3200" dirty="0" smtClean="0"/>
              <a:t>                     a </a:t>
            </a:r>
            <a:r>
              <a:rPr lang="cs-CZ" sz="3200" dirty="0" smtClean="0"/>
              <a:t>psychiatr</a:t>
            </a:r>
          </a:p>
          <a:p>
            <a:r>
              <a:rPr lang="cs-CZ" sz="3200" dirty="0" smtClean="0"/>
              <a:t>Dnes se jako lokální anestetika používají deriváty kokainu, které jsou méně nebezpečné než kokain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1061" t="58125" r="83974" b="20685"/>
          <a:stretch>
            <a:fillRect/>
          </a:stretch>
        </p:blipFill>
        <p:spPr>
          <a:xfrm rot="10800000">
            <a:off x="5500694" y="1428736"/>
            <a:ext cx="3357586" cy="500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Crack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5114932" cy="5429288"/>
          </a:xfrm>
        </p:spPr>
        <p:txBody>
          <a:bodyPr>
            <a:normAutofit/>
          </a:bodyPr>
          <a:lstStyle/>
          <a:p>
            <a:r>
              <a:rPr lang="cs-CZ" sz="3000" dirty="0" smtClean="0"/>
              <a:t>Vzniká smícháním kokainu s jedlou sodou</a:t>
            </a:r>
          </a:p>
          <a:p>
            <a:r>
              <a:rPr lang="cs-CZ" sz="3000" dirty="0" smtClean="0"/>
              <a:t>Aplikuje se kouřením</a:t>
            </a:r>
          </a:p>
          <a:p>
            <a:r>
              <a:rPr lang="cs-CZ" sz="3000" dirty="0" smtClean="0"/>
              <a:t>Vyvolává euforii, veselost, družnost, touhu po pohybu</a:t>
            </a:r>
          </a:p>
          <a:p>
            <a:r>
              <a:rPr lang="cs-CZ" sz="3000" dirty="0" smtClean="0"/>
              <a:t>Objevují se poruchy chování, neklid, člověk ztrácí zábrany</a:t>
            </a:r>
          </a:p>
          <a:p>
            <a:r>
              <a:rPr lang="cs-CZ" sz="3000" dirty="0" smtClean="0"/>
              <a:t>Způsobuje poruchy srdeční činnosti a dýchání</a:t>
            </a:r>
            <a:endParaRPr lang="cs-CZ" sz="30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79667" t="76702" r="2520" b="6049"/>
          <a:stretch>
            <a:fillRect/>
          </a:stretch>
        </p:blipFill>
        <p:spPr>
          <a:xfrm rot="10800000">
            <a:off x="5500694" y="2143116"/>
            <a:ext cx="3500462" cy="378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Pervitin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57742" cy="504351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Velmi rozšířená droga zvláště v ČR</a:t>
            </a:r>
          </a:p>
          <a:p>
            <a:r>
              <a:rPr lang="cs-CZ" sz="3200" dirty="0" smtClean="0"/>
              <a:t>Vyvolává pocity zvýšené fyzické </a:t>
            </a:r>
            <a:r>
              <a:rPr lang="cs-CZ" sz="3200" dirty="0" smtClean="0"/>
              <a:t>                      a </a:t>
            </a:r>
            <a:r>
              <a:rPr lang="cs-CZ" sz="3200" dirty="0" smtClean="0"/>
              <a:t>psychické výkonnosti, hovornost, odstraňuje únavu</a:t>
            </a:r>
          </a:p>
          <a:p>
            <a:r>
              <a:rPr lang="cs-CZ" sz="3200" dirty="0" smtClean="0"/>
              <a:t>Zneužívá se jako taneční droga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23103" t="54309" r="56486" b="21997"/>
          <a:stretch>
            <a:fillRect/>
          </a:stretch>
        </p:blipFill>
        <p:spPr>
          <a:xfrm rot="10800000">
            <a:off x="5286380" y="1071546"/>
            <a:ext cx="3571900" cy="5500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Pervitin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delším zneužívání pervitinu se rozvíjí těžká psychická porucha</a:t>
            </a:r>
          </a:p>
          <a:p>
            <a:r>
              <a:rPr lang="cs-CZ" dirty="0" smtClean="0"/>
              <a:t>Projevuje se hlubokými </a:t>
            </a:r>
            <a:r>
              <a:rPr lang="cs-CZ" dirty="0" smtClean="0"/>
              <a:t>změnami                         </a:t>
            </a:r>
            <a:r>
              <a:rPr lang="cs-CZ" dirty="0" smtClean="0"/>
              <a:t>v chování člověka</a:t>
            </a:r>
          </a:p>
          <a:p>
            <a:r>
              <a:rPr lang="cs-CZ" dirty="0" smtClean="0"/>
              <a:t>Je spojena s neustálými pocity ohrožení, deprese, úzkosti</a:t>
            </a:r>
          </a:p>
          <a:p>
            <a:r>
              <a:rPr lang="cs-CZ" dirty="0" smtClean="0"/>
              <a:t>Člověk je nedůvěřivý a agresivní</a:t>
            </a:r>
          </a:p>
          <a:p>
            <a:r>
              <a:rPr lang="cs-CZ" dirty="0" smtClean="0"/>
              <a:t>Tento stav může skončit smrtí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543428" cy="52864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Nebezpečná je </a:t>
            </a:r>
            <a:r>
              <a:rPr lang="cs-CZ" sz="3200" dirty="0" smtClean="0"/>
              <a:t>                       i </a:t>
            </a:r>
            <a:r>
              <a:rPr lang="cs-CZ" sz="3200" dirty="0" smtClean="0"/>
              <a:t>závislost na určitém druhu léku</a:t>
            </a:r>
          </a:p>
          <a:p>
            <a:r>
              <a:rPr lang="cs-CZ" sz="3200" dirty="0" smtClean="0"/>
              <a:t>Jsou to hlavně </a:t>
            </a:r>
            <a:r>
              <a:rPr lang="cs-CZ" sz="3200" dirty="0" smtClean="0"/>
              <a:t>léky           </a:t>
            </a:r>
            <a:r>
              <a:rPr lang="cs-CZ" sz="3200" dirty="0" smtClean="0"/>
              <a:t>s tlumivým účinkem na nervovou soustavu a léky ovlivňující psychiku člověka</a:t>
            </a:r>
          </a:p>
          <a:p>
            <a:r>
              <a:rPr lang="cs-CZ" sz="3200" dirty="0" err="1" smtClean="0"/>
              <a:t>Rohypnol</a:t>
            </a:r>
            <a:r>
              <a:rPr lang="cs-CZ" sz="3200" dirty="0" smtClean="0"/>
              <a:t>, Diazepam, …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70047" t="35724" b="45075"/>
          <a:stretch>
            <a:fillRect/>
          </a:stretch>
        </p:blipFill>
        <p:spPr>
          <a:xfrm rot="10800000">
            <a:off x="5072066" y="2285992"/>
            <a:ext cx="3924328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PCP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4757742" cy="4911741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Je jednou z nejnebezpečnějších drog</a:t>
            </a:r>
          </a:p>
          <a:p>
            <a:r>
              <a:rPr lang="cs-CZ" sz="3200" dirty="0" smtClean="0"/>
              <a:t>„andělský prach“</a:t>
            </a:r>
          </a:p>
          <a:p>
            <a:r>
              <a:rPr lang="cs-CZ" sz="3200" dirty="0" smtClean="0"/>
              <a:t>Původně se používal jako znecitlivující látka ve veterinárním lékařství</a:t>
            </a:r>
          </a:p>
          <a:p>
            <a:r>
              <a:rPr lang="cs-CZ" sz="3200" dirty="0" smtClean="0"/>
              <a:t>Má těžko předvídatelné účinky na člověka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18749" t="4220" r="51645" b="72277"/>
          <a:stretch>
            <a:fillRect/>
          </a:stretch>
        </p:blipFill>
        <p:spPr>
          <a:xfrm rot="10800000">
            <a:off x="5214942" y="1643050"/>
            <a:ext cx="3786214" cy="400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PCP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Nižší dávka vyvolává euforii a neklid</a:t>
            </a:r>
          </a:p>
          <a:p>
            <a:r>
              <a:rPr lang="cs-CZ" dirty="0" smtClean="0"/>
              <a:t>Vyšší dávka způsobuje záchvaty zuřivosti, poškozování sama sebe a okolí</a:t>
            </a:r>
          </a:p>
          <a:p>
            <a:r>
              <a:rPr lang="cs-CZ" dirty="0" smtClean="0"/>
              <a:t>Pod vlivem PCP člověk necítí bolest</a:t>
            </a:r>
          </a:p>
          <a:p>
            <a:r>
              <a:rPr lang="cs-CZ" dirty="0" smtClean="0"/>
              <a:t>Později přichází ospalost a křeče</a:t>
            </a:r>
          </a:p>
          <a:p>
            <a:r>
              <a:rPr lang="cs-CZ" dirty="0" smtClean="0"/>
              <a:t>Smrt nastává v důsledku ochrnutí dýchacího centra v mozku</a:t>
            </a:r>
          </a:p>
          <a:p>
            <a:r>
              <a:rPr lang="cs-CZ" dirty="0" smtClean="0"/>
              <a:t>Zneužívá se v podobě spreje, pilulek, čípků, injekcí, šňupáním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Chemie 9, J. Škoda, P. </a:t>
            </a:r>
            <a:r>
              <a:rPr lang="cs-CZ" dirty="0" err="1" smtClean="0"/>
              <a:t>Doulík</a:t>
            </a:r>
            <a:r>
              <a:rPr lang="cs-CZ" dirty="0" smtClean="0"/>
              <a:t>, nakladatelství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dirty="0" smtClean="0"/>
              <a:t>Naskenované obrázky str. 42 - 45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871</Words>
  <Application>Microsoft Office PowerPoint</Application>
  <PresentationFormat>Předvádění na obrazovce (4:3)</PresentationFormat>
  <Paragraphs>141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Snímek 1</vt:lpstr>
      <vt:lpstr>Anotace </vt:lpstr>
      <vt:lpstr>Přírodní látky               na hraně zákona</vt:lpstr>
      <vt:lpstr>Zneužívání přírodních látek</vt:lpstr>
      <vt:lpstr>Návykové látky</vt:lpstr>
      <vt:lpstr>Drogy</vt:lpstr>
      <vt:lpstr>Snímek 7</vt:lpstr>
      <vt:lpstr>Konopí</vt:lpstr>
      <vt:lpstr>Konopí</vt:lpstr>
      <vt:lpstr>Konopí - zdravotnictví</vt:lpstr>
      <vt:lpstr>Halucinogeny</vt:lpstr>
      <vt:lpstr>Halucinogeny</vt:lpstr>
      <vt:lpstr>Halucinogeny</vt:lpstr>
      <vt:lpstr>Extáze</vt:lpstr>
      <vt:lpstr>Další skupina drog</vt:lpstr>
      <vt:lpstr>Snímek 16</vt:lpstr>
      <vt:lpstr>Heroin</vt:lpstr>
      <vt:lpstr>Heroin</vt:lpstr>
      <vt:lpstr>Heroin</vt:lpstr>
      <vt:lpstr>Heroin</vt:lpstr>
      <vt:lpstr>Kokain</vt:lpstr>
      <vt:lpstr>Kokain</vt:lpstr>
      <vt:lpstr>Crack</vt:lpstr>
      <vt:lpstr>Pervitin</vt:lpstr>
      <vt:lpstr>Pervitin</vt:lpstr>
      <vt:lpstr>Léky</vt:lpstr>
      <vt:lpstr>PCP</vt:lpstr>
      <vt:lpstr>PCP</vt:lpstr>
      <vt:lpstr>Zdroj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látky na hraně zákona</dc:title>
  <dc:subject>Chemie 9</dc:subject>
  <dc:creator>Přibíková</dc:creator>
  <cp:lastModifiedBy>Dum</cp:lastModifiedBy>
  <cp:revision>15</cp:revision>
  <dcterms:created xsi:type="dcterms:W3CDTF">2011-06-05T14:55:04Z</dcterms:created>
  <dcterms:modified xsi:type="dcterms:W3CDTF">2013-02-02T19:59:39Z</dcterms:modified>
</cp:coreProperties>
</file>