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7288D-D7EB-416E-AD53-23F4C90982CF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65DD8-8876-4820-93AC-F979F1F7A0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19285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7288D-D7EB-416E-AD53-23F4C90982CF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65DD8-8876-4820-93AC-F979F1F7A0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63330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7288D-D7EB-416E-AD53-23F4C90982CF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65DD8-8876-4820-93AC-F979F1F7A0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66392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7288D-D7EB-416E-AD53-23F4C90982CF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65DD8-8876-4820-93AC-F979F1F7A0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49738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7288D-D7EB-416E-AD53-23F4C90982CF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65DD8-8876-4820-93AC-F979F1F7A0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20246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7288D-D7EB-416E-AD53-23F4C90982CF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65DD8-8876-4820-93AC-F979F1F7A0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14226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7288D-D7EB-416E-AD53-23F4C90982CF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65DD8-8876-4820-93AC-F979F1F7A0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11386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7288D-D7EB-416E-AD53-23F4C90982CF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65DD8-8876-4820-93AC-F979F1F7A0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12965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7288D-D7EB-416E-AD53-23F4C90982CF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65DD8-8876-4820-93AC-F979F1F7A0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36114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7288D-D7EB-416E-AD53-23F4C90982CF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65DD8-8876-4820-93AC-F979F1F7A0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25319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7288D-D7EB-416E-AD53-23F4C90982CF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65DD8-8876-4820-93AC-F979F1F7A0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72167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07288D-D7EB-416E-AD53-23F4C90982CF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D65DD8-8876-4820-93AC-F979F1F7A0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33974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2.wmf"/><Relationship Id="rId7" Type="http://schemas.openxmlformats.org/officeDocument/2006/relationships/image" Target="../media/image7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wmf"/><Relationship Id="rId9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wmf"/><Relationship Id="rId5" Type="http://schemas.openxmlformats.org/officeDocument/2006/relationships/image" Target="../media/image10.jpeg"/><Relationship Id="rId4" Type="http://schemas.openxmlformats.org/officeDocument/2006/relationships/image" Target="../media/image13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0690" y="577483"/>
            <a:ext cx="6287928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lIns="82296" tIns="41148" rIns="82296" bIns="41148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/>
              <a:t>Malá a velká písmena</a:t>
            </a:r>
            <a:br>
              <a:rPr lang="cs-CZ" sz="4000" dirty="0" smtClean="0"/>
            </a:br>
            <a:r>
              <a:rPr lang="cs-CZ" sz="4000" dirty="0" smtClean="0"/>
              <a:t>VY_32_INOVACE_5B_03</a:t>
            </a:r>
            <a:br>
              <a:rPr lang="cs-CZ" sz="4000" dirty="0" smtClean="0"/>
            </a:br>
            <a:r>
              <a:rPr lang="cs-CZ" sz="2800" dirty="0" smtClean="0">
                <a:solidFill>
                  <a:prstClr val="black"/>
                </a:solidFill>
              </a:rPr>
              <a:t>Číslo </a:t>
            </a:r>
            <a:r>
              <a:rPr lang="cs-CZ" sz="2800" dirty="0">
                <a:solidFill>
                  <a:prstClr val="black"/>
                </a:solidFill>
              </a:rPr>
              <a:t>projektu: </a:t>
            </a:r>
            <a:r>
              <a:rPr lang="cs-CZ" sz="2800" dirty="0"/>
              <a:t>CZ.1.07/1.4.00/21.1101</a:t>
            </a:r>
            <a:endParaRPr lang="cs-CZ" dirty="0"/>
          </a:p>
        </p:txBody>
      </p:sp>
      <p:sp>
        <p:nvSpPr>
          <p:cNvPr id="6" name="Podnadpis 2"/>
          <p:cNvSpPr txBox="1">
            <a:spLocks noGrp="1"/>
          </p:cNvSpPr>
          <p:nvPr>
            <p:ph type="subTitle" idx="1"/>
          </p:nvPr>
        </p:nvSpPr>
        <p:spPr>
          <a:prstGeom prst="rect">
            <a:avLst/>
          </a:prstGeom>
        </p:spPr>
        <p:txBody>
          <a:bodyPr vert="horz" lIns="82296" tIns="41148" rIns="82296" bIns="41148" rtlCol="0">
            <a:normAutofit fontScale="9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Sada 2</a:t>
            </a:r>
          </a:p>
          <a:p>
            <a:r>
              <a:rPr lang="cs-CZ" dirty="0" smtClean="0"/>
              <a:t>Čtení</a:t>
            </a:r>
          </a:p>
          <a:p>
            <a:r>
              <a:rPr lang="cs-CZ" dirty="0" smtClean="0"/>
              <a:t>Mateřská škola, Základní škola a Praktická škola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8698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4"/>
          <p:cNvSpPr txBox="1"/>
          <p:nvPr/>
        </p:nvSpPr>
        <p:spPr>
          <a:xfrm>
            <a:off x="172169" y="37088"/>
            <a:ext cx="8568952" cy="329321"/>
          </a:xfrm>
          <a:prstGeom prst="rect">
            <a:avLst/>
          </a:prstGeom>
          <a:noFill/>
        </p:spPr>
        <p:txBody>
          <a:bodyPr wrap="square" lIns="82296" tIns="41148" rIns="82296" bIns="41148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600" dirty="0">
                <a:latin typeface="+mj-lt"/>
                <a:cs typeface="Times New Roman" pitchFamily="18" charset="0"/>
              </a:rPr>
              <a:t>Identifikátor materiálu</a:t>
            </a:r>
            <a:r>
              <a:rPr lang="cs-CZ" sz="1600" dirty="0" smtClean="0">
                <a:latin typeface="+mj-lt"/>
                <a:cs typeface="Times New Roman" pitchFamily="18" charset="0"/>
              </a:rPr>
              <a:t>: III/2 Inovace a zkvalitnění výuky prostřednictvím ICT</a:t>
            </a:r>
            <a:r>
              <a:rPr lang="cs-CZ" sz="1600" smtClean="0">
                <a:latin typeface="+mj-lt"/>
                <a:cs typeface="Times New Roman" pitchFamily="18" charset="0"/>
              </a:rPr>
              <a:t>, 03</a:t>
            </a:r>
            <a:endParaRPr lang="cs-CZ" sz="1600" dirty="0">
              <a:latin typeface="+mj-lt"/>
              <a:cs typeface="Times New Roman" pitchFamily="18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8015360"/>
              </p:ext>
            </p:extLst>
          </p:nvPr>
        </p:nvGraphicFramePr>
        <p:xfrm>
          <a:off x="264439" y="624557"/>
          <a:ext cx="8641103" cy="467137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15805"/>
                <a:gridCol w="6525298"/>
              </a:tblGrid>
              <a:tr h="1796331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Anotace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dirty="0" smtClean="0"/>
                        <a:t>Tento materiál je určen k rozvíjení fonematického sluchu a prohlubování znalostí probraných písmen. Žáci si zopakují tvary písmene M (velké, malé). V prvním úkole poznávají</a:t>
                      </a:r>
                      <a:r>
                        <a:rPr lang="cs-CZ" sz="1300" baseline="0" dirty="0" smtClean="0"/>
                        <a:t> obrázky a určují počáteční hlásku. K obrázkům přiřazují správná slova. Tato stránka je interaktivní – po kliknutí správné slovo „přiletí“. V dalším úkole písmeno M vyhledávají. Po kliknutí na oba správné tvary (velké, malé) písmeno zčervená. Z obrázků vybírají ty, které hláskou M začínají. Ukáží je.  Zafixují si tvary písmene D. Ukazují si obrázky a říkají, jakou hláskou začínají. Z výběru volí obrázky, které hláskou D začínají</a:t>
                      </a:r>
                      <a:r>
                        <a:rPr lang="cs-CZ" sz="1300" baseline="0" smtClean="0"/>
                        <a:t>.  Zde </a:t>
                      </a:r>
                      <a:r>
                        <a:rPr lang="cs-CZ" sz="1300" baseline="0" dirty="0" smtClean="0"/>
                        <a:t>pracují pomocí rukopisných poznámek – dávají do kroužku.</a:t>
                      </a:r>
                      <a:endParaRPr lang="cs-CZ" sz="1300" dirty="0" smtClean="0"/>
                    </a:p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4431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Autor</a:t>
                      </a:r>
                      <a:r>
                        <a:rPr lang="cs-CZ" sz="1300" baseline="0" dirty="0" smtClean="0"/>
                        <a:t> 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Jan Reindl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1723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Speciální</a:t>
                      </a:r>
                      <a:r>
                        <a:rPr lang="cs-CZ" sz="1300" baseline="0" dirty="0" smtClean="0"/>
                        <a:t> vzdělávací potřeby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baseline="0" smtClean="0"/>
                        <a:t>ADHD, dyslexie, dysgrafie, dyskalkulie, Autismus, MP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557530">
                <a:tc>
                  <a:txBody>
                    <a:bodyPr/>
                    <a:lstStyle/>
                    <a:p>
                      <a:r>
                        <a:rPr lang="cs-CZ" sz="1300" baseline="0" dirty="0" smtClean="0"/>
                        <a:t>Vzdělávací obor</a:t>
                      </a:r>
                    </a:p>
                    <a:p>
                      <a:r>
                        <a:rPr lang="cs-CZ" sz="1300" baseline="0" dirty="0" smtClean="0"/>
                        <a:t>Období vytvoření materiálu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Čtení</a:t>
                      </a:r>
                    </a:p>
                    <a:p>
                      <a:r>
                        <a:rPr lang="cs-CZ" sz="1300" dirty="0" smtClean="0"/>
                        <a:t>Duben 2012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26304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Druh</a:t>
                      </a:r>
                      <a:r>
                        <a:rPr lang="cs-CZ" sz="1300" baseline="0" dirty="0" smtClean="0"/>
                        <a:t> učebního materiálu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Interaktivní</a:t>
                      </a:r>
                      <a:r>
                        <a:rPr lang="cs-CZ" sz="1300" baseline="0" dirty="0" smtClean="0"/>
                        <a:t> DUM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22626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Inovace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Díky novému</a:t>
                      </a:r>
                      <a:r>
                        <a:rPr lang="cs-CZ" sz="1300" baseline="0" dirty="0" smtClean="0"/>
                        <a:t> softwaru je možné využívat rozšířených funkcí prezentace .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1253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Cílová</a:t>
                      </a:r>
                      <a:r>
                        <a:rPr lang="cs-CZ" sz="1300" baseline="0" dirty="0" smtClean="0"/>
                        <a:t> skupina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Žák</a:t>
                      </a:r>
                      <a:r>
                        <a:rPr lang="cs-CZ" sz="1300" baseline="0" dirty="0" smtClean="0"/>
                        <a:t> – se středně  těžkým mentálním postižením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292393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Stupeň a typ vzdělávání</a:t>
                      </a:r>
                      <a:r>
                        <a:rPr lang="cs-CZ" sz="1300" baseline="0" dirty="0" smtClean="0"/>
                        <a:t>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baseline="0" dirty="0" smtClean="0"/>
                        <a:t>Základní škola speciální - 1. stupeň, 1. období, 2. období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33063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Typická</a:t>
                      </a:r>
                      <a:r>
                        <a:rPr lang="cs-CZ" sz="1300" baseline="0" dirty="0" smtClean="0"/>
                        <a:t> věková skupina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1.</a:t>
                      </a:r>
                      <a:r>
                        <a:rPr lang="cs-CZ" sz="1300" baseline="0" dirty="0" smtClean="0"/>
                        <a:t> – 6. ročník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93637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lačítko akce: Vlastní 1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2555776" y="2702764"/>
            <a:ext cx="3583541" cy="2094388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51520" y="260648"/>
            <a:ext cx="870706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Velké písmeno M a malé písmeno m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019696" y="2939460"/>
            <a:ext cx="268054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 </a:t>
            </a:r>
            <a:r>
              <a:rPr lang="cs-CZ" sz="96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96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509177" y="1133104"/>
            <a:ext cx="126028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0070C0"/>
                </a:solidFill>
              </a:rPr>
              <a:t>M</a:t>
            </a:r>
            <a:endParaRPr lang="cs-CZ" sz="9600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1" y="1607612"/>
            <a:ext cx="118654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>
                <a:solidFill>
                  <a:srgbClr val="0070C0"/>
                </a:solidFill>
              </a:rPr>
              <a:t>m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516216" y="4300354"/>
            <a:ext cx="126028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0070C0"/>
                </a:solidFill>
              </a:rPr>
              <a:t>M</a:t>
            </a:r>
            <a:endParaRPr lang="cs-CZ" sz="96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16396" y="4509120"/>
            <a:ext cx="126028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0070C0"/>
                </a:solidFill>
              </a:rPr>
              <a:t>M</a:t>
            </a:r>
            <a:endParaRPr lang="cs-CZ" sz="9600" b="1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39952" y="5084552"/>
            <a:ext cx="118654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>
                <a:solidFill>
                  <a:srgbClr val="0070C0"/>
                </a:solidFill>
              </a:rPr>
              <a:t>m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815059" y="2392442"/>
            <a:ext cx="118654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0070C0"/>
                </a:solidFill>
              </a:rPr>
              <a:t>m</a:t>
            </a:r>
            <a:endParaRPr lang="cs-CZ" sz="96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9823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75311" y="490045"/>
            <a:ext cx="7552067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Na jaké písmeno začínají tyto obrázky?</a:t>
            </a:r>
          </a:p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(přiřaď k obrázkům správné slovo)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14268" y="6021288"/>
            <a:ext cx="12779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motýl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087260" y="6021287"/>
            <a:ext cx="9605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myš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69299" y="5949073"/>
            <a:ext cx="10967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most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3188" y="5934959"/>
            <a:ext cx="17572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motorka</a:t>
            </a:r>
            <a:endParaRPr lang="cs-CZ" sz="3200" b="1" dirty="0">
              <a:solidFill>
                <a:srgbClr val="00B050"/>
              </a:solidFill>
            </a:endParaRPr>
          </a:p>
        </p:txBody>
      </p:sp>
      <p:pic>
        <p:nvPicPr>
          <p:cNvPr id="1027" name="Picture 3" descr="E:\Documents and Settings\Luboš\Local Settings\Temporary Internet Files\Content.IE5\ABWNKSR7\MC9003520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593" y="1268760"/>
            <a:ext cx="1715632" cy="178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E:\Documents and Settings\Luboš\Local Settings\Temporary Internet Files\Content.IE5\EG3CLI4Q\MC90044129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3544" y="790435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E:\Documents and Settings\Luboš\Local Settings\Temporary Internet Files\Content.IE5\KFZBUAGW\MC9004300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3898" y="1574800"/>
            <a:ext cx="1673225" cy="185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E:\Documents and Settings\Luboš\Local Settings\Temporary Internet Files\Content.IE5\ABWNKSR7\MP90040249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447331"/>
            <a:ext cx="2018594" cy="1614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7191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1.85185E-6 L -0.10729 -0.4520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365" y="-226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1.85185E-6 L 0.16511 -0.4310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247" y="-215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3.7037E-6 L 0.23177 -0.4310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580" y="-215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1.85185E-6 L -0.43784 -0.4291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892" y="-214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Tlačítko akce: Vlastní 7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4657303" y="2857709"/>
            <a:ext cx="6335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M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023796" y="2708129"/>
            <a:ext cx="6014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0070C0"/>
                </a:solidFill>
              </a:rPr>
              <a:t>m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270961" y="2889022"/>
            <a:ext cx="6335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M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954717" y="2859033"/>
            <a:ext cx="6335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M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51772" y="2733506"/>
            <a:ext cx="6335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M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88006" y="3076275"/>
            <a:ext cx="6335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M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06082" y="4533508"/>
            <a:ext cx="6335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M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07043" y="5451321"/>
            <a:ext cx="6335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M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974057" y="5476319"/>
            <a:ext cx="6014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0070C0"/>
                </a:solidFill>
              </a:rPr>
              <a:t>m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340550" y="5626854"/>
            <a:ext cx="6335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M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587715" y="5295111"/>
            <a:ext cx="6335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M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084168" y="4887451"/>
            <a:ext cx="6014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0070C0"/>
                </a:solidFill>
              </a:rPr>
              <a:t>m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145689" y="5097378"/>
            <a:ext cx="6014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0070C0"/>
                </a:solidFill>
              </a:rPr>
              <a:t>m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2818265" y="4001450"/>
            <a:ext cx="6014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0070C0"/>
                </a:solidFill>
              </a:rPr>
              <a:t>m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6288232" y="4250093"/>
            <a:ext cx="6335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M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221222" y="3603198"/>
            <a:ext cx="6014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0070C0"/>
                </a:solidFill>
              </a:rPr>
              <a:t>m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2775514" y="3551812"/>
            <a:ext cx="6335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M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431462" y="2402557"/>
            <a:ext cx="6335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M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657303" y="1916832"/>
            <a:ext cx="6014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0070C0"/>
                </a:solidFill>
              </a:rPr>
              <a:t>m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5064969" y="1484784"/>
            <a:ext cx="6335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M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17163" y="410761"/>
            <a:ext cx="489018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Označ písmeno M a m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306397" y="3062072"/>
            <a:ext cx="4010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L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5870398" y="3542207"/>
            <a:ext cx="40107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L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906082" y="2345070"/>
            <a:ext cx="4010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L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883065" y="4032842"/>
            <a:ext cx="4010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L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535720" y="4709336"/>
            <a:ext cx="4010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L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222835" y="5786593"/>
            <a:ext cx="4010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L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657303" y="1293548"/>
            <a:ext cx="4010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L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721203" y="4957979"/>
            <a:ext cx="4010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L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180504" y="2376170"/>
            <a:ext cx="4010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L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378124" y="3647507"/>
            <a:ext cx="4010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L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622941" y="1314207"/>
            <a:ext cx="4010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L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987607" y="2001434"/>
            <a:ext cx="4010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L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6588224" y="2895312"/>
            <a:ext cx="4010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L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136903" y="5573262"/>
            <a:ext cx="4010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L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753801" y="4871168"/>
            <a:ext cx="4010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L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871087" y="3896150"/>
            <a:ext cx="4267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S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2322360" y="3921696"/>
            <a:ext cx="4267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S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410547" y="2192670"/>
            <a:ext cx="4267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S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230583" y="3305212"/>
            <a:ext cx="4267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S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645574" y="4750230"/>
            <a:ext cx="4267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S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5622941" y="2306655"/>
            <a:ext cx="4267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S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3540441" y="4355393"/>
            <a:ext cx="4267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S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4687752" y="4163282"/>
            <a:ext cx="4267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S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1857417" y="3126384"/>
            <a:ext cx="4267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S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432214" y="3582567"/>
            <a:ext cx="4267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S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2535720" y="2721101"/>
            <a:ext cx="4267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S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6007862" y="1595776"/>
            <a:ext cx="4267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S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626657" y="1446369"/>
            <a:ext cx="4267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S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4340550" y="4955545"/>
            <a:ext cx="4267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S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2679898" y="5322290"/>
            <a:ext cx="4267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S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2181136" y="4774094"/>
            <a:ext cx="3545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J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4748215" y="4945103"/>
            <a:ext cx="3545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J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7084447" y="4629582"/>
            <a:ext cx="3545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J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3145689" y="1668284"/>
            <a:ext cx="3545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J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5846721" y="4179565"/>
            <a:ext cx="3545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J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3756212" y="3416015"/>
            <a:ext cx="3545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J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6110940" y="2242048"/>
            <a:ext cx="3545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J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4266651" y="1569864"/>
            <a:ext cx="3545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J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2364556" y="5641836"/>
            <a:ext cx="3545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J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6677437" y="2277750"/>
            <a:ext cx="3545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J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5492137" y="5927205"/>
            <a:ext cx="3545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J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5064969" y="3542207"/>
            <a:ext cx="3545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J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1828255" y="5579054"/>
            <a:ext cx="3545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J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6989296" y="3188264"/>
            <a:ext cx="3545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J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4053291" y="4311646"/>
            <a:ext cx="3545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J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2571788" y="2192670"/>
            <a:ext cx="3545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J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2736256" y="1534162"/>
            <a:ext cx="4571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P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7263346" y="3920201"/>
            <a:ext cx="4571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P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6691377" y="5688532"/>
            <a:ext cx="4571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P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1654477" y="4774094"/>
            <a:ext cx="4571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P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7166588" y="2480378"/>
            <a:ext cx="4571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P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2181136" y="2358639"/>
            <a:ext cx="4571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P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5124400" y="4266155"/>
            <a:ext cx="4571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P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4154873" y="3896150"/>
            <a:ext cx="4571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P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4591179" y="3551812"/>
            <a:ext cx="4571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P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5165765" y="4865376"/>
            <a:ext cx="4571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P</a:t>
            </a:r>
            <a:endParaRPr lang="cs-CZ" sz="40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3770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7504" y="260648"/>
            <a:ext cx="89017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Které obrázky začínají písmenem M?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3" name="Picture 5" descr="E:\Documents and Settings\Luboš\Local Settings\Temporary Internet Files\Content.IE5\EG3CLI4Q\MC90044129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2925" y="384914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E:\Documents and Settings\Luboš\Local Settings\Temporary Internet Files\Content.IE5\ABWNKSR7\MC9003520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593" y="1268760"/>
            <a:ext cx="1715632" cy="178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7" descr="E:\Documents and Settings\Luboš\Local Settings\Temporary Internet Files\Content.IE5\KFZBUAGW\MC9004300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3898" y="1574800"/>
            <a:ext cx="1673225" cy="185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9" descr="E:\Documents and Settings\Luboš\Local Settings\Temporary Internet Files\Content.IE5\ABWNKSR7\MP90040249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005064"/>
            <a:ext cx="2018594" cy="1614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E:\Documents and Settings\Luboš\Local Settings\Temporary Internet Files\Content.IE5\EG3CLI4Q\MC90003408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566923"/>
            <a:ext cx="1938196" cy="1734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E:\Documents and Settings\Luboš\Local Settings\Temporary Internet Files\Content.IE5\2EVP6ZX8\MC90044137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1620" y="1232860"/>
            <a:ext cx="1793875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E:\Documents and Settings\Luboš\Local Settings\Temporary Internet Files\Content.IE5\KFZBUAGW\MC90044140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0072" y="1365109"/>
            <a:ext cx="1816100" cy="860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E:\Documents and Settings\Luboš\Local Settings\Temporary Internet Files\Content.IE5\EG3CLI4Q\MP90026225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3200" y="2680369"/>
            <a:ext cx="1509843" cy="1497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3917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323528" y="220912"/>
            <a:ext cx="84762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Velké písmeno D a malé písmeno d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833451" y="2636912"/>
            <a:ext cx="3456384" cy="1800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600" b="1" dirty="0" smtClean="0"/>
              <a:t>D </a:t>
            </a:r>
            <a:r>
              <a:rPr lang="cs-CZ" sz="9600" b="1" dirty="0" err="1" smtClean="0"/>
              <a:t>d</a:t>
            </a:r>
            <a:endParaRPr lang="cs-CZ" sz="9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1556792"/>
            <a:ext cx="120738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chemeClr val="accent3">
                    <a:lumMod val="50000"/>
                  </a:schemeClr>
                </a:solidFill>
              </a:rPr>
              <a:t>D</a:t>
            </a:r>
            <a:endParaRPr lang="cs-CZ" sz="96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31840" y="4653136"/>
            <a:ext cx="120738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chemeClr val="accent3">
                    <a:lumMod val="50000"/>
                  </a:schemeClr>
                </a:solidFill>
              </a:rPr>
              <a:t>D</a:t>
            </a:r>
            <a:endParaRPr lang="cs-CZ" sz="96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48264" y="4457204"/>
            <a:ext cx="120738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chemeClr val="accent3">
                    <a:lumMod val="50000"/>
                  </a:schemeClr>
                </a:solidFill>
              </a:rPr>
              <a:t>D</a:t>
            </a:r>
            <a:endParaRPr lang="cs-CZ" sz="96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092280" y="1236554"/>
            <a:ext cx="120738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chemeClr val="accent3">
                    <a:lumMod val="50000"/>
                  </a:schemeClr>
                </a:solidFill>
              </a:rPr>
              <a:t>D</a:t>
            </a:r>
            <a:endParaRPr lang="cs-CZ" sz="96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04248" y="2874844"/>
            <a:ext cx="93647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>
                <a:solidFill>
                  <a:schemeClr val="accent3">
                    <a:lumMod val="50000"/>
                  </a:schemeClr>
                </a:solidFill>
              </a:rPr>
              <a:t>d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860032" y="924362"/>
            <a:ext cx="93647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>
                <a:solidFill>
                  <a:schemeClr val="accent3">
                    <a:lumMod val="50000"/>
                  </a:schemeClr>
                </a:solidFill>
              </a:rPr>
              <a:t>d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051992" y="4477296"/>
            <a:ext cx="93647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>
                <a:solidFill>
                  <a:schemeClr val="accent3">
                    <a:lumMod val="50000"/>
                  </a:schemeClr>
                </a:solidFill>
              </a:rPr>
              <a:t>d</a:t>
            </a:r>
          </a:p>
        </p:txBody>
      </p:sp>
    </p:spTree>
    <p:extLst>
      <p:ext uri="{BB962C8B-B14F-4D97-AF65-F5344CB8AC3E}">
        <p14:creationId xmlns:p14="http://schemas.microsoft.com/office/powerpoint/2010/main" val="2780268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6" name="Picture 4" descr="E:\Documents and Settings\Luboš\Local Settings\Temporary Internet Files\Content.IE5\EG3CLI4Q\MC9003871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8000" y="1382597"/>
            <a:ext cx="1864923" cy="1864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E:\Documents and Settings\Luboš\Local Settings\Temporary Internet Files\Content.IE5\ABWNKSR7\MP9004053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8840" y="1382597"/>
            <a:ext cx="2624336" cy="1874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75311" y="490045"/>
            <a:ext cx="7552067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Na jaké písmeno začínají tyto obrázky?</a:t>
            </a:r>
          </a:p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(přiřaď k obrázkům správné slovo)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27784" y="5724050"/>
            <a:ext cx="14574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dudlík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88024" y="5724051"/>
            <a:ext cx="10502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drak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696343" y="5724052"/>
            <a:ext cx="14366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doktor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48932" y="5731329"/>
            <a:ext cx="10502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dům</a:t>
            </a:r>
            <a:endParaRPr lang="cs-CZ" sz="3200" b="1" dirty="0">
              <a:solidFill>
                <a:srgbClr val="00B050"/>
              </a:solidFill>
            </a:endParaRPr>
          </a:p>
        </p:txBody>
      </p:sp>
      <p:pic>
        <p:nvPicPr>
          <p:cNvPr id="3074" name="Picture 2" descr="E:\Program Files\Microsoft Office\MEDIA\CAGCAT10\j0185604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111" y="1700808"/>
            <a:ext cx="922630" cy="923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E:\Documents and Settings\Luboš\Local Settings\Temporary Internet Files\Content.IE5\KFZBUAGW\MC90025166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3093" y="1382597"/>
            <a:ext cx="1143914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89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7.40741E-7 L -0.03125 -0.4518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63" y="-225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4.81481E-6 L -0.02448 -0.4192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33" y="-209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4.81481E-6 L 0.21823 -0.3983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903" y="-199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4.81481E-6 L -0.25555 -0.35625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778" y="-178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79512" y="277833"/>
            <a:ext cx="88152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</a:rPr>
              <a:t>Které obrázky začínají písmenem D?</a:t>
            </a:r>
            <a:endParaRPr lang="cs-CZ" sz="4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3" name="Picture 2" descr="E:\Program Files\Microsoft Office\MEDIA\CAGCAT10\j018560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111" y="1700808"/>
            <a:ext cx="922630" cy="923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E:\Documents and Settings\Luboš\Local Settings\Temporary Internet Files\Content.IE5\ABWNKSR7\MP9004053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1100" y="4437112"/>
            <a:ext cx="2624336" cy="1874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E:\Documents and Settings\Luboš\Local Settings\Temporary Internet Files\Content.IE5\KFZBUAGW\MC9002516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9305" y="4221088"/>
            <a:ext cx="1143914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E:\Documents and Settings\Luboš\Local Settings\Temporary Internet Files\Content.IE5\EG3CLI4Q\MC90038715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939" y="3933056"/>
            <a:ext cx="1864923" cy="1864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E:\Documents and Settings\Luboš\Local Settings\Temporary Internet Files\Content.IE5\EG3CLI4Q\MC90010935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127493"/>
            <a:ext cx="2650173" cy="2323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E:\Documents and Settings\Luboš\Local Settings\Temporary Internet Files\Content.IE5\KFZBUAGW\MP90044910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7176" y="1127493"/>
            <a:ext cx="1512168" cy="1955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E:\Documents and Settings\Luboš\Local Settings\Temporary Internet Files\Content.IE5\ABWNKSR7\MC900441297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2976" y="202374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2915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27384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cs-CZ" sz="2000" dirty="0" smtClean="0"/>
              <a:t>Microsoft Office - Klipart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548680"/>
            <a:ext cx="36920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Použité zdroje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177884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397</Words>
  <Application>Microsoft Office PowerPoint</Application>
  <PresentationFormat>Předvádění na obrazovce (4:3)</PresentationFormat>
  <Paragraphs>135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Malá a velká písmena VY_32_INOVACE_5B_03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Malá a velká písmena VY_32_INOVACE_5B_03 Číslo projektu: CZ.1.07/1.4.00/21.1101</dc:title>
  <dc:creator>Lubos</dc:creator>
  <cp:lastModifiedBy>Lubos</cp:lastModifiedBy>
  <cp:revision>2</cp:revision>
  <dcterms:created xsi:type="dcterms:W3CDTF">2012-04-29T16:35:48Z</dcterms:created>
  <dcterms:modified xsi:type="dcterms:W3CDTF">2013-01-24T18:15:26Z</dcterms:modified>
</cp:coreProperties>
</file>