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04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AF3C0B-D631-46D7-8A2A-6720798BF334}" type="datetimeFigureOut">
              <a:rPr lang="cs-CZ" smtClean="0"/>
              <a:t>24.1.2013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1929FA-88B7-4491-8199-FA95FC049B2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87949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AF3C0B-D631-46D7-8A2A-6720798BF334}" type="datetimeFigureOut">
              <a:rPr lang="cs-CZ" smtClean="0"/>
              <a:t>24.1.2013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1929FA-88B7-4491-8199-FA95FC049B2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1136747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AF3C0B-D631-46D7-8A2A-6720798BF334}" type="datetimeFigureOut">
              <a:rPr lang="cs-CZ" smtClean="0"/>
              <a:t>24.1.2013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1929FA-88B7-4491-8199-FA95FC049B2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719933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AF3C0B-D631-46D7-8A2A-6720798BF334}" type="datetimeFigureOut">
              <a:rPr lang="cs-CZ" smtClean="0"/>
              <a:t>24.1.2013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1929FA-88B7-4491-8199-FA95FC049B2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1571813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AF3C0B-D631-46D7-8A2A-6720798BF334}" type="datetimeFigureOut">
              <a:rPr lang="cs-CZ" smtClean="0"/>
              <a:t>24.1.2013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1929FA-88B7-4491-8199-FA95FC049B2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0271590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AF3C0B-D631-46D7-8A2A-6720798BF334}" type="datetimeFigureOut">
              <a:rPr lang="cs-CZ" smtClean="0"/>
              <a:t>24.1.2013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1929FA-88B7-4491-8199-FA95FC049B2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9675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AF3C0B-D631-46D7-8A2A-6720798BF334}" type="datetimeFigureOut">
              <a:rPr lang="cs-CZ" smtClean="0"/>
              <a:t>24.1.2013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1929FA-88B7-4491-8199-FA95FC049B2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0915629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AF3C0B-D631-46D7-8A2A-6720798BF334}" type="datetimeFigureOut">
              <a:rPr lang="cs-CZ" smtClean="0"/>
              <a:t>24.1.2013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1929FA-88B7-4491-8199-FA95FC049B2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3854766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AF3C0B-D631-46D7-8A2A-6720798BF334}" type="datetimeFigureOut">
              <a:rPr lang="cs-CZ" smtClean="0"/>
              <a:t>24.1.2013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1929FA-88B7-4491-8199-FA95FC049B2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1813554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AF3C0B-D631-46D7-8A2A-6720798BF334}" type="datetimeFigureOut">
              <a:rPr lang="cs-CZ" smtClean="0"/>
              <a:t>24.1.2013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1929FA-88B7-4491-8199-FA95FC049B2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4808357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AF3C0B-D631-46D7-8A2A-6720798BF334}" type="datetimeFigureOut">
              <a:rPr lang="cs-CZ" smtClean="0"/>
              <a:t>24.1.2013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1929FA-88B7-4491-8199-FA95FC049B2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4614733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2AF3C0B-D631-46D7-8A2A-6720798BF334}" type="datetimeFigureOut">
              <a:rPr lang="cs-CZ" smtClean="0"/>
              <a:t>24.1.2013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1929FA-88B7-4491-8199-FA95FC049B2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8763660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wmf"/><Relationship Id="rId5" Type="http://schemas.openxmlformats.org/officeDocument/2006/relationships/image" Target="../media/image5.wmf"/><Relationship Id="rId4" Type="http://schemas.openxmlformats.org/officeDocument/2006/relationships/image" Target="../media/image4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wmf"/><Relationship Id="rId5" Type="http://schemas.openxmlformats.org/officeDocument/2006/relationships/image" Target="../media/image10.png"/><Relationship Id="rId4" Type="http://schemas.openxmlformats.org/officeDocument/2006/relationships/image" Target="../media/image9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wmf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6.png"/><Relationship Id="rId5" Type="http://schemas.openxmlformats.org/officeDocument/2006/relationships/image" Target="../media/image15.png"/><Relationship Id="rId4" Type="http://schemas.openxmlformats.org/officeDocument/2006/relationships/image" Target="../media/image14.wmf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Vlastní 1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0690" y="577483"/>
            <a:ext cx="6287928" cy="1371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Nadpis 1"/>
          <p:cNvSpPr txBox="1">
            <a:spLocks noGrp="1"/>
          </p:cNvSpPr>
          <p:nvPr>
            <p:ph type="ctrTitle"/>
          </p:nvPr>
        </p:nvSpPr>
        <p:spPr>
          <a:prstGeom prst="rect">
            <a:avLst/>
          </a:prstGeom>
        </p:spPr>
        <p:txBody>
          <a:bodyPr lIns="82296" tIns="41148" rIns="82296" bIns="41148">
            <a:normAutofit fontScale="9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4000" dirty="0" smtClean="0"/>
              <a:t>Co do řady nepatří</a:t>
            </a:r>
            <a:br>
              <a:rPr lang="cs-CZ" sz="4000" dirty="0" smtClean="0"/>
            </a:br>
            <a:r>
              <a:rPr lang="cs-CZ" sz="4000" dirty="0" smtClean="0"/>
              <a:t>VY_32_INOVACE_5B_04</a:t>
            </a:r>
            <a:br>
              <a:rPr lang="cs-CZ" sz="4000" dirty="0" smtClean="0"/>
            </a:br>
            <a:r>
              <a:rPr lang="cs-CZ" sz="2800" dirty="0" smtClean="0">
                <a:solidFill>
                  <a:prstClr val="black"/>
                </a:solidFill>
              </a:rPr>
              <a:t>Číslo </a:t>
            </a:r>
            <a:r>
              <a:rPr lang="cs-CZ" sz="2800" dirty="0">
                <a:solidFill>
                  <a:prstClr val="black"/>
                </a:solidFill>
              </a:rPr>
              <a:t>projektu: </a:t>
            </a:r>
            <a:r>
              <a:rPr lang="cs-CZ" sz="2400" dirty="0"/>
              <a:t>CZ.1.07/1.4.00/21.1101</a:t>
            </a:r>
            <a:endParaRPr lang="cs-CZ" dirty="0"/>
          </a:p>
        </p:txBody>
      </p:sp>
      <p:sp>
        <p:nvSpPr>
          <p:cNvPr id="6" name="Podnadpis 2"/>
          <p:cNvSpPr txBox="1">
            <a:spLocks noGrp="1"/>
          </p:cNvSpPr>
          <p:nvPr>
            <p:ph type="subTitle" idx="1"/>
          </p:nvPr>
        </p:nvSpPr>
        <p:spPr>
          <a:prstGeom prst="rect">
            <a:avLst/>
          </a:prstGeom>
        </p:spPr>
        <p:txBody>
          <a:bodyPr vert="horz" lIns="82296" tIns="41148" rIns="82296" bIns="41148" rtlCol="0">
            <a:normAutofit fontScale="92500" lnSpcReduction="1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Sada 2</a:t>
            </a:r>
          </a:p>
          <a:p>
            <a:r>
              <a:rPr lang="cs-CZ" dirty="0" smtClean="0"/>
              <a:t>Čtení</a:t>
            </a:r>
          </a:p>
          <a:p>
            <a:r>
              <a:rPr lang="cs-CZ" sz="2600" dirty="0" smtClean="0"/>
              <a:t>Mateřská škola, Základní škola a Praktická škola Trhové Sviny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549132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lačítko akce: Vlastní 3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4"/>
          <p:cNvSpPr txBox="1"/>
          <p:nvPr/>
        </p:nvSpPr>
        <p:spPr>
          <a:xfrm>
            <a:off x="172169" y="37088"/>
            <a:ext cx="8568952" cy="329321"/>
          </a:xfrm>
          <a:prstGeom prst="rect">
            <a:avLst/>
          </a:prstGeom>
          <a:noFill/>
        </p:spPr>
        <p:txBody>
          <a:bodyPr wrap="square" lIns="82296" tIns="41148" rIns="82296" bIns="41148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1600" dirty="0">
                <a:latin typeface="+mj-lt"/>
                <a:cs typeface="Times New Roman" pitchFamily="18" charset="0"/>
              </a:rPr>
              <a:t>Identifikátor materiálu</a:t>
            </a:r>
            <a:r>
              <a:rPr lang="cs-CZ" sz="1600" dirty="0" smtClean="0">
                <a:latin typeface="+mj-lt"/>
                <a:cs typeface="Times New Roman" pitchFamily="18" charset="0"/>
              </a:rPr>
              <a:t>: III/2 Inovace a zkvalitnění výuky prostřednictvím ICT</a:t>
            </a:r>
            <a:r>
              <a:rPr lang="cs-CZ" sz="1600" smtClean="0">
                <a:latin typeface="+mj-lt"/>
                <a:cs typeface="Times New Roman" pitchFamily="18" charset="0"/>
              </a:rPr>
              <a:t>, 04</a:t>
            </a:r>
            <a:endParaRPr lang="cs-CZ" sz="1600" dirty="0">
              <a:latin typeface="+mj-lt"/>
              <a:cs typeface="Times New Roman" pitchFamily="18" charset="0"/>
            </a:endParaRPr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45503815"/>
              </p:ext>
            </p:extLst>
          </p:nvPr>
        </p:nvGraphicFramePr>
        <p:xfrm>
          <a:off x="264439" y="624557"/>
          <a:ext cx="8641103" cy="3878897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115805"/>
                <a:gridCol w="6525298"/>
              </a:tblGrid>
              <a:tr h="1004243"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Anotace</a:t>
                      </a:r>
                      <a:endParaRPr lang="cs-CZ" sz="1300" dirty="0"/>
                    </a:p>
                  </a:txBody>
                  <a:tcPr marL="82296" marR="82296" marT="41148" marB="41148"/>
                </a:tc>
                <a:tc>
                  <a:txBody>
                    <a:bodyPr/>
                    <a:lstStyle/>
                    <a:p>
                      <a:pPr marL="0" marR="0" indent="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300" dirty="0" smtClean="0"/>
                        <a:t>Tento materiál je určen k upevňování znalostí významu slova. První tři stránky jsou interaktivní – žáci přiřazují k obrázkům správná slova. Mají zde možnost okamžité zpětné vazby –</a:t>
                      </a:r>
                      <a:r>
                        <a:rPr lang="cs-CZ" sz="1300" baseline="0" dirty="0" smtClean="0"/>
                        <a:t> slovo „přiletí“ na správné místo. V dalším úkole žáci vybírají, co do řady nepatří z hlediska významu slova. Poslední stránka je kontrolní. </a:t>
                      </a:r>
                      <a:endParaRPr lang="cs-CZ" sz="1300" dirty="0" smtClean="0"/>
                    </a:p>
                    <a:p>
                      <a:pPr marL="0" marR="0" indent="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300" dirty="0"/>
                    </a:p>
                  </a:txBody>
                  <a:tcPr marL="82296" marR="82296" marT="41148" marB="41148"/>
                </a:tc>
              </a:tr>
              <a:tr h="344315"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Autor</a:t>
                      </a:r>
                      <a:r>
                        <a:rPr lang="cs-CZ" sz="1300" baseline="0" dirty="0" smtClean="0"/>
                        <a:t> </a:t>
                      </a:r>
                      <a:endParaRPr lang="cs-CZ" sz="1600" dirty="0"/>
                    </a:p>
                  </a:txBody>
                  <a:tcPr marL="82296" marR="82296" marT="41148" marB="41148"/>
                </a:tc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Jan Reindl</a:t>
                      </a:r>
                      <a:endParaRPr lang="cs-CZ" sz="1300" dirty="0"/>
                    </a:p>
                  </a:txBody>
                  <a:tcPr marL="82296" marR="82296" marT="41148" marB="41148"/>
                </a:tc>
              </a:tr>
              <a:tr h="317235"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Speciální</a:t>
                      </a:r>
                      <a:r>
                        <a:rPr lang="cs-CZ" sz="1300" baseline="0" dirty="0" smtClean="0"/>
                        <a:t> vzdělávací potřeby</a:t>
                      </a:r>
                      <a:endParaRPr lang="cs-CZ" sz="1300" dirty="0"/>
                    </a:p>
                  </a:txBody>
                  <a:tcPr marL="82296" marR="82296" marT="41148" marB="41148"/>
                </a:tc>
                <a:tc>
                  <a:txBody>
                    <a:bodyPr/>
                    <a:lstStyle/>
                    <a:p>
                      <a:r>
                        <a:rPr lang="cs-CZ" sz="1300" baseline="0" smtClean="0"/>
                        <a:t>ADHD, dyslexie, dysgrafie, dyskalkulie, Autismus, MP</a:t>
                      </a:r>
                      <a:endParaRPr lang="cs-CZ" sz="1300" dirty="0"/>
                    </a:p>
                  </a:txBody>
                  <a:tcPr marL="82296" marR="82296" marT="41148" marB="41148"/>
                </a:tc>
              </a:tr>
              <a:tr h="557530">
                <a:tc>
                  <a:txBody>
                    <a:bodyPr/>
                    <a:lstStyle/>
                    <a:p>
                      <a:r>
                        <a:rPr lang="cs-CZ" sz="1300" baseline="0" dirty="0" smtClean="0"/>
                        <a:t>Vzdělávací obor</a:t>
                      </a:r>
                    </a:p>
                    <a:p>
                      <a:r>
                        <a:rPr lang="cs-CZ" sz="1300" baseline="0" dirty="0" smtClean="0"/>
                        <a:t>Období vytvoření materiálu</a:t>
                      </a:r>
                      <a:endParaRPr lang="cs-CZ" sz="1300" dirty="0"/>
                    </a:p>
                  </a:txBody>
                  <a:tcPr marL="82296" marR="82296" marT="41148" marB="41148"/>
                </a:tc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Čtení</a:t>
                      </a:r>
                    </a:p>
                    <a:p>
                      <a:r>
                        <a:rPr lang="cs-CZ" sz="1300" dirty="0" smtClean="0"/>
                        <a:t>Listopad 2011</a:t>
                      </a:r>
                      <a:endParaRPr lang="cs-CZ" sz="1300" dirty="0"/>
                    </a:p>
                  </a:txBody>
                  <a:tcPr marL="82296" marR="82296" marT="41148" marB="41148"/>
                </a:tc>
              </a:tr>
              <a:tr h="326304"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Druh</a:t>
                      </a:r>
                      <a:r>
                        <a:rPr lang="cs-CZ" sz="1300" baseline="0" dirty="0" smtClean="0"/>
                        <a:t> učebního materiálu</a:t>
                      </a:r>
                      <a:endParaRPr lang="cs-CZ" sz="1300" dirty="0"/>
                    </a:p>
                  </a:txBody>
                  <a:tcPr marL="82296" marR="82296" marT="41148" marB="41148"/>
                </a:tc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Interaktivní</a:t>
                      </a:r>
                      <a:r>
                        <a:rPr lang="cs-CZ" sz="1300" baseline="0" dirty="0" smtClean="0"/>
                        <a:t> DUM</a:t>
                      </a:r>
                      <a:endParaRPr lang="cs-CZ" sz="1300" dirty="0"/>
                    </a:p>
                  </a:txBody>
                  <a:tcPr marL="82296" marR="82296" marT="41148" marB="41148"/>
                </a:tc>
              </a:tr>
              <a:tr h="322626"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Inovace</a:t>
                      </a:r>
                      <a:endParaRPr lang="cs-CZ" sz="1300" dirty="0"/>
                    </a:p>
                  </a:txBody>
                  <a:tcPr marL="82296" marR="82296" marT="41148" marB="41148"/>
                </a:tc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Díky novému</a:t>
                      </a:r>
                      <a:r>
                        <a:rPr lang="cs-CZ" sz="1300" baseline="0" dirty="0" smtClean="0"/>
                        <a:t> softwaru je možné využívat rozšířených funkcí prezentace .</a:t>
                      </a:r>
                      <a:endParaRPr lang="cs-CZ" sz="1300" dirty="0"/>
                    </a:p>
                  </a:txBody>
                  <a:tcPr marL="82296" marR="82296" marT="41148" marB="41148"/>
                </a:tc>
              </a:tr>
              <a:tr h="312535"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Cílová</a:t>
                      </a:r>
                      <a:r>
                        <a:rPr lang="cs-CZ" sz="1300" baseline="0" dirty="0" smtClean="0"/>
                        <a:t> skupina</a:t>
                      </a:r>
                      <a:endParaRPr lang="cs-CZ" sz="1300" dirty="0"/>
                    </a:p>
                  </a:txBody>
                  <a:tcPr marL="82296" marR="82296" marT="41148" marB="41148"/>
                </a:tc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Žák</a:t>
                      </a:r>
                      <a:r>
                        <a:rPr lang="cs-CZ" sz="1300" baseline="0" dirty="0" smtClean="0"/>
                        <a:t> – se středně  těžkým mentálním postižením </a:t>
                      </a:r>
                      <a:endParaRPr lang="cs-CZ" sz="1300" dirty="0"/>
                    </a:p>
                  </a:txBody>
                  <a:tcPr marL="82296" marR="82296" marT="41148" marB="41148"/>
                </a:tc>
              </a:tr>
              <a:tr h="292393"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Stupeň a typ vzdělávání</a:t>
                      </a:r>
                      <a:r>
                        <a:rPr lang="cs-CZ" sz="1300" baseline="0" dirty="0" smtClean="0"/>
                        <a:t> </a:t>
                      </a:r>
                      <a:endParaRPr lang="cs-CZ" sz="1300" dirty="0"/>
                    </a:p>
                  </a:txBody>
                  <a:tcPr marL="82296" marR="82296" marT="41148" marB="41148"/>
                </a:tc>
                <a:tc>
                  <a:txBody>
                    <a:bodyPr/>
                    <a:lstStyle/>
                    <a:p>
                      <a:r>
                        <a:rPr lang="cs-CZ" sz="1300" baseline="0" dirty="0" smtClean="0"/>
                        <a:t>Základní škola speciální - 1. stupeň, 1. období, 2. období </a:t>
                      </a:r>
                      <a:endParaRPr lang="cs-CZ" sz="1300" dirty="0"/>
                    </a:p>
                  </a:txBody>
                  <a:tcPr marL="82296" marR="82296" marT="41148" marB="41148"/>
                </a:tc>
              </a:tr>
              <a:tr h="333063"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Typická</a:t>
                      </a:r>
                      <a:r>
                        <a:rPr lang="cs-CZ" sz="1300" baseline="0" dirty="0" smtClean="0"/>
                        <a:t> věková skupina</a:t>
                      </a:r>
                      <a:endParaRPr lang="cs-CZ" sz="1300" dirty="0"/>
                    </a:p>
                  </a:txBody>
                  <a:tcPr marL="82296" marR="82296" marT="41148" marB="41148"/>
                </a:tc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1.</a:t>
                      </a:r>
                      <a:r>
                        <a:rPr lang="cs-CZ" sz="1300" baseline="0" dirty="0" smtClean="0"/>
                        <a:t> – 6. ročník</a:t>
                      </a:r>
                      <a:endParaRPr lang="cs-CZ" sz="1300" dirty="0"/>
                    </a:p>
                  </a:txBody>
                  <a:tcPr marL="82296" marR="82296" marT="41148" marB="41148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6835669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lačítko akce: Vlastní 12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440500" y="194737"/>
            <a:ext cx="713458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00B050"/>
                </a:solidFill>
              </a:rPr>
              <a:t>Přiřaď k obrázkům správný popis</a:t>
            </a:r>
            <a:endParaRPr lang="cs-CZ" sz="4000" b="1" dirty="0">
              <a:solidFill>
                <a:srgbClr val="00B050"/>
              </a:solidFill>
            </a:endParaRPr>
          </a:p>
        </p:txBody>
      </p:sp>
      <p:pic>
        <p:nvPicPr>
          <p:cNvPr id="3" name="Picture 7" descr="E:\Documents and Settings\Luboš\Local Settings\Temporary Internet Files\Content.IE5\KFZBUAGW\MC90043000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9157" y="957537"/>
            <a:ext cx="1470562" cy="16296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2" descr="E:\Documents and Settings\Luboš\Local Settings\Temporary Internet Files\Content.IE5\EG3CLI4Q\MC90010935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1118152"/>
            <a:ext cx="1649621" cy="14462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3" descr="E:\Documents and Settings\Luboš\Local Settings\Temporary Internet Files\Content.IE5\2EVP6ZX8\MC90044137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10853" y="764704"/>
            <a:ext cx="1793875" cy="18224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4" descr="E:\Documents and Settings\Luboš\Local Settings\Temporary Internet Files\Content.IE5\KFZBUAGW\MC900441407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8257" y="1365109"/>
            <a:ext cx="1816100" cy="8604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2" descr="E:\Documents and Settings\Luboš\Local Settings\Temporary Internet Files\Content.IE5\EG3CLI4Q\MC900034089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620688"/>
            <a:ext cx="1938196" cy="17344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931986" y="5967216"/>
            <a:ext cx="86549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B050"/>
                </a:solidFill>
              </a:rPr>
              <a:t>myš</a:t>
            </a:r>
            <a:endParaRPr lang="cs-CZ" sz="3200" b="1" dirty="0">
              <a:solidFill>
                <a:srgbClr val="00B05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483768" y="5967217"/>
            <a:ext cx="82105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B050"/>
                </a:solidFill>
              </a:rPr>
              <a:t>kůň</a:t>
            </a:r>
            <a:endParaRPr lang="cs-CZ" sz="3200" b="1" dirty="0">
              <a:solidFill>
                <a:srgbClr val="00B05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799938" y="6006886"/>
            <a:ext cx="110479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B050"/>
                </a:solidFill>
              </a:rPr>
              <a:t>opice</a:t>
            </a:r>
            <a:endParaRPr lang="cs-CZ" sz="3200" b="1" dirty="0">
              <a:solidFill>
                <a:srgbClr val="00B05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626307" y="5967218"/>
            <a:ext cx="77457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B050"/>
                </a:solidFill>
              </a:rPr>
              <a:t>pes</a:t>
            </a:r>
            <a:endParaRPr lang="cs-CZ" sz="3200" b="1" dirty="0">
              <a:solidFill>
                <a:srgbClr val="00B05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7005570" y="5953308"/>
            <a:ext cx="139153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B050"/>
                </a:solidFill>
              </a:rPr>
              <a:t>kachna</a:t>
            </a:r>
            <a:endParaRPr lang="cs-CZ" sz="3200" b="1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930713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94444E-6 2.85846E-6 L -0.01927 -0.50671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972" y="-2534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05556E-6 2.85846E-6 L 0.53004 -0.53816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6493" y="-2692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66667E-6 1.17484E-6 L -0.02326 -0.50208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163" y="-2511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11111E-6 2.85846E-6 L -0.0474 -0.52775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378" y="-2638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4.26457E-6 L -0.56268 -0.49422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8142" y="-2472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  <p:bldLst>
      <p:bldP spid="8" grpId="0"/>
      <p:bldP spid="9" grpId="0"/>
      <p:bldP spid="10" grpId="0"/>
      <p:bldP spid="11" grpId="0"/>
      <p:bldP spid="1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lačítko akce: Vlastní 12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440500" y="194737"/>
            <a:ext cx="713458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00B050"/>
                </a:solidFill>
              </a:rPr>
              <a:t>Přiřaď k obrázkům správný popis</a:t>
            </a:r>
            <a:endParaRPr lang="cs-CZ" sz="4000" b="1" dirty="0">
              <a:solidFill>
                <a:srgbClr val="00B050"/>
              </a:solidFill>
            </a:endParaRPr>
          </a:p>
        </p:txBody>
      </p:sp>
      <p:pic>
        <p:nvPicPr>
          <p:cNvPr id="3" name="Picture 5" descr="E:\Documents and Settings\Luboš\Local Settings\Temporary Internet Files\Content.IE5\EG3CLI4Q\MC900441297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692696"/>
            <a:ext cx="1801323" cy="18013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E:\Program Files\Microsoft Office\MEDIA\CAGCAT10\j0212957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77162" y="1018656"/>
            <a:ext cx="1830629" cy="11494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E:\Documents and Settings\Luboš\Local Settings\Temporary Internet Files\Content.IE5\KFZBUAGW\MC90028721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9952" y="1100367"/>
            <a:ext cx="1786725" cy="9859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E:\Documents and Settings\Luboš\Local Settings\Temporary Internet Files\Content.IE5\ABWNKSR7\MC900440389[1]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87124" y="1018656"/>
            <a:ext cx="1371600" cy="1371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E:\Documents and Settings\Luboš\Local Settings\Temporary Internet Files\Content.IE5\2EVP6ZX8\MC900353697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35876" y="512369"/>
            <a:ext cx="1986069" cy="21619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7159136" y="5895297"/>
            <a:ext cx="163916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motorka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40500" y="5898343"/>
            <a:ext cx="75212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loď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954682" y="5894965"/>
            <a:ext cx="96609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auto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515470" y="5892337"/>
            <a:ext cx="87876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vlak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5041002" y="5943520"/>
            <a:ext cx="137204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letadlo</a:t>
            </a:r>
            <a:endParaRPr lang="cs-CZ" sz="32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305547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88889E-6 -1.37835E-6 L 0.7809 -0.49653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9045" y="-2483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05556E-6 1.15634E-6 L 0.06025 -0.53816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003" y="-2692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72222E-6 2.42368E-6 L 0.09114 -0.54834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549" y="-2742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72222E-6 1.86864E-6 L 0.05486 -0.53469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743" y="-2673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7 -1.11008E-7 L -0.7349 -0.52775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6753" y="-2638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4" grpId="0"/>
      <p:bldP spid="9" grpId="0"/>
      <p:bldP spid="10" grpId="0"/>
      <p:bldP spid="11" grpId="0"/>
      <p:bldP spid="1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lačítko akce: Vlastní 13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440500" y="194737"/>
            <a:ext cx="713458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00B050"/>
                </a:solidFill>
              </a:rPr>
              <a:t>Přiřaď k obrázkům správný popis</a:t>
            </a:r>
            <a:endParaRPr lang="cs-CZ" sz="4000" b="1" dirty="0">
              <a:solidFill>
                <a:srgbClr val="00B050"/>
              </a:solidFill>
            </a:endParaRPr>
          </a:p>
        </p:txBody>
      </p:sp>
      <p:pic>
        <p:nvPicPr>
          <p:cNvPr id="2050" name="Picture 2" descr="E:\Documents and Settings\Luboš\Local Settings\Temporary Internet Files\Content.IE5\ABWNKSR7\MC900441708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879" y="1185543"/>
            <a:ext cx="1371600" cy="1371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E:\Documents and Settings\Luboš\Local Settings\Temporary Internet Files\Content.IE5\2EVP6ZX8\MC90008838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902623"/>
            <a:ext cx="1536021" cy="16595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E:\Documents and Settings\Luboš\Local Settings\Temporary Internet Files\Content.IE5\EG3CLI4Q\MC90021551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49620" y="1012358"/>
            <a:ext cx="1916342" cy="14400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E:\Documents and Settings\Luboš\Local Settings\Temporary Internet Files\Content.IE5\ABWNKSR7\MC900441719[1]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1021411"/>
            <a:ext cx="1487742" cy="14877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E:\Documents and Settings\Luboš\Local Settings\Temporary Internet Files\Content.IE5\GHIJKLMN\MC900436899[1]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79822" y="875151"/>
            <a:ext cx="1714500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683568" y="5790330"/>
            <a:ext cx="132741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70C0"/>
                </a:solidFill>
              </a:rPr>
              <a:t>hruška</a:t>
            </a:r>
            <a:endParaRPr lang="cs-CZ" sz="3200" b="1" dirty="0">
              <a:solidFill>
                <a:srgbClr val="0070C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339752" y="5796324"/>
            <a:ext cx="143520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70C0"/>
                </a:solidFill>
              </a:rPr>
              <a:t>švestka</a:t>
            </a:r>
            <a:endParaRPr lang="cs-CZ" sz="3200" b="1" dirty="0">
              <a:solidFill>
                <a:srgbClr val="0070C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073861" y="5790330"/>
            <a:ext cx="126528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70C0"/>
                </a:solidFill>
              </a:rPr>
              <a:t>třešně</a:t>
            </a:r>
            <a:endParaRPr lang="cs-CZ" sz="3200" b="1" dirty="0">
              <a:solidFill>
                <a:srgbClr val="0070C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5724128" y="5786015"/>
            <a:ext cx="121821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70C0"/>
                </a:solidFill>
              </a:rPr>
              <a:t>jablko</a:t>
            </a:r>
            <a:endParaRPr lang="cs-CZ" sz="3200" b="1" dirty="0">
              <a:solidFill>
                <a:srgbClr val="0070C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344398" y="5786016"/>
            <a:ext cx="135325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70C0"/>
                </a:solidFill>
              </a:rPr>
              <a:t>jahoda</a:t>
            </a:r>
            <a:endParaRPr lang="cs-CZ" sz="32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546820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16667E-6 -3.46821E-7 L 0.1085 -0.45988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5417" y="-2300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E-6 4.79769E-6 L 0.13421 -0.49226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6701" y="-2462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33333E-6 -3.46821E-7 L 0.12709 -0.47029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6354" y="-2351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72222E-6 2.08092E-6 L -0.57847 -0.46983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8924" y="-2349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33333E-6 2.08092E-6 L -0.03055 -0.45942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528" y="-2298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3" grpId="0"/>
      <p:bldP spid="10" grpId="0"/>
      <p:bldP spid="11" grpId="0"/>
      <p:bldP spid="12" grpId="0"/>
      <p:bldP spid="1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lačítko akce: Vlastní 3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467544" y="332656"/>
            <a:ext cx="605947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0070C0"/>
                </a:solidFill>
              </a:rPr>
              <a:t>Vyškrtni, co do řady nepatří</a:t>
            </a:r>
            <a:endParaRPr lang="cs-CZ" sz="4000" b="1" dirty="0">
              <a:solidFill>
                <a:srgbClr val="0070C0"/>
              </a:solidFill>
            </a:endParaRPr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90905222"/>
              </p:ext>
            </p:extLst>
          </p:nvPr>
        </p:nvGraphicFramePr>
        <p:xfrm>
          <a:off x="467545" y="1397000"/>
          <a:ext cx="8208910" cy="376019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641782"/>
                <a:gridCol w="1641782"/>
                <a:gridCol w="1641782"/>
                <a:gridCol w="1641782"/>
                <a:gridCol w="1641782"/>
              </a:tblGrid>
              <a:tr h="1253397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rgbClr val="FF0000"/>
                          </a:solidFill>
                        </a:rPr>
                        <a:t>myš</a:t>
                      </a:r>
                      <a:endParaRPr lang="cs-CZ" sz="2800" dirty="0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rgbClr val="FF0000"/>
                          </a:solidFill>
                        </a:rPr>
                        <a:t>kachna</a:t>
                      </a:r>
                      <a:endParaRPr lang="cs-CZ" sz="2800" dirty="0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rgbClr val="FF0000"/>
                          </a:solidFill>
                        </a:rPr>
                        <a:t>opice</a:t>
                      </a:r>
                      <a:endParaRPr lang="cs-CZ" sz="2800" dirty="0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rgbClr val="FF0000"/>
                          </a:solidFill>
                        </a:rPr>
                        <a:t>loď</a:t>
                      </a:r>
                      <a:endParaRPr lang="cs-CZ" sz="2800" dirty="0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rgbClr val="FF0000"/>
                          </a:solidFill>
                        </a:rPr>
                        <a:t>pes</a:t>
                      </a:r>
                      <a:endParaRPr lang="cs-CZ" sz="2800" dirty="0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1253397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rgbClr val="FF0000"/>
                          </a:solidFill>
                        </a:rPr>
                        <a:t>motorka</a:t>
                      </a:r>
                      <a:endParaRPr lang="cs-CZ" sz="2800" b="1" dirty="0">
                        <a:solidFill>
                          <a:srgbClr val="FF0000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rgbClr val="FF0000"/>
                          </a:solidFill>
                        </a:rPr>
                        <a:t>auto</a:t>
                      </a:r>
                      <a:endParaRPr lang="cs-CZ" sz="2800" b="1" dirty="0">
                        <a:solidFill>
                          <a:srgbClr val="FF0000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rgbClr val="FF0000"/>
                          </a:solidFill>
                        </a:rPr>
                        <a:t>kůň</a:t>
                      </a:r>
                      <a:endParaRPr lang="cs-CZ" sz="2800" b="1" dirty="0">
                        <a:solidFill>
                          <a:srgbClr val="FF0000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rgbClr val="FF0000"/>
                          </a:solidFill>
                        </a:rPr>
                        <a:t>letadlo</a:t>
                      </a:r>
                      <a:endParaRPr lang="cs-CZ" sz="2800" b="1" dirty="0">
                        <a:solidFill>
                          <a:srgbClr val="FF0000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rgbClr val="FF0000"/>
                          </a:solidFill>
                        </a:rPr>
                        <a:t>vlak</a:t>
                      </a:r>
                      <a:endParaRPr lang="cs-CZ" sz="2800" b="1" dirty="0">
                        <a:solidFill>
                          <a:srgbClr val="FF0000"/>
                        </a:solidFill>
                      </a:endParaRPr>
                    </a:p>
                  </a:txBody>
                  <a:tcPr anchor="ctr"/>
                </a:tc>
              </a:tr>
              <a:tr h="1253397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rgbClr val="FF0000"/>
                          </a:solidFill>
                        </a:rPr>
                        <a:t>opice</a:t>
                      </a:r>
                      <a:endParaRPr lang="cs-CZ" sz="2800" b="1" dirty="0">
                        <a:solidFill>
                          <a:srgbClr val="FF0000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rgbClr val="FF0000"/>
                          </a:solidFill>
                        </a:rPr>
                        <a:t>jablko</a:t>
                      </a:r>
                      <a:endParaRPr lang="cs-CZ" sz="2800" b="1" dirty="0">
                        <a:solidFill>
                          <a:srgbClr val="FF0000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rgbClr val="FF0000"/>
                          </a:solidFill>
                        </a:rPr>
                        <a:t>hruška</a:t>
                      </a:r>
                      <a:endParaRPr lang="cs-CZ" sz="2800" b="1" dirty="0">
                        <a:solidFill>
                          <a:srgbClr val="FF0000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rgbClr val="FF0000"/>
                          </a:solidFill>
                        </a:rPr>
                        <a:t>jahoda</a:t>
                      </a:r>
                      <a:endParaRPr lang="cs-CZ" sz="2800" b="1" dirty="0">
                        <a:solidFill>
                          <a:srgbClr val="FF0000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rgbClr val="FF0000"/>
                          </a:solidFill>
                        </a:rPr>
                        <a:t>švestka</a:t>
                      </a:r>
                      <a:endParaRPr lang="cs-CZ" sz="2800" b="1" dirty="0">
                        <a:solidFill>
                          <a:srgbClr val="FF0000"/>
                        </a:solidFill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9078886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lačítko akce: Vlastní 9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467544" y="332656"/>
            <a:ext cx="158940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0070C0"/>
                </a:solidFill>
              </a:rPr>
              <a:t>Řešení</a:t>
            </a:r>
            <a:endParaRPr lang="cs-CZ" sz="4000" b="1" dirty="0">
              <a:solidFill>
                <a:srgbClr val="0070C0"/>
              </a:solidFill>
            </a:endParaRPr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6344965"/>
              </p:ext>
            </p:extLst>
          </p:nvPr>
        </p:nvGraphicFramePr>
        <p:xfrm>
          <a:off x="467545" y="1397000"/>
          <a:ext cx="8208910" cy="376019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641782"/>
                <a:gridCol w="1641782"/>
                <a:gridCol w="1641782"/>
                <a:gridCol w="1641782"/>
                <a:gridCol w="1641782"/>
              </a:tblGrid>
              <a:tr h="1253397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rgbClr val="FF0000"/>
                          </a:solidFill>
                        </a:rPr>
                        <a:t>myš</a:t>
                      </a:r>
                      <a:endParaRPr lang="cs-CZ" sz="2800" dirty="0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rgbClr val="FF0000"/>
                          </a:solidFill>
                        </a:rPr>
                        <a:t>kachna</a:t>
                      </a:r>
                      <a:endParaRPr lang="cs-CZ" sz="2800" dirty="0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rgbClr val="FF0000"/>
                          </a:solidFill>
                        </a:rPr>
                        <a:t>opice</a:t>
                      </a:r>
                      <a:endParaRPr lang="cs-CZ" sz="2800" dirty="0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rgbClr val="FF0000"/>
                          </a:solidFill>
                        </a:rPr>
                        <a:t>loď</a:t>
                      </a:r>
                      <a:endParaRPr lang="cs-CZ" sz="2800" dirty="0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rgbClr val="FF0000"/>
                          </a:solidFill>
                        </a:rPr>
                        <a:t>pes</a:t>
                      </a:r>
                      <a:endParaRPr lang="cs-CZ" sz="2800" dirty="0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1253397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rgbClr val="FF0000"/>
                          </a:solidFill>
                        </a:rPr>
                        <a:t>motorka</a:t>
                      </a:r>
                      <a:endParaRPr lang="cs-CZ" sz="2800" b="1" dirty="0">
                        <a:solidFill>
                          <a:srgbClr val="FF0000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rgbClr val="FF0000"/>
                          </a:solidFill>
                        </a:rPr>
                        <a:t>auto</a:t>
                      </a:r>
                      <a:endParaRPr lang="cs-CZ" sz="2800" b="1" dirty="0">
                        <a:solidFill>
                          <a:srgbClr val="FF0000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rgbClr val="FF0000"/>
                          </a:solidFill>
                        </a:rPr>
                        <a:t>kůň</a:t>
                      </a:r>
                      <a:endParaRPr lang="cs-CZ" sz="2800" b="1" dirty="0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rgbClr val="FF0000"/>
                          </a:solidFill>
                        </a:rPr>
                        <a:t>letadlo</a:t>
                      </a:r>
                      <a:endParaRPr lang="cs-CZ" sz="2800" b="1" dirty="0">
                        <a:solidFill>
                          <a:srgbClr val="FF0000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rgbClr val="FF0000"/>
                          </a:solidFill>
                        </a:rPr>
                        <a:t>vlak</a:t>
                      </a:r>
                      <a:endParaRPr lang="cs-CZ" sz="2800" b="1" dirty="0">
                        <a:solidFill>
                          <a:srgbClr val="FF0000"/>
                        </a:solidFill>
                      </a:endParaRPr>
                    </a:p>
                  </a:txBody>
                  <a:tcPr anchor="ctr"/>
                </a:tc>
              </a:tr>
              <a:tr h="1253397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rgbClr val="FF0000"/>
                          </a:solidFill>
                        </a:rPr>
                        <a:t>opice</a:t>
                      </a:r>
                      <a:endParaRPr lang="cs-CZ" sz="2800" b="1" dirty="0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rgbClr val="FF0000"/>
                          </a:solidFill>
                        </a:rPr>
                        <a:t>jablko</a:t>
                      </a:r>
                      <a:endParaRPr lang="cs-CZ" sz="2800" b="1" dirty="0">
                        <a:solidFill>
                          <a:srgbClr val="FF0000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rgbClr val="FF0000"/>
                          </a:solidFill>
                        </a:rPr>
                        <a:t>hruška</a:t>
                      </a:r>
                      <a:endParaRPr lang="cs-CZ" sz="2800" b="1" dirty="0">
                        <a:solidFill>
                          <a:srgbClr val="FF0000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rgbClr val="FF0000"/>
                          </a:solidFill>
                        </a:rPr>
                        <a:t>jahoda</a:t>
                      </a:r>
                      <a:endParaRPr lang="cs-CZ" sz="2800" b="1" dirty="0">
                        <a:solidFill>
                          <a:srgbClr val="FF0000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rgbClr val="FF0000"/>
                          </a:solidFill>
                        </a:rPr>
                        <a:t>švestka</a:t>
                      </a:r>
                      <a:endParaRPr lang="cs-CZ" sz="2800" b="1" dirty="0">
                        <a:solidFill>
                          <a:srgbClr val="FF0000"/>
                        </a:solidFill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  <p:cxnSp>
        <p:nvCxnSpPr>
          <p:cNvPr id="5" name="Přímá spojnice 4"/>
          <p:cNvCxnSpPr/>
          <p:nvPr/>
        </p:nvCxnSpPr>
        <p:spPr>
          <a:xfrm flipV="1">
            <a:off x="5436096" y="1412776"/>
            <a:ext cx="1584176" cy="122413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5436096" y="1412776"/>
            <a:ext cx="1584176" cy="122413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 flipV="1">
            <a:off x="3779912" y="2636912"/>
            <a:ext cx="1656184" cy="122413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 flipH="1" flipV="1">
            <a:off x="3779912" y="2636912"/>
            <a:ext cx="1656184" cy="122413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467544" y="3861048"/>
            <a:ext cx="1589409" cy="129614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 flipV="1">
            <a:off x="467544" y="3933056"/>
            <a:ext cx="1589409" cy="122413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105051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lačítko akce: Vlastní 4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>
            <a:normAutofit/>
          </a:bodyPr>
          <a:lstStyle/>
          <a:p>
            <a:r>
              <a:rPr lang="cs-CZ" sz="2000" dirty="0" smtClean="0"/>
              <a:t>Microsoft Office - Klipart</a:t>
            </a:r>
            <a:endParaRPr lang="cs-CZ" sz="2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539552" y="548680"/>
            <a:ext cx="369203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Použité zdroje</a:t>
            </a:r>
            <a:endParaRPr lang="cs-CZ" sz="4000" b="1" dirty="0"/>
          </a:p>
        </p:txBody>
      </p:sp>
    </p:spTree>
    <p:extLst>
      <p:ext uri="{BB962C8B-B14F-4D97-AF65-F5344CB8AC3E}">
        <p14:creationId xmlns:p14="http://schemas.microsoft.com/office/powerpoint/2010/main" val="16402209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239</Words>
  <Application>Microsoft Office PowerPoint</Application>
  <PresentationFormat>Předvádění na obrazovce (4:3)</PresentationFormat>
  <Paragraphs>77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Co do řady nepatří VY_32_INOVACE_5B_04 Číslo projektu: CZ.1.07/1.4.00/21.1101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 do řady nepatří VY_32_INOVACE_5B_04 Číslo projektu: CZ.1.07/1.4.00/21.1101</dc:title>
  <dc:creator>Lubos</dc:creator>
  <cp:lastModifiedBy>Lubos</cp:lastModifiedBy>
  <cp:revision>2</cp:revision>
  <dcterms:created xsi:type="dcterms:W3CDTF">2011-11-27T16:38:27Z</dcterms:created>
  <dcterms:modified xsi:type="dcterms:W3CDTF">2013-01-24T18:15:48Z</dcterms:modified>
</cp:coreProperties>
</file>