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9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67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40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917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545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565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27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638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0006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16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585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F684B-A376-4BDE-905E-64D9DE41098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1EBFF-BA78-467E-BF2D-27FBCEA16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51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82296" tIns="41148" rIns="82296" bIns="41148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Slabiky II</a:t>
            </a:r>
            <a:br>
              <a:rPr lang="cs-CZ" sz="4000" dirty="0" smtClean="0"/>
            </a:br>
            <a:r>
              <a:rPr lang="cs-CZ" sz="4000" dirty="0" smtClean="0"/>
              <a:t>VY_32_INOVACE_5B_05</a:t>
            </a:r>
            <a:br>
              <a:rPr lang="cs-CZ" sz="4000" dirty="0" smtClean="0"/>
            </a:br>
            <a:r>
              <a:rPr lang="cs-CZ" sz="2800" dirty="0" smtClean="0">
                <a:solidFill>
                  <a:prstClr val="black"/>
                </a:solidFill>
              </a:rPr>
              <a:t>Číslo </a:t>
            </a:r>
            <a:r>
              <a:rPr lang="cs-CZ" sz="2800" dirty="0">
                <a:solidFill>
                  <a:prstClr val="black"/>
                </a:solidFill>
              </a:rPr>
              <a:t>projektu: </a:t>
            </a:r>
            <a:r>
              <a:rPr lang="cs-CZ" sz="24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vert="horz" lIns="82296" tIns="41148" rIns="82296" bIns="41148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Sada 2</a:t>
            </a:r>
          </a:p>
          <a:p>
            <a:r>
              <a:rPr lang="cs-CZ" dirty="0" smtClean="0"/>
              <a:t>Čtení</a:t>
            </a:r>
          </a:p>
          <a:p>
            <a:r>
              <a:rPr lang="cs-CZ" sz="2600" dirty="0" smtClean="0"/>
              <a:t>Mateřská škola, Základní škola a Praktická škola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595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4"/>
          <p:cNvSpPr txBox="1"/>
          <p:nvPr/>
        </p:nvSpPr>
        <p:spPr>
          <a:xfrm>
            <a:off x="172169" y="37088"/>
            <a:ext cx="8568952" cy="329321"/>
          </a:xfrm>
          <a:prstGeom prst="rect">
            <a:avLst/>
          </a:prstGeom>
          <a:noFill/>
        </p:spPr>
        <p:txBody>
          <a:bodyPr wrap="square" lIns="82296" tIns="41148" rIns="82296" bIns="41148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>
                <a:latin typeface="+mj-lt"/>
                <a:cs typeface="Times New Roman" pitchFamily="18" charset="0"/>
              </a:rPr>
              <a:t>Identifikátor materiálu</a:t>
            </a:r>
            <a:r>
              <a:rPr lang="cs-CZ" sz="1600" dirty="0" smtClean="0">
                <a:latin typeface="+mj-lt"/>
                <a:cs typeface="Times New Roman" pitchFamily="18" charset="0"/>
              </a:rPr>
              <a:t>: III/2 Inovace a zkvalitnění výuky prostřednictvím ICT</a:t>
            </a:r>
            <a:r>
              <a:rPr lang="cs-CZ" sz="1600" smtClean="0">
                <a:latin typeface="+mj-lt"/>
                <a:cs typeface="Times New Roman" pitchFamily="18" charset="0"/>
              </a:rPr>
              <a:t>, 05</a:t>
            </a:r>
            <a:endParaRPr lang="cs-CZ" sz="1600" dirty="0">
              <a:latin typeface="+mj-lt"/>
              <a:cs typeface="Times New Roman" pitchFamily="18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377955"/>
              </p:ext>
            </p:extLst>
          </p:nvPr>
        </p:nvGraphicFramePr>
        <p:xfrm>
          <a:off x="264439" y="624557"/>
          <a:ext cx="8641103" cy="38788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5805"/>
                <a:gridCol w="6525298"/>
              </a:tblGrid>
              <a:tr h="100424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Anotace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/>
                        <a:t>Tento</a:t>
                      </a:r>
                      <a:r>
                        <a:rPr lang="cs-CZ" sz="1300" baseline="0" dirty="0" smtClean="0"/>
                        <a:t> materiál je určen k procvičování 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</a:rPr>
                        <a:t>hláskové a slabičné stavby slova.  Na první stránce žáci popisují jednotlivé obrázky ve spojení se slovem. Na dalších dvou stránkách doplňují slabiky do slov. Obě stránky jsou interaktivní – žáci přiřazují slabiky kliknutím. Na poslední stránce slabiky zařazují do správného slova pomocí rukopisných poznámek (Microsoft 2010). </a:t>
                      </a:r>
                      <a:endParaRPr lang="cs-CZ" sz="1300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4431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Autor</a:t>
                      </a:r>
                      <a:r>
                        <a:rPr lang="cs-CZ" sz="1300" baseline="0" dirty="0" smtClean="0"/>
                        <a:t> 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Jan Reindl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Speciální</a:t>
                      </a:r>
                      <a:r>
                        <a:rPr lang="cs-CZ" sz="1300" baseline="0" dirty="0" smtClean="0"/>
                        <a:t> vzdělávací potřeby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ADHD, dyslexie, dysgrafie, dyskalkulie, Autismus, MP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557530"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Vzdělávací obor</a:t>
                      </a:r>
                    </a:p>
                    <a:p>
                      <a:r>
                        <a:rPr lang="cs-CZ" sz="1300" baseline="0" dirty="0" smtClean="0"/>
                        <a:t>Období vytvoření materiálu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Čtení</a:t>
                      </a:r>
                    </a:p>
                    <a:p>
                      <a:r>
                        <a:rPr lang="cs-CZ" sz="1300" dirty="0" smtClean="0"/>
                        <a:t>Listopad 2011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Druh</a:t>
                      </a:r>
                      <a:r>
                        <a:rPr lang="cs-CZ" sz="1300" baseline="0" dirty="0" smtClean="0"/>
                        <a:t> učebního materiálu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Interaktivní</a:t>
                      </a:r>
                      <a:r>
                        <a:rPr lang="cs-CZ" sz="1300" baseline="0" dirty="0" smtClean="0"/>
                        <a:t> DUM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Inovace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Díky novému</a:t>
                      </a:r>
                      <a:r>
                        <a:rPr lang="cs-CZ" sz="1300" baseline="0" dirty="0" smtClean="0"/>
                        <a:t> softwaru je možné využívat rozšířených funkcí prezentace .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25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Cílová</a:t>
                      </a:r>
                      <a:r>
                        <a:rPr lang="cs-CZ" sz="1300" baseline="0" dirty="0" smtClean="0"/>
                        <a:t>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Žák</a:t>
                      </a:r>
                      <a:r>
                        <a:rPr lang="cs-CZ" sz="1300" baseline="0" dirty="0" smtClean="0"/>
                        <a:t> – se středně  těžkým mentálním postižením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29239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Stupeň a typ vzdělávání</a:t>
                      </a:r>
                      <a:r>
                        <a:rPr lang="cs-CZ" sz="1300" baseline="0" dirty="0" smtClean="0"/>
                        <a:t>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Základní škola speciální - 1. stupeň, 1. období, 2. období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3306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Typická</a:t>
                      </a:r>
                      <a:r>
                        <a:rPr lang="cs-CZ" sz="1300" baseline="0" dirty="0" smtClean="0"/>
                        <a:t> věková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r>
                        <a:rPr lang="cs-CZ" sz="1300" baseline="0" dirty="0" smtClean="0"/>
                        <a:t> – 6. ročník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63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95536" y="188640"/>
            <a:ext cx="5335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Popiš, co je na obrázcích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E:\Documents and Settings\Luboš\Local Settings\Temporary Internet Files\Content.IE5\ABWNKSR7\MC9002460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9" y="1037637"/>
            <a:ext cx="1546813" cy="118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ocuments and Settings\Luboš\Local Settings\Temporary Internet Files\Content.IE5\EG3CLI4Q\MC900441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080723"/>
            <a:ext cx="1268090" cy="113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Documents and Settings\Luboš\Local Settings\Temporary Internet Files\Content.IE5\KFZBUAGW\MC9004380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50263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ocuments and Settings\Luboš\Local Settings\Temporary Internet Files\Content.IE5\GHIJKLMN\MC9003244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33791"/>
            <a:ext cx="181782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Documents and Settings\Luboš\Local Settings\Temporary Internet Files\Content.IE5\R9IF0HI7\MC90044172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Documents and Settings\Luboš\Local Settings\Temporary Internet Files\Content.IE5\2EVP6ZX8\MC9000883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144" y="3068960"/>
            <a:ext cx="2778818" cy="188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Program Files\Microsoft Office\MEDIA\CAGCAT10\j0183328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942" y="3143238"/>
            <a:ext cx="1805940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Program Files\Microsoft Office\MEDIA\CAGCAT10\j0251871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812" y="3617532"/>
            <a:ext cx="1904695" cy="123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2447322"/>
            <a:ext cx="16498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ja</a:t>
            </a:r>
            <a:r>
              <a:rPr lang="cs-CZ" sz="4000" b="1" dirty="0" smtClean="0">
                <a:solidFill>
                  <a:srgbClr val="002060"/>
                </a:solidFill>
              </a:rPr>
              <a:t>ho</a:t>
            </a:r>
            <a:r>
              <a:rPr lang="cs-CZ" sz="4000" b="1" dirty="0" smtClean="0">
                <a:solidFill>
                  <a:srgbClr val="FF0000"/>
                </a:solidFill>
              </a:rPr>
              <a:t>da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2447322"/>
            <a:ext cx="1849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ve</a:t>
            </a:r>
            <a:r>
              <a:rPr lang="cs-CZ" sz="4000" b="1" dirty="0" smtClean="0">
                <a:solidFill>
                  <a:srgbClr val="002060"/>
                </a:solidFill>
              </a:rPr>
              <a:t>ver</a:t>
            </a:r>
            <a:r>
              <a:rPr lang="cs-CZ" sz="4000" b="1" dirty="0" smtClean="0">
                <a:solidFill>
                  <a:srgbClr val="FF0000"/>
                </a:solidFill>
              </a:rPr>
              <a:t>ka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9765" y="2426740"/>
            <a:ext cx="11561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vo</a:t>
            </a:r>
            <a:r>
              <a:rPr lang="cs-CZ" sz="4000" b="1" dirty="0" smtClean="0">
                <a:solidFill>
                  <a:srgbClr val="002060"/>
                </a:solidFill>
              </a:rPr>
              <a:t>sa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72264" y="2629549"/>
            <a:ext cx="1137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ko</a:t>
            </a:r>
            <a:r>
              <a:rPr lang="cs-CZ" sz="4000" b="1" dirty="0" smtClean="0">
                <a:solidFill>
                  <a:srgbClr val="002060"/>
                </a:solidFill>
              </a:rPr>
              <a:t>za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334" y="5088632"/>
            <a:ext cx="2326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</a:t>
            </a:r>
            <a:r>
              <a:rPr lang="cs-CZ" sz="4000" b="1" dirty="0" smtClean="0">
                <a:solidFill>
                  <a:srgbClr val="002060"/>
                </a:solidFill>
              </a:rPr>
              <a:t>me</a:t>
            </a:r>
            <a:r>
              <a:rPr lang="cs-CZ" sz="4000" b="1" dirty="0" smtClean="0">
                <a:solidFill>
                  <a:srgbClr val="FF0000"/>
                </a:solidFill>
              </a:rPr>
              <a:t>ranč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627784" y="5088632"/>
            <a:ext cx="14622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ci</a:t>
            </a:r>
            <a:r>
              <a:rPr lang="cs-CZ" sz="4000" b="1" dirty="0" smtClean="0">
                <a:solidFill>
                  <a:srgbClr val="002060"/>
                </a:solidFill>
              </a:rPr>
              <a:t>bu</a:t>
            </a:r>
            <a:r>
              <a:rPr lang="cs-CZ" sz="4000" b="1" dirty="0" smtClean="0">
                <a:solidFill>
                  <a:srgbClr val="FF0000"/>
                </a:solidFill>
              </a:rPr>
              <a:t>le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28733" y="5088632"/>
            <a:ext cx="1918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au</a:t>
            </a:r>
            <a:r>
              <a:rPr lang="cs-CZ" sz="4000" b="1" dirty="0" smtClean="0">
                <a:solidFill>
                  <a:srgbClr val="002060"/>
                </a:solidFill>
              </a:rPr>
              <a:t>to</a:t>
            </a:r>
            <a:r>
              <a:rPr lang="cs-CZ" sz="4000" b="1" dirty="0" smtClean="0">
                <a:solidFill>
                  <a:srgbClr val="FF0000"/>
                </a:solidFill>
              </a:rPr>
              <a:t>bus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04248" y="5088632"/>
            <a:ext cx="20024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mo</a:t>
            </a:r>
            <a:r>
              <a:rPr lang="cs-CZ" sz="4000" b="1" dirty="0" smtClean="0">
                <a:solidFill>
                  <a:srgbClr val="002060"/>
                </a:solidFill>
              </a:rPr>
              <a:t>tor</a:t>
            </a:r>
            <a:r>
              <a:rPr lang="cs-CZ" sz="4000" b="1" dirty="0" smtClean="0">
                <a:solidFill>
                  <a:srgbClr val="FF0000"/>
                </a:solidFill>
              </a:rPr>
              <a:t>ka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79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433721" y="186067"/>
            <a:ext cx="5044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Přiřaď správnou slabiku</a:t>
            </a:r>
            <a:endParaRPr lang="cs-CZ" sz="4000" dirty="0">
              <a:solidFill>
                <a:srgbClr val="C0000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11829" y="764704"/>
            <a:ext cx="3693802" cy="5865820"/>
            <a:chOff x="311829" y="764704"/>
            <a:chExt cx="3693802" cy="5865820"/>
          </a:xfrm>
        </p:grpSpPr>
        <p:pic>
          <p:nvPicPr>
            <p:cNvPr id="3" name="Picture 2" descr="E:\Documents and Settings\Luboš\Local Settings\Temporary Internet Files\Content.IE5\ABWNKSR7\MC90024609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777" y="764704"/>
              <a:ext cx="1546813" cy="1182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 descr="E:\Documents and Settings\Luboš\Local Settings\Temporary Internet Files\Content.IE5\EG3CLI4Q\MC90044141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777" y="2289493"/>
              <a:ext cx="1268090" cy="11395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E:\Documents and Settings\Luboš\Local Settings\Temporary Internet Files\Content.IE5\KFZBUAGW\MC90043801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958" y="3429000"/>
              <a:ext cx="1659632" cy="1659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E:\Documents and Settings\Luboš\Local Settings\Temporary Internet Files\Content.IE5\GHIJKLMN\MC900324454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829" y="4797152"/>
              <a:ext cx="1817827" cy="1833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2246608" y="1643162"/>
              <a:ext cx="14863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…</a:t>
              </a:r>
              <a:r>
                <a:rPr lang="cs-CZ" sz="3600" b="1" dirty="0" err="1" smtClean="0">
                  <a:solidFill>
                    <a:srgbClr val="00B050"/>
                  </a:solidFill>
                </a:rPr>
                <a:t>hoda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439497" y="2885140"/>
              <a:ext cx="15661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…</a:t>
              </a:r>
              <a:r>
                <a:rPr lang="cs-CZ" sz="3600" b="1" dirty="0" err="1" smtClean="0">
                  <a:solidFill>
                    <a:srgbClr val="00B050"/>
                  </a:solidFill>
                </a:rPr>
                <a:t>verka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219259" y="4261403"/>
              <a:ext cx="92525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…</a:t>
              </a:r>
              <a:r>
                <a:rPr lang="cs-CZ" sz="3600" b="1" dirty="0" err="1" smtClean="0">
                  <a:solidFill>
                    <a:srgbClr val="00B050"/>
                  </a:solidFill>
                </a:rPr>
                <a:t>sa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158972" y="5984193"/>
              <a:ext cx="91781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…za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7377466" y="1673939"/>
            <a:ext cx="581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ve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71937" y="2821863"/>
            <a:ext cx="490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7030A0"/>
                </a:solidFill>
              </a:rPr>
              <a:t>ja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210452" y="4009073"/>
            <a:ext cx="591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7030A0"/>
                </a:solidFill>
              </a:rPr>
              <a:t>ko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57056" y="5161954"/>
            <a:ext cx="596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7030A0"/>
                </a:solidFill>
              </a:rPr>
              <a:t>vo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44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02683E-6 L -0.55121 0.181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69" y="90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46901E-6 L -0.59114 -0.174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66" y="-8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23774E-6 L -0.56493 0.292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47" y="14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59759E-6 L -0.54844 -0.1271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1" y="-63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433721" y="186067"/>
            <a:ext cx="5044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Přiřaď správnou slabiku</a:t>
            </a:r>
            <a:endParaRPr lang="cs-CZ" sz="4000" dirty="0">
              <a:solidFill>
                <a:srgbClr val="C00000"/>
              </a:solidFill>
            </a:endParaRPr>
          </a:p>
        </p:txBody>
      </p:sp>
      <p:pic>
        <p:nvPicPr>
          <p:cNvPr id="4" name="Picture 7" descr="E:\Documents and Settings\Luboš\Local Settings\Temporary Internet Files\Content.IE5\2EVP6ZX8\MC9000883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2778818" cy="188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Skupina 14"/>
          <p:cNvGrpSpPr/>
          <p:nvPr/>
        </p:nvGrpSpPr>
        <p:grpSpPr>
          <a:xfrm>
            <a:off x="179512" y="567282"/>
            <a:ext cx="3671232" cy="6201450"/>
            <a:chOff x="179512" y="567282"/>
            <a:chExt cx="3671232" cy="6201450"/>
          </a:xfrm>
        </p:grpSpPr>
        <p:pic>
          <p:nvPicPr>
            <p:cNvPr id="3" name="Picture 6" descr="E:\Documents and Settings\Luboš\Local Settings\Temporary Internet Files\Content.IE5\R9IF0HI7\MC90044172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567282"/>
              <a:ext cx="1587624" cy="1587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E:\Program Files\Microsoft Office\MEDIA\CAGCAT10\j0183328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717032"/>
              <a:ext cx="1805940" cy="1814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9" descr="E:\Program Files\Microsoft Office\MEDIA\CAGCAT10\j0251871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781" y="5530634"/>
              <a:ext cx="1904695" cy="1238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1905534" y="1420089"/>
              <a:ext cx="17465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7030A0"/>
                  </a:solidFill>
                </a:rPr>
                <a:t>…</a:t>
              </a:r>
              <a:r>
                <a:rPr lang="cs-CZ" sz="3200" b="1" dirty="0" err="1" smtClean="0">
                  <a:solidFill>
                    <a:srgbClr val="7030A0"/>
                  </a:solidFill>
                </a:rPr>
                <a:t>meranč</a:t>
              </a:r>
              <a:endParaRPr lang="cs-CZ" sz="3200" b="1" dirty="0">
                <a:solidFill>
                  <a:srgbClr val="7030A0"/>
                </a:solidFill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591055" y="3156878"/>
              <a:ext cx="122341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7030A0"/>
                  </a:solidFill>
                </a:rPr>
                <a:t>…bule</a:t>
              </a:r>
              <a:endParaRPr lang="cs-CZ" sz="3200" b="1" dirty="0">
                <a:solidFill>
                  <a:srgbClr val="7030A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411760" y="4509120"/>
              <a:ext cx="14389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7030A0"/>
                  </a:solidFill>
                </a:rPr>
                <a:t>…</a:t>
              </a:r>
              <a:r>
                <a:rPr lang="cs-CZ" sz="3200" b="1" dirty="0" err="1" smtClean="0">
                  <a:solidFill>
                    <a:srgbClr val="7030A0"/>
                  </a:solidFill>
                </a:rPr>
                <a:t>tobus</a:t>
              </a:r>
              <a:endParaRPr lang="cs-CZ" sz="3200" b="1" dirty="0">
                <a:solidFill>
                  <a:srgbClr val="7030A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197781" y="6149683"/>
              <a:ext cx="13762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7030A0"/>
                  </a:solidFill>
                </a:rPr>
                <a:t>…</a:t>
              </a:r>
              <a:r>
                <a:rPr lang="cs-CZ" sz="3200" b="1" dirty="0" err="1" smtClean="0">
                  <a:solidFill>
                    <a:srgbClr val="7030A0"/>
                  </a:solidFill>
                </a:rPr>
                <a:t>torka</a:t>
              </a:r>
              <a:endParaRPr lang="cs-CZ" sz="32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7402522" y="1696452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chemeClr val="accent6"/>
                </a:solidFill>
              </a:rPr>
              <a:t>ci</a:t>
            </a:r>
            <a:endParaRPr lang="cs-CZ" sz="3200" b="1" dirty="0">
              <a:solidFill>
                <a:schemeClr val="accent6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32259" y="3133256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/>
                </a:solidFill>
              </a:rPr>
              <a:t>po</a:t>
            </a:r>
            <a:endParaRPr lang="cs-CZ" sz="3200" b="1" dirty="0">
              <a:solidFill>
                <a:schemeClr val="accent6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32259" y="4508438"/>
            <a:ext cx="7393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chemeClr val="accent6"/>
                </a:solidFill>
              </a:rPr>
              <a:t>mo</a:t>
            </a:r>
            <a:endParaRPr lang="cs-CZ" sz="3200" b="1" dirty="0">
              <a:solidFill>
                <a:schemeClr val="accent6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468749" y="5857295"/>
            <a:ext cx="606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/>
                </a:solidFill>
              </a:rPr>
              <a:t>au</a:t>
            </a:r>
            <a:endParaRPr lang="cs-CZ" sz="3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89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01665E-6 L -0.53142 0.209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104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3062E-6 L -0.62274 -0.2513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46" y="-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45143E-6 L -0.59723 0.2407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61" y="120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05273E-7 L -0.57049 -0.1970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24" y="-9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67544" y="188640"/>
            <a:ext cx="69662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Spoj čarou se správnou slabikou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764704"/>
            <a:ext cx="1746568" cy="59253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hoda</a:t>
            </a:r>
            <a:endParaRPr lang="cs-CZ" sz="32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verka</a:t>
            </a:r>
            <a:endParaRPr lang="cs-CZ" sz="32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sa</a:t>
            </a:r>
            <a:endParaRPr lang="cs-CZ" sz="32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…za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meranč</a:t>
            </a:r>
            <a:endParaRPr lang="cs-CZ" sz="32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…bule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tobus</a:t>
            </a:r>
            <a:endParaRPr lang="cs-CZ" sz="32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…</a:t>
            </a:r>
            <a:r>
              <a:rPr lang="cs-CZ" sz="3200" b="1" dirty="0" err="1" smtClean="0">
                <a:solidFill>
                  <a:schemeClr val="accent6"/>
                </a:solidFill>
              </a:rPr>
              <a:t>torka</a:t>
            </a:r>
            <a:endParaRPr lang="cs-CZ" sz="3200" b="1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33810" y="1074820"/>
            <a:ext cx="581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ve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82313" y="1916832"/>
            <a:ext cx="490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0070C0"/>
                </a:solidFill>
              </a:rPr>
              <a:t>ja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76667" y="2636912"/>
            <a:ext cx="591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0070C0"/>
                </a:solidFill>
              </a:rPr>
              <a:t>ko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76667" y="3434986"/>
            <a:ext cx="7393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0070C0"/>
                </a:solidFill>
              </a:rPr>
              <a:t>mo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06868" y="4117065"/>
            <a:ext cx="606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au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47488" y="4701840"/>
            <a:ext cx="596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0070C0"/>
                </a:solidFill>
              </a:rPr>
              <a:t>vo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06868" y="5292497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po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4018" y="5877272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0070C0"/>
                </a:solidFill>
              </a:rPr>
              <a:t>ci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7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000" dirty="0" smtClean="0"/>
              <a:t>Microsoft Office - Klipart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548680"/>
            <a:ext cx="3692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Použité zdroje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69355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243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Slabiky II VY_32_INOVACE_5B_05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Slabiky II VY_32_INOVACE_5B_05 Číslo projektu: CZ.1.07/1.4.00/21.1101</dc:title>
  <dc:creator>Lubos</dc:creator>
  <cp:lastModifiedBy>uzivatel</cp:lastModifiedBy>
  <cp:revision>3</cp:revision>
  <dcterms:created xsi:type="dcterms:W3CDTF">2011-11-27T18:40:45Z</dcterms:created>
  <dcterms:modified xsi:type="dcterms:W3CDTF">2013-01-25T14:28:17Z</dcterms:modified>
</cp:coreProperties>
</file>