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209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5474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8378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485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5337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843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6395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274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0088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822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487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8461E-4151-4BDF-8BED-53FEB4A6CAB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7F363-F8F5-4020-910C-996908719D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044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png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png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690" y="577483"/>
            <a:ext cx="6287928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82296" tIns="41148" rIns="82296" bIns="41148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/>
              <a:t>Jak dělá?</a:t>
            </a:r>
            <a:br>
              <a:rPr lang="cs-CZ" sz="4000" dirty="0" smtClean="0"/>
            </a:br>
            <a:r>
              <a:rPr lang="cs-CZ" sz="4000" dirty="0" smtClean="0"/>
              <a:t>VY_32_INOVACE_5B_06</a:t>
            </a:r>
            <a:br>
              <a:rPr lang="cs-CZ" sz="4000" dirty="0" smtClean="0"/>
            </a:br>
            <a:r>
              <a:rPr lang="cs-CZ" sz="2800" dirty="0" smtClean="0">
                <a:solidFill>
                  <a:prstClr val="black"/>
                </a:solidFill>
              </a:rPr>
              <a:t>Číslo </a:t>
            </a:r>
            <a:r>
              <a:rPr lang="cs-CZ" sz="2800" dirty="0">
                <a:solidFill>
                  <a:prstClr val="black"/>
                </a:solidFill>
              </a:rPr>
              <a:t>projektu: </a:t>
            </a:r>
            <a:r>
              <a:rPr lang="cs-CZ" sz="2400" dirty="0"/>
              <a:t>CZ.1.07/1.4.00/21.1101</a:t>
            </a:r>
            <a:endParaRPr lang="cs-CZ" dirty="0"/>
          </a:p>
        </p:txBody>
      </p:sp>
      <p:sp>
        <p:nvSpPr>
          <p:cNvPr id="6" name="Podnadpis 2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vert="horz" lIns="82296" tIns="41148" rIns="82296" bIns="41148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Sada 2</a:t>
            </a:r>
          </a:p>
          <a:p>
            <a:r>
              <a:rPr lang="cs-CZ" dirty="0" smtClean="0"/>
              <a:t>Čtení</a:t>
            </a:r>
          </a:p>
          <a:p>
            <a:r>
              <a:rPr lang="cs-CZ" sz="2600" dirty="0" smtClean="0"/>
              <a:t>Mateřská škola, Základní škola a Praktická škola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436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3" name="TextovéPole 4"/>
          <p:cNvSpPr txBox="1"/>
          <p:nvPr/>
        </p:nvSpPr>
        <p:spPr>
          <a:xfrm>
            <a:off x="180819" y="344503"/>
            <a:ext cx="8568952" cy="329321"/>
          </a:xfrm>
          <a:prstGeom prst="rect">
            <a:avLst/>
          </a:prstGeom>
          <a:noFill/>
        </p:spPr>
        <p:txBody>
          <a:bodyPr wrap="square" lIns="82296" tIns="41148" rIns="82296" bIns="41148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600" dirty="0">
                <a:latin typeface="+mj-lt"/>
                <a:cs typeface="Times New Roman" pitchFamily="18" charset="0"/>
              </a:rPr>
              <a:t>Identifikátor materiálu</a:t>
            </a:r>
            <a:r>
              <a:rPr lang="cs-CZ" sz="1600" dirty="0" smtClean="0">
                <a:latin typeface="+mj-lt"/>
                <a:cs typeface="Times New Roman" pitchFamily="18" charset="0"/>
              </a:rPr>
              <a:t>: III/2 Inovace a zkvalitnění výuky prostřednictvím ICT, 06</a:t>
            </a:r>
            <a:endParaRPr lang="cs-CZ" sz="1600" dirty="0">
              <a:latin typeface="+mj-lt"/>
              <a:cs typeface="Times New Roman" pitchFamily="18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241706"/>
              </p:ext>
            </p:extLst>
          </p:nvPr>
        </p:nvGraphicFramePr>
        <p:xfrm>
          <a:off x="251448" y="1340768"/>
          <a:ext cx="8641103" cy="4667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5805"/>
                <a:gridCol w="6525298"/>
              </a:tblGrid>
              <a:tr h="788219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Anotace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Žáci si ukáží jednotlivá zvířata. Pomocí animace k nim přiřadí správný název.</a:t>
                      </a:r>
                      <a:r>
                        <a:rPr lang="cs-CZ" sz="1600" baseline="0" dirty="0" smtClean="0"/>
                        <a:t> Zopakují si zvuky, které jednotlivá zvířata vydávají. Tato stránka je interaktivní – ke každému zvířeti „přiletí“ uvedené citoslovce</a:t>
                      </a:r>
                      <a:r>
                        <a:rPr lang="cs-CZ" sz="1600" baseline="0" smtClean="0"/>
                        <a:t>.  Na </a:t>
                      </a:r>
                      <a:r>
                        <a:rPr lang="cs-CZ" sz="1600" baseline="0" dirty="0" smtClean="0"/>
                        <a:t>další stránce již žáci používají místo obrázků slova – skládají celé věty.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</a:tr>
              <a:tr h="344315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r>
                        <a:rPr lang="cs-CZ" sz="1600" baseline="0" dirty="0" smtClean="0"/>
                        <a:t> </a:t>
                      </a:r>
                      <a:endParaRPr lang="cs-CZ" sz="20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Jan Reindl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</a:tr>
              <a:tr h="317235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Speciální</a:t>
                      </a:r>
                      <a:r>
                        <a:rPr lang="cs-CZ" sz="1600" baseline="0" dirty="0" smtClean="0"/>
                        <a:t> vzdělávací potřeby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600" baseline="0" smtClean="0"/>
                        <a:t>ADHD, dyslexie, dysgrafie, dyskalkulie, Autismus, MP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</a:tr>
              <a:tr h="557530">
                <a:tc>
                  <a:txBody>
                    <a:bodyPr/>
                    <a:lstStyle/>
                    <a:p>
                      <a:r>
                        <a:rPr lang="cs-CZ" sz="1600" baseline="0" dirty="0" smtClean="0"/>
                        <a:t>Vzdělávací obor</a:t>
                      </a:r>
                    </a:p>
                    <a:p>
                      <a:r>
                        <a:rPr lang="cs-CZ" sz="1600" baseline="0" dirty="0" smtClean="0"/>
                        <a:t>Období vytvoření materiálu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Čtení</a:t>
                      </a:r>
                    </a:p>
                    <a:p>
                      <a:r>
                        <a:rPr lang="cs-CZ" sz="1600" dirty="0" smtClean="0"/>
                        <a:t>Květen 2012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</a:tr>
              <a:tr h="326304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Druh</a:t>
                      </a:r>
                      <a:r>
                        <a:rPr lang="cs-CZ" sz="1600" baseline="0" dirty="0" smtClean="0"/>
                        <a:t> učebního materiálu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Interaktivní</a:t>
                      </a:r>
                      <a:r>
                        <a:rPr lang="cs-CZ" sz="1600" baseline="0" dirty="0" smtClean="0"/>
                        <a:t> DUM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</a:tr>
              <a:tr h="322626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Inovace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Díky novému</a:t>
                      </a:r>
                      <a:r>
                        <a:rPr lang="cs-CZ" sz="1600" baseline="0" dirty="0" smtClean="0"/>
                        <a:t> softwaru je možné využívat rozšířených funkcí prezentace .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</a:tr>
              <a:tr h="312535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Cílová</a:t>
                      </a:r>
                      <a:r>
                        <a:rPr lang="cs-CZ" sz="1600" baseline="0" dirty="0" smtClean="0"/>
                        <a:t> skupina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Žák</a:t>
                      </a:r>
                      <a:r>
                        <a:rPr lang="cs-CZ" sz="1600" baseline="0" dirty="0" smtClean="0"/>
                        <a:t> – se středně  těžkým mentálním postižením 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</a:tr>
              <a:tr h="292393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Stupeň a typ vzdělávání</a:t>
                      </a:r>
                      <a:r>
                        <a:rPr lang="cs-CZ" sz="1600" baseline="0" dirty="0" smtClean="0"/>
                        <a:t> 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/>
                        <a:t>Základní škola speciální - 1. stupeň, 1. období, 2. období 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</a:tr>
              <a:tr h="333063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Typická</a:t>
                      </a:r>
                      <a:r>
                        <a:rPr lang="cs-CZ" sz="1600" baseline="0" dirty="0" smtClean="0"/>
                        <a:t> věková skupina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1.</a:t>
                      </a:r>
                      <a:r>
                        <a:rPr lang="cs-CZ" sz="1600" baseline="0" dirty="0" smtClean="0"/>
                        <a:t> – 6. ročník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022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23528" y="335990"/>
            <a:ext cx="77194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Povídej o tom, co vidíš na obrázcích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E:\Program Files\Microsoft Office\MEDIA\CAGCAT10\j014962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160464"/>
            <a:ext cx="2015331" cy="143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Documents and Settings\Luboš\Local Settings\Temporary Internet Files\Content.IE5\R9IF0HI7\MC9004414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138" y="1446224"/>
            <a:ext cx="1816100" cy="86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Documents and Settings\Luboš\Local Settings\Temporary Internet Files\Content.IE5\8PQBGLQ3\MC90043625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420" y="103130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Documents and Settings\Luboš\Local Settings\Temporary Internet Files\Content.IE5\GHIJKLMN\MC9002972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031300"/>
            <a:ext cx="1800454" cy="165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Documents and Settings\Luboš\Local Settings\Temporary Internet Files\Content.IE5\2EVP6ZX8\MC9001978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37" y="3755417"/>
            <a:ext cx="1704882" cy="162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:\Documents and Settings\Luboš\Local Settings\Temporary Internet Files\Content.IE5\KFZBUAGW\MC9003264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34" y="3483902"/>
            <a:ext cx="1827886" cy="183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E:\Documents and Settings\Luboš\Local Settings\Temporary Internet Files\Content.IE5\ABWNKSR7\MC90032647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982592"/>
            <a:ext cx="1857146" cy="135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:\Documents and Settings\Luboš\Local Settings\Temporary Internet Files\Content.IE5\2EVP6ZX8\MC90010935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987" y="3706649"/>
            <a:ext cx="2113044" cy="18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91657" y="2686462"/>
            <a:ext cx="13368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kráva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311668" y="2874361"/>
            <a:ext cx="16629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ovečka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437285" y="2947115"/>
            <a:ext cx="14013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kočka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367138" y="2744810"/>
            <a:ext cx="9236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pes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27827" y="5406539"/>
            <a:ext cx="18855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slepička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682356" y="5398490"/>
            <a:ext cx="1165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oslík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286883" y="5414944"/>
            <a:ext cx="20247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prasátko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611398" y="5567655"/>
            <a:ext cx="19209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kačenka</a:t>
            </a:r>
            <a:endParaRPr lang="cs-CZ" sz="4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362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lačítko akce: Vlastní 1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23528" y="335990"/>
            <a:ext cx="64059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Jak dělají jednotlivá zvířátka</a:t>
            </a:r>
            <a:endParaRPr lang="cs-CZ" sz="40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E:\Program Files\Microsoft Office\MEDIA\CAGCAT10\j014962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160464"/>
            <a:ext cx="2015331" cy="143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Documents and Settings\Luboš\Local Settings\Temporary Internet Files\Content.IE5\R9IF0HI7\MC9004414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138" y="1446224"/>
            <a:ext cx="1816100" cy="86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Documents and Settings\Luboš\Local Settings\Temporary Internet Files\Content.IE5\8PQBGLQ3\MC90043625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420" y="103130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Documents and Settings\Luboš\Local Settings\Temporary Internet Files\Content.IE5\GHIJKLMN\MC9002972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031300"/>
            <a:ext cx="1800454" cy="165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Documents and Settings\Luboš\Local Settings\Temporary Internet Files\Content.IE5\2EVP6ZX8\MC9001978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37" y="3755417"/>
            <a:ext cx="1704882" cy="162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:\Documents and Settings\Luboš\Local Settings\Temporary Internet Files\Content.IE5\KFZBUAGW\MC9003264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34" y="3483902"/>
            <a:ext cx="1827886" cy="183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E:\Documents and Settings\Luboš\Local Settings\Temporary Internet Files\Content.IE5\ABWNKSR7\MC90032647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982592"/>
            <a:ext cx="1857146" cy="135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:\Documents and Settings\Luboš\Local Settings\Temporary Internet Files\Content.IE5\2EVP6ZX8\MC90010935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987" y="3706649"/>
            <a:ext cx="2113044" cy="18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91657" y="2686462"/>
            <a:ext cx="12875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>
                <a:solidFill>
                  <a:srgbClr val="FF0000"/>
                </a:solidFill>
              </a:rPr>
              <a:t>bůůů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311668" y="2874361"/>
            <a:ext cx="12346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>
                <a:solidFill>
                  <a:srgbClr val="00B050"/>
                </a:solidFill>
              </a:rPr>
              <a:t>bééé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402629" y="2947115"/>
            <a:ext cx="14061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mňau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367138" y="2744810"/>
            <a:ext cx="16763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solidFill>
                  <a:srgbClr val="00B050"/>
                </a:solidFill>
              </a:rPr>
              <a:t>h</a:t>
            </a:r>
            <a:r>
              <a:rPr lang="cs-CZ" sz="4000" b="1" dirty="0" smtClean="0">
                <a:solidFill>
                  <a:srgbClr val="00B050"/>
                </a:solidFill>
              </a:rPr>
              <a:t>af </a:t>
            </a:r>
            <a:r>
              <a:rPr lang="cs-CZ" sz="4000" b="1" dirty="0" err="1" smtClean="0">
                <a:solidFill>
                  <a:srgbClr val="00B050"/>
                </a:solidFill>
              </a:rPr>
              <a:t>haf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27827" y="5406539"/>
            <a:ext cx="19765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kokodák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682356" y="5398490"/>
            <a:ext cx="10599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>
                <a:solidFill>
                  <a:srgbClr val="FF0000"/>
                </a:solidFill>
              </a:rPr>
              <a:t>í</a:t>
            </a:r>
            <a:r>
              <a:rPr lang="cs-CZ" sz="4000" b="1" dirty="0" err="1" smtClean="0">
                <a:solidFill>
                  <a:srgbClr val="FF0000"/>
                </a:solidFill>
              </a:rPr>
              <a:t>á</a:t>
            </a:r>
            <a:r>
              <a:rPr lang="cs-CZ" sz="4000" b="1" dirty="0" smtClean="0">
                <a:solidFill>
                  <a:srgbClr val="FF0000"/>
                </a:solidFill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</a:rPr>
              <a:t>íá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286883" y="5414944"/>
            <a:ext cx="21854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>
                <a:solidFill>
                  <a:srgbClr val="00B050"/>
                </a:solidFill>
              </a:rPr>
              <a:t>c</a:t>
            </a:r>
            <a:r>
              <a:rPr lang="cs-CZ" sz="4000" b="1" dirty="0" err="1" smtClean="0">
                <a:solidFill>
                  <a:srgbClr val="00B050"/>
                </a:solidFill>
              </a:rPr>
              <a:t>hro</a:t>
            </a:r>
            <a:r>
              <a:rPr lang="cs-CZ" sz="4000" b="1" dirty="0" smtClean="0">
                <a:solidFill>
                  <a:srgbClr val="00B050"/>
                </a:solidFill>
              </a:rPr>
              <a:t> </a:t>
            </a:r>
            <a:r>
              <a:rPr lang="cs-CZ" sz="4000" b="1" dirty="0" err="1" smtClean="0">
                <a:solidFill>
                  <a:srgbClr val="00B050"/>
                </a:solidFill>
              </a:rPr>
              <a:t>chro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825093" y="5418926"/>
            <a:ext cx="18799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>
                <a:solidFill>
                  <a:srgbClr val="FF0000"/>
                </a:solidFill>
              </a:rPr>
              <a:t>g</a:t>
            </a:r>
            <a:r>
              <a:rPr lang="cs-CZ" sz="4000" b="1" dirty="0" err="1" smtClean="0">
                <a:solidFill>
                  <a:srgbClr val="FF0000"/>
                </a:solidFill>
              </a:rPr>
              <a:t>a</a:t>
            </a:r>
            <a:r>
              <a:rPr lang="cs-CZ" sz="4000" b="1" dirty="0" smtClean="0">
                <a:solidFill>
                  <a:srgbClr val="FF0000"/>
                </a:solidFill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</a:rPr>
              <a:t>ga</a:t>
            </a:r>
            <a:r>
              <a:rPr lang="cs-CZ" sz="4000" b="1" dirty="0" smtClean="0">
                <a:solidFill>
                  <a:srgbClr val="FF0000"/>
                </a:solidFill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</a:rPr>
              <a:t>ga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294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30990" y="188640"/>
            <a:ext cx="79704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Jak dělají jednotlivá zvířátka? Přiřaď.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6750" y="693647"/>
            <a:ext cx="2474973" cy="59253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Kráva dělá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Pejsek dělá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Kočička dělá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Ovečka dělá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Slepička dělá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Oslík dělá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Prasátko dělá</a:t>
            </a:r>
          </a:p>
          <a:p>
            <a:pPr>
              <a:lnSpc>
                <a:spcPct val="150000"/>
              </a:lnSpc>
            </a:pPr>
            <a:r>
              <a:rPr lang="cs-CZ" sz="3200" b="1" dirty="0" smtClean="0">
                <a:solidFill>
                  <a:schemeClr val="accent6"/>
                </a:solidFill>
              </a:rPr>
              <a:t>Kačenka dělá</a:t>
            </a:r>
            <a:endParaRPr lang="cs-CZ" sz="3200" b="1" dirty="0">
              <a:solidFill>
                <a:schemeClr val="accent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09766" y="867296"/>
            <a:ext cx="15277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C00000"/>
                </a:solidFill>
              </a:rPr>
              <a:t>h</a:t>
            </a:r>
            <a:r>
              <a:rPr lang="cs-CZ" sz="3600" b="1" dirty="0" smtClean="0">
                <a:solidFill>
                  <a:srgbClr val="C00000"/>
                </a:solidFill>
              </a:rPr>
              <a:t>af </a:t>
            </a:r>
            <a:r>
              <a:rPr lang="cs-CZ" sz="3600" b="1" dirty="0" err="1" smtClean="0">
                <a:solidFill>
                  <a:srgbClr val="C00000"/>
                </a:solidFill>
              </a:rPr>
              <a:t>haf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732240" y="1513627"/>
            <a:ext cx="11785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solidFill>
                  <a:srgbClr val="C00000"/>
                </a:solidFill>
              </a:rPr>
              <a:t>bůůů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99423" y="2134597"/>
            <a:ext cx="17951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kokodák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1889" y="2780928"/>
            <a:ext cx="9717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solidFill>
                  <a:srgbClr val="C00000"/>
                </a:solidFill>
              </a:rPr>
              <a:t>íá</a:t>
            </a:r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íá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89456" y="3670328"/>
            <a:ext cx="12843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mňau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909792" y="4509120"/>
            <a:ext cx="17111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>
                <a:solidFill>
                  <a:srgbClr val="C00000"/>
                </a:solidFill>
              </a:rPr>
              <a:t>g</a:t>
            </a:r>
            <a:r>
              <a:rPr lang="cs-CZ" sz="3600" b="1" dirty="0" err="1" smtClean="0">
                <a:solidFill>
                  <a:srgbClr val="C00000"/>
                </a:solidFill>
              </a:rPr>
              <a:t>a</a:t>
            </a:r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ga</a:t>
            </a:r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ga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003593" y="5326325"/>
            <a:ext cx="11304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solidFill>
                  <a:srgbClr val="C00000"/>
                </a:solidFill>
              </a:rPr>
              <a:t>bééé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732240" y="5972655"/>
            <a:ext cx="1986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>
                <a:solidFill>
                  <a:srgbClr val="C00000"/>
                </a:solidFill>
              </a:rPr>
              <a:t>c</a:t>
            </a:r>
            <a:r>
              <a:rPr lang="cs-CZ" sz="3600" b="1" dirty="0" err="1" smtClean="0">
                <a:solidFill>
                  <a:srgbClr val="C00000"/>
                </a:solidFill>
              </a:rPr>
              <a:t>hro</a:t>
            </a:r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chro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94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2183E-6 L -0.4724 0.094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28" y="4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68178E-6 L -0.45816 -0.1036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17" y="-5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85014E-6 L -0.46284 0.2254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42" y="112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34043E-6 L -0.50504 0.246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60" y="123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6272E-6 L -0.47326 -0.2079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63" y="-10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20167E-6 L -0.47517 0.2046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67" y="10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86309E-7 L -0.47743 -0.3337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72" y="-166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97687E-6 L -0.44722 -0.1133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61" y="-56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30990" y="188640"/>
            <a:ext cx="79704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Jak dělají jednotlivá zvířátka? Přiřaď.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3" name="Picture 2" descr="E:\Program Files\Microsoft Office\MEDIA\CAGCAT10\j014962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160464"/>
            <a:ext cx="2015331" cy="143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E:\Documents and Settings\Luboš\Local Settings\Temporary Internet Files\Content.IE5\KFZBUAGW\MC9003264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34" y="3483902"/>
            <a:ext cx="1827886" cy="183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E:\Documents and Settings\Luboš\Local Settings\Temporary Internet Files\Content.IE5\8PQBGLQ3\MC90043625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420" y="103130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E:\Documents and Settings\Luboš\Local Settings\Temporary Internet Files\Content.IE5\2EVP6ZX8\MC90010935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987" y="3706649"/>
            <a:ext cx="2113044" cy="18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52413" y="3992692"/>
            <a:ext cx="18799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>
                <a:solidFill>
                  <a:srgbClr val="7030A0"/>
                </a:solidFill>
              </a:rPr>
              <a:t>ga</a:t>
            </a:r>
            <a:r>
              <a:rPr lang="cs-CZ" sz="4000" b="1" dirty="0" smtClean="0">
                <a:solidFill>
                  <a:srgbClr val="7030A0"/>
                </a:solidFill>
              </a:rPr>
              <a:t> </a:t>
            </a:r>
            <a:r>
              <a:rPr lang="cs-CZ" sz="4000" b="1" dirty="0" err="1" smtClean="0">
                <a:solidFill>
                  <a:srgbClr val="7030A0"/>
                </a:solidFill>
              </a:rPr>
              <a:t>ga</a:t>
            </a:r>
            <a:r>
              <a:rPr lang="cs-CZ" sz="4000" b="1" dirty="0" smtClean="0">
                <a:solidFill>
                  <a:srgbClr val="7030A0"/>
                </a:solidFill>
              </a:rPr>
              <a:t> </a:t>
            </a:r>
            <a:r>
              <a:rPr lang="cs-CZ" sz="4000" b="1" dirty="0" err="1" smtClean="0">
                <a:solidFill>
                  <a:srgbClr val="7030A0"/>
                </a:solidFill>
              </a:rPr>
              <a:t>ga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83669" y="1875162"/>
            <a:ext cx="14061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mňau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60032" y="4320006"/>
            <a:ext cx="12875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>
                <a:solidFill>
                  <a:srgbClr val="7030A0"/>
                </a:solidFill>
              </a:rPr>
              <a:t>bůůů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07011" y="1591643"/>
            <a:ext cx="10599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>
                <a:solidFill>
                  <a:srgbClr val="7030A0"/>
                </a:solidFill>
              </a:rPr>
              <a:t>í</a:t>
            </a:r>
            <a:r>
              <a:rPr lang="cs-CZ" sz="4000" b="1" dirty="0" err="1" smtClean="0">
                <a:solidFill>
                  <a:srgbClr val="7030A0"/>
                </a:solidFill>
              </a:rPr>
              <a:t>á</a:t>
            </a:r>
            <a:r>
              <a:rPr lang="cs-CZ" sz="4000" b="1" dirty="0" smtClean="0">
                <a:solidFill>
                  <a:srgbClr val="7030A0"/>
                </a:solidFill>
              </a:rPr>
              <a:t> </a:t>
            </a:r>
            <a:r>
              <a:rPr lang="cs-CZ" sz="4000" b="1" dirty="0" err="1" smtClean="0">
                <a:solidFill>
                  <a:srgbClr val="7030A0"/>
                </a:solidFill>
              </a:rPr>
              <a:t>íá</a:t>
            </a:r>
            <a:endParaRPr lang="cs-CZ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983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2.83071E-6 C -0.01111 0.04186 -0.01423 0.04694 -0.00989 0.09366 C -0.00868 0.10731 0.01094 0.13621 0.01823 0.14639 C 0.05226 0.19449 0.10174 0.21346 0.14931 0.22132 C 0.17796 0.22016 0.19167 0.22016 0.21546 0.21577 C 0.22257 0.20929 0.22987 0.20421 0.23664 0.19704 C 0.23942 0.19079 0.24445 0.18547 0.24497 0.17807 C 0.24653 0.15333 0.24306 0.16165 0.24931 0.15009 C 0.25539 0.12511 0.25192 0.10731 0.2507 0.07678 C 0.24862 0.02127 0.21424 -0.03562 0.1816 -0.06568 C 0.16372 -0.08233 0.14271 -0.09413 0.12396 -0.10893 C 0.11806 -0.11356 0.11407 -0.12096 0.10834 -0.12581 C 0.10174 -0.13899 0.10365 -0.13252 0.10139 -0.14454 C 0.10192 -0.15588 0.09966 -0.1686 0.10417 -0.17831 C 0.11771 -0.20745 0.16112 -0.21022 0.18299 -0.21393 C 0.2908 -0.21138 0.23421 -0.21948 0.2731 -0.20652 C 0.27674 -0.20352 0.28091 -0.2019 0.28438 -0.19889 C 0.29983 -0.18548 0.31251 -0.16536 0.32813 -0.15195 C 0.34046 -0.14131 0.35539 -0.13529 0.36893 -0.12766 C 0.38785 -0.11702 0.3691 -0.12096 0.39289 -0.11448 C 0.40278 -0.1117 0.43872 -0.11078 0.43942 -0.11078 C 0.46355 -0.11356 0.48629 -0.11471 0.50973 -0.12396 C 0.51737 -0.12697 0.5323 -0.13506 0.5323 -0.13506 C 0.53473 -0.13946 0.53681 -0.14408 0.53942 -0.14825 C 0.54115 -0.15102 0.54376 -0.15287 0.54497 -0.15588 C 0.54705 -0.16096 0.54671 -0.16721 0.54775 -0.17276 C 0.54567 -0.21277 0.54567 -0.22179 0.53803 -0.25324 C 0.53542 -0.26434 0.53264 -0.27567 0.53091 -0.28701 C 0.52987 -0.29325 0.52813 -0.30597 0.52813 -0.30597 C 0.53004 -0.33603 0.53004 -0.37998 0.5507 -0.40148 C 0.55296 -0.4038 0.55626 -0.40403 0.55903 -0.40541 C 0.56007 -0.40657 0.5606 -0.40911 0.56198 -0.40911 C 0.56494 -0.40911 0.57032 -0.40541 0.57032 -0.40541 C 0.57726 -0.39917 0.58594 -0.39362 0.5915 -0.3846 C 0.59827 -0.3735 0.60001 -0.35824 0.60278 -0.34528 C 0.60452 -0.33765 0.60869 -0.3247 0.61112 -0.31707 C 0.61424 -0.29672 0.62119 -0.28192 0.62674 -0.26272 C 0.64115 -0.21231 0.62292 -0.27567 0.63664 -0.21578 C 0.63803 -0.20999 0.6408 -0.20467 0.64219 -0.19889 C 0.6441 -0.19103 0.64428 -0.18247 0.64636 -0.17461 C 0.6481 -0.1686 0.65157 -0.16374 0.65348 -0.15773 C 0.65539 -0.15171 0.65608 -0.14524 0.65764 -0.13899 C 0.66285 -0.11864 0.66858 -0.09829 0.67171 -0.07701 C 0.67292 -0.06892 0.67466 -0.0525 0.67466 -0.0525 C 0.67362 -0.02174 0.67344 0.00393 0.66476 0.03191 C 0.66233 0.04001 0.66129 0.04903 0.65764 0.0562 C 0.65417 0.06313 0.65192 0.0703 0.64775 0.07678 C 0.64376 0.08302 0.6415 0.08418 0.63803 0.09181 C 0.63664 0.09482 0.63681 0.09875 0.63507 0.10129 C 0.63021 0.10869 0.62153 0.11147 0.61685 0.12002 C 0.61025 0.13205 0.604 0.13991 0.59567 0.15009 C 0.58942 0.15772 0.58542 0.1672 0.57744 0.17067 C 0.57275 0.17877 0.56876 0.18779 0.56337 0.19496 C 0.56442 0.21415 0.56476 0.23311 0.58021 0.24005 C 0.58577 0.24792 0.59636 0.25717 0.60417 0.26064 C 0.61198 0.26873 0.62049 0.26919 0.62952 0.27382 C 0.6448 0.27289 0.65851 0.27312 0.6731 0.26827 C 0.67709 0.26318 0.67935 0.2604 0.68438 0.25694 C 0.68629 0.24907 0.68855 0.24884 0.69011 0.24005 C 0.69063 0.22502 0.69063 0.20999 0.6915 0.19496 C 0.69167 0.19311 0.69289 0.18941 0.69289 0.18941 " pathEditMode="relative" ptsTypes="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5.81869E-6 C -0.00642 -0.02543 -0.01753 -0.04902 -0.02395 -0.07492 C -0.02569 -0.09944 -0.02708 -0.12349 -0.02829 -0.14823 C -0.02465 -0.15517 -0.02291 -0.16049 -0.01683 -0.16304 C -0.0085 -0.17483 0.01112 -0.17691 0.02258 -0.17992 C 0.04237 -0.17853 0.06268 -0.18131 0.08178 -0.17437 C 0.09515 -0.16951 0.10678 -0.15934 0.1198 -0.15378 C 0.12466 -0.14708 0.13004 -0.14361 0.13664 -0.1406 C 0.14775 -0.12048 0.17067 -0.11262 0.18855 -0.10869 C 0.2132 -0.09597 0.25626 -0.10522 0.27865 -0.10684 C 0.28942 -0.10984 0.29219 -0.11285 0.3014 -0.11632 C 0.304 -0.12673 0.30088 -0.1184 0.3099 -0.12742 C 0.31737 -0.13482 0.31667 -0.13644 0.32674 -0.13875 C 0.33577 -0.14477 0.33924 -0.14453 0.3507 -0.14615 C 0.36338 -0.14546 0.37605 -0.14592 0.38872 -0.1443 C 0.39237 -0.14384 0.39792 -0.13667 0.4014 -0.13505 C 0.40504 -0.1332 0.40903 -0.13297 0.41268 -0.13135 C 0.42136 -0.12349 0.42258 -0.11216 0.42535 -0.09944 C 0.42466 -0.07539 0.42813 -0.05503 0.41841 -0.03561 C 0.4132 -0.00739 0.39792 0.00695 0.37883 0.01897 C 0.35713 0.03262 0.3691 0.02892 0.3507 0.03192 C 0.31633 0.0495 0.27692 0.04672 0.24081 0.05066 C 0.23421 0.05135 0.22778 0.05204 0.22119 0.05274 C 0.21563 0.05343 0.20435 0.05459 0.20435 0.05459 C 0.16754 0.0532 0.11147 0.05389 0.0691 0.04696 C 0.04688 0.04325 0.02518 0.03493 0.00278 0.03192 C -0.0085 0.02869 -0.01822 0.0229 -0.02968 0.02082 C -0.03871 0.01458 -0.046 0.01134 -0.05624 0.00949 C -0.07777 0.00047 -0.06822 0.00301 -0.08454 5.81869E-6 C -0.09947 -0.00786 -0.11649 -0.00786 -0.13228 -0.00924 C -0.14774 -0.00855 -0.16336 -0.00901 -0.17881 -0.00739 C -0.18419 -0.00693 -0.18836 -0.00069 -0.19305 0.00186 C -0.196 0.00371 -0.19965 0.00394 -0.20277 0.00579 C -0.20815 0.0088 -0.22152 0.02244 -0.22395 0.02452 C -0.23975 0.03724 -0.24843 0.04626 -0.26197 0.06384 C -0.26631 0.06962 -0.2684 0.07771 -0.27187 0.08442 C -0.27864 0.11217 -0.26961 0.07864 -0.2802 0.10708 C -0.2894 0.13183 -0.29062 0.16282 -0.29287 0.18965 C -0.29079 0.22596 -0.28576 0.25486 -0.27603 0.28909 C -0.27482 0.29325 -0.27187 0.29626 -0.27031 0.30019 C -0.26301 0.31939 -0.2559 0.33974 -0.24357 0.35477 C -0.20277 0.40519 -0.13489 0.43063 -0.0802 0.44474 C -0.05763 0.44335 -0.03524 0.44034 -0.01267 0.43733 C -0.0059 0.43525 0.00035 0.43178 0.00713 0.4297 C 0.02101 0.42045 0.03386 0.41004 0.04792 0.40149 C 0.05643 0.39617 0.06303 0.38738 0.07188 0.38276 C 0.08178 0.37767 0.09167 0.37327 0.1014 0.36772 C 0.1198 0.35708 0.13629 0.34529 0.15643 0.34159 C 0.18247 0.34413 0.19463 0.3439 0.21702 0.35292 C 0.21841 0.35408 0.2198 0.35547 0.22119 0.35662 C 0.22483 0.35917 0.229 0.36102 0.2323 0.36402 C 0.23629 0.36726 0.24376 0.37535 0.24376 0.37535 C 0.24983 0.38715 0.25105 0.38877 0.25348 0.40149 C 0.24966 0.46439 0.25209 0.47434 0.23369 0.5236 C 0.22952 0.53516 0.22726 0.54395 0.2198 0.55181 C 0.21598 0.56129 0.21181 0.56893 0.20435 0.57239 C 0.20001 0.58049 0.19549 0.58026 0.18855 0.58558 C 0.17605 0.59552 0.18542 0.59182 0.17188 0.59483 C 0.14775 0.60547 0.1224 0.59737 0.09723 0.59668 C 0.09098 0.5946 0.08647 0.59043 0.08039 0.58743 C 0.07049 0.58257 0.06181 0.57748 0.05209 0.57239 C 0.0481 0.56684 0.04567 0.56153 0.04081 0.55736 C 0.03699 0.54233 0.03838 0.51319 0.02969 0.50093 C 0.02761 0.4933 0.02692 0.48243 0.02258 0.47665 " pathEditMode="relative" ptsTypes="fffffffffffffffffff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5.55042E-7 C -0.0158 -0.00301 -0.0309 -0.00902 -0.04652 -0.01133 C -0.11024 -0.03631 -0.17465 -0.05759 -0.23802 -0.08256 C -0.27812 -0.09829 -0.31614 -0.12373 -0.35642 -0.13691 C -0.38576 -0.16212 -0.43194 -0.1642 -0.46614 -0.16883 C -0.50746 -0.16813 -0.54878 -0.16859 -0.5901 -0.16698 C -0.61389 -0.16605 -0.60746 -0.16605 -0.62118 -0.15957 C -0.62534 -0.15749 -0.63385 -0.15379 -0.63385 -0.15379 C -0.63975 -0.14593 -0.64618 -0.13807 -0.65347 -0.13321 C -0.66059 -0.12095 -0.66666 -0.10777 -0.67187 -0.09389 C -0.671 -0.08395 -0.67066 -0.07377 -0.66909 -0.06383 C -0.6684 -0.05944 -0.6651 -0.05643 -0.66337 -0.0525 C -0.66163 -0.04833 -0.66111 -0.04325 -0.6592 -0.03932 C -0.64757 -0.01596 -0.65295 -0.02937 -0.64218 -0.01318 C -0.63663 -0.00486 -0.63368 0.00717 -0.62673 0.01318 C -0.62587 0.01503 -0.62517 0.01711 -0.62396 0.01873 C -0.62222 0.02105 -0.61962 0.02174 -0.61823 0.02428 C -0.61649 0.02752 -0.61718 0.03238 -0.61545 0.03562 C -0.61458 0.03723 -0.60468 0.04718 -0.60277 0.0488 C -0.59184 0.05805 -0.57882 0.06961 -0.56614 0.07493 C -0.54896 0.09921 -0.51093 0.09066 -0.48889 0.105 C -0.47482 0.12442 -0.48993 0.15055 -0.49861 0.16883 C -0.51093 0.19496 -0.52517 0.21762 -0.53941 0.24191 C -0.54635 0.2537 -0.55538 0.26388 -0.56198 0.2759 C -0.56319 0.27821 -0.56371 0.28099 -0.56475 0.2833 C -0.56614 0.28654 -0.56736 0.28978 -0.56909 0.29278 C -0.57639 0.30504 -0.5835 0.31591 -0.58871 0.33025 C -0.59392 0.36263 -0.59218 0.34759 -0.59444 0.37512 C -0.59392 0.38575 -0.59462 0.39662 -0.59288 0.40703 C -0.59132 0.41582 -0.58264 0.43293 -0.57882 0.4408 C -0.57743 0.44357 -0.57708 0.44727 -0.57604 0.45028 C -0.57135 0.46277 -0.56319 0.47179 -0.55642 0.48219 C -0.55243 0.48821 -0.55017 0.49653 -0.54514 0.50092 C -0.53142 0.51318 -0.51736 0.52798 -0.50277 0.53839 C -0.48767 0.54903 -0.46805 0.55296 -0.45208 0.5592 C -0.43194 0.56707 -0.41198 0.57285 -0.39149 0.57794 C -0.37205 0.58279 -0.35225 0.58649 -0.33246 0.58904 C -0.31545 0.5969 -0.29809 0.59621 -0.28021 0.60037 C -0.26423 0.59852 -0.24826 0.59759 -0.23264 0.59482 C -0.22517 0.59366 -0.22066 0.58742 -0.21423 0.58349 C -0.18611 0.5666 -0.15191 0.53608 -0.13802 0.49722 C -0.1342 0.48636 -0.13212 0.47456 -0.1283 0.46346 C -0.12534 0.44473 -0.12378 0.42599 -0.12135 0.40703 C -0.12239 0.37026 -0.12083 0.33279 -0.12534 0.29648 C -0.12777 0.27821 -0.12777 0.28492 -0.13264 0.26827 C -0.13611 0.25601 -0.13802 0.24098 -0.14236 0.22895 C -0.14392 0.22387 -0.1467 0.21924 -0.14809 0.21392 C -0.15087 0.20236 -0.15399 0.1908 -0.16059 0.18201 C -0.16111 0.17946 -0.16093 0.17646 -0.16215 0.17438 C -0.16545 0.1679 -0.17135 0.1642 -0.17465 0.15749 C -0.17569 0.15564 -0.17621 0.15333 -0.1776 0.15194 C -0.17882 0.15079 -0.18038 0.15079 -0.18177 0.15009 C -0.18923 0.14362 -0.19496 0.12951 -0.20277 0.12558 C -0.20382 0.12373 -0.20416 0.12142 -0.20573 0.12003 C -0.21041 0.11517 -0.20989 0.12118 -0.20989 0.11633 " pathEditMode="relative" ptsTypes="fffffffffff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1111E-6 -1.54487E-6 C 0.00763 -0.00555 0.01666 -0.0141 0.02534 -0.01688 C 0.03229 -0.02613 0.04027 -0.03099 0.0493 -0.03561 C 0.06232 -0.04949 0.07517 -0.06383 0.08871 -0.07678 C 0.09427 -0.0821 0.10034 -0.08603 0.10555 -0.09181 C 0.11753 -0.10546 0.13506 -0.11956 0.15069 -0.12373 C 0.1684 -0.13413 0.18732 -0.1383 0.20555 -0.14639 C 0.21684 -0.1457 0.22812 -0.14616 0.2394 -0.14454 C 0.24149 -0.14431 0.24305 -0.14153 0.24513 -0.14061 C 0.24965 -0.1383 0.25451 -0.13714 0.2592 -0.13506 C 0.26059 -0.13436 0.26336 -0.13321 0.26336 -0.13321 C 0.26423 -0.13136 0.26614 -0.12997 0.26614 -0.12766 C 0.26649 -0.11632 0.26649 -0.10499 0.26475 -0.09389 C 0.2644 -0.09204 0.26197 -0.0925 0.26059 -0.09181 C 0.2552 -0.08927 0.25034 -0.08788 0.24513 -0.08441 C 0.24409 -0.08256 0.24288 -0.08094 0.24218 -0.07886 C 0.24097 -0.07516 0.2394 -0.06753 0.2394 -0.06753 C 0.23993 -0.06244 0.23958 -0.05735 0.24079 -0.0525 C 0.24374 -0.0407 0.25381 -0.03584 0.26197 -0.03376 C 0.2677 -0.02867 0.2717 -0.02798 0.27881 -0.02613 C 0.29392 -0.03654 0.27604 -0.02567 0.31128 -0.03191 C 0.31545 -0.03261 0.3276 -0.04394 0.33229 -0.04879 C 0.34079 -0.07539 0.32899 -0.04232 0.34079 -0.06383 C 0.34357 -0.06868 0.34444 -0.07516 0.34652 -0.08071 C 0.34704 -0.0851 0.34739 -0.0895 0.34791 -0.09389 C 0.34878 -0.10014 0.35069 -0.11262 0.35069 -0.11262 C 0.34843 -0.145 0.34565 -0.179 0.33802 -0.20999 C 0.33593 -0.21855 0.33038 -0.2271 0.32673 -0.2345 C 0.31874 -0.25069 0.30607 -0.2567 0.29427 -0.26642 C 0.28993 -0.26989 0.2802 -0.27382 0.2802 -0.27382 C 0.26909 -0.28422 0.2552 -0.28353 0.24218 -0.28515 C 0.22812 -0.28446 0.21406 -0.28492 0.19999 -0.2833 C 0.196 -0.28284 0.18732 -0.27706 0.18315 -0.27567 C 0.17204 -0.2685 0.16354 -0.25694 0.15208 -0.24953 C 0.1493 -0.24768 0.14635 -0.24607 0.14357 -0.24398 C 0.14062 -0.24167 0.13819 -0.23843 0.13524 -0.23635 C 0.13211 -0.23404 0.12847 -0.23335 0.12534 -0.2308 C 0.12222 -0.22826 0.11996 -0.22386 0.11684 -0.22132 C 0.11232 -0.21762 0.10729 -0.21577 0.10277 -0.21207 C 0.09479 -0.20536 0.08663 -0.20143 0.07743 -0.19889 C 0.07274 -0.1975 0.06336 -0.19519 0.06336 -0.19519 C 0.06041 -0.19542 0.03506 -0.19542 0.02534 -0.19889 C 0.00364 -0.20652 -0.01285 -0.22733 -0.02674 -0.24953 C -0.03612 -0.26434 -0.04653 -0.2833 -0.0507 -0.30203 C -0.05139 -0.30504 -0.05105 -0.30851 -0.05209 -0.31151 C -0.054 -0.31683 -0.05921 -0.32632 -0.05921 -0.32632 C -0.07066 -0.37349 -0.09705 -0.39893 -0.13386 -0.40333 C -0.15504 -0.40217 -0.17622 -0.40171 -0.19723 -0.39963 C -0.21251 -0.39801 -0.22518 -0.38436 -0.23803 -0.37511 C -0.26962 -0.35199 -0.24775 -0.37141 -0.26615 -0.35453 C -0.27032 -0.34551 -0.27466 -0.33765 -0.28039 -0.33025 C -0.2849 -0.31799 -0.29028 -0.30712 -0.29445 -0.29463 C -0.29705 -0.27636 -0.29393 -0.29417 -0.30001 -0.27197 C -0.30643 -0.24815 -0.30955 -0.22155 -0.31407 -0.19704 C -0.31702 -0.18085 -0.32032 -0.16743 -0.32535 -0.15194 C -0.32744 -0.14523 -0.32691 -0.14015 -0.33108 -0.13506 C -0.33264 -0.13089 -0.33299 -0.12558 -0.33525 -0.12188 C -0.34011 -0.11401 -0.3507 -0.10869 -0.35782 -0.10684 C -0.36007 -0.10569 -0.36233 -0.10314 -0.36476 -0.10314 C -0.38681 -0.10268 -0.40903 -0.10337 -0.43108 -0.10499 C -0.44115 -0.10569 -0.44775 -0.12349 -0.45643 -0.12766 C -0.45938 -0.13298 -0.46337 -0.13691 -0.46615 -0.14246 C -0.48542 -0.18085 -0.48039 -0.24167 -0.48039 -0.28145 " pathEditMode="relative" ptsTypes="ffffffffffffffffffffffffffffffffffffffffffffffffffffffffffffff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30990" y="188640"/>
            <a:ext cx="79704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Jak dělají jednotlivá zvířátka? Přiřaď.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3" name="Picture 6" descr="E:\Documents and Settings\Luboš\Local Settings\Temporary Internet Files\Content.IE5\2EVP6ZX8\MC9001978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37" y="3755417"/>
            <a:ext cx="1704882" cy="162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E:\Documents and Settings\Luboš\Local Settings\Temporary Internet Files\Content.IE5\R9IF0HI7\MC9004414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138" y="1446224"/>
            <a:ext cx="1816100" cy="86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E:\Documents and Settings\Luboš\Local Settings\Temporary Internet Files\Content.IE5\ABWNKSR7\MC9003264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982592"/>
            <a:ext cx="1857146" cy="135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E:\Documents and Settings\Luboš\Local Settings\Temporary Internet Files\Content.IE5\GHIJKLMN\MC9002972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031300"/>
            <a:ext cx="1800454" cy="165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07637" y="1857003"/>
            <a:ext cx="21854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>
                <a:solidFill>
                  <a:srgbClr val="7030A0"/>
                </a:solidFill>
              </a:rPr>
              <a:t>chro</a:t>
            </a:r>
            <a:r>
              <a:rPr lang="cs-CZ" sz="4000" b="1" dirty="0" smtClean="0">
                <a:solidFill>
                  <a:srgbClr val="7030A0"/>
                </a:solidFill>
              </a:rPr>
              <a:t> </a:t>
            </a:r>
            <a:r>
              <a:rPr lang="cs-CZ" sz="4000" b="1" dirty="0" err="1" smtClean="0">
                <a:solidFill>
                  <a:srgbClr val="7030A0"/>
                </a:solidFill>
              </a:rPr>
              <a:t>chro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092280" y="4987447"/>
            <a:ext cx="16763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solidFill>
                  <a:srgbClr val="7030A0"/>
                </a:solidFill>
              </a:rPr>
              <a:t>h</a:t>
            </a:r>
            <a:r>
              <a:rPr lang="cs-CZ" sz="4000" b="1" dirty="0" smtClean="0">
                <a:solidFill>
                  <a:srgbClr val="7030A0"/>
                </a:solidFill>
              </a:rPr>
              <a:t>af </a:t>
            </a:r>
            <a:r>
              <a:rPr lang="cs-CZ" sz="4000" b="1" dirty="0" err="1" smtClean="0">
                <a:solidFill>
                  <a:srgbClr val="7030A0"/>
                </a:solidFill>
              </a:rPr>
              <a:t>haf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16600" y="2728320"/>
            <a:ext cx="19765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kokodák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06882" y="4634835"/>
            <a:ext cx="12346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>
                <a:solidFill>
                  <a:srgbClr val="7030A0"/>
                </a:solidFill>
              </a:rPr>
              <a:t>bééé</a:t>
            </a:r>
            <a:endParaRPr lang="cs-CZ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96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5717E-6 C 0.00486 0.01989 0.01285 0.02497 0.02535 0.03561 C 0.04358 0.05111 0.04878 0.05388 0.07049 0.05643 C 0.07413 0.06383 0.07274 0.06383 0.0816 0.06383 C 0.10087 0.06383 0.12014 0.06267 0.13941 0.06198 C 0.15677 0.05828 0.16684 0.05943 0.18594 0.06198 C 0.19514 0.07423 0.19149 0.08048 0.1901 0.10129 C 0.18767 0.13691 0.1776 0.17114 0.15486 0.19149 C 0.1493 0.19657 0.13437 0.20051 0.12674 0.20074 C 0.08924 0.20189 0.05156 0.20189 0.01406 0.20259 C 0.00729 0.20559 0.00121 0.21091 -0.00556 0.21392 C -0.00764 0.21785 -0.01094 0.22086 -0.01267 0.22525 C -0.01406 0.22872 -0.01545 0.23635 -0.01545 0.23635 C -0.01458 0.24954 -0.01493 0.26295 -0.01267 0.2759 C -0.00885 0.29694 0.01458 0.30296 0.02812 0.30388 C 0.0493 0.3055 0.07031 0.30527 0.09149 0.30596 C 0.10295 0.30874 0.10833 0.3099 0.11823 0.31522 C 0.12986 0.32978 0.11337 0.34597 0.10417 0.35268 C 0.09184 0.3617 0.07795 0.36309 0.06476 0.36956 C 0.05417 0.37488 0.04444 0.38367 0.03385 0.3883 C 0.03108 0.392 0.02812 0.39593 0.02535 0.39963 C 0.02344 0.40217 0.01979 0.40726 0.01979 0.40726 C 0.01302 0.43941 0.01858 0.46138 0.02674 0.48982 C 0.03663 0.52451 0.05243 0.5599 0.07604 0.58164 C 0.08906 0.59366 0.10417 0.5969 0.11823 0.60615 C 0.1401 0.62049 0.16441 0.62904 0.18871 0.63228 C 0.21371 0.6413 0.22865 0.63945 0.25625 0.63783 C 0.26753 0.63575 0.26892 0.63205 0.27882 0.62673 C 0.29358 0.61101 0.29983 0.58719 0.30278 0.5629 C 0.30521 0.50208 0.29826 0.43732 0.2901 0.37719 C 0.29132 0.31614 0.29045 0.29394 0.3099 0.24398 C 0.31215 0.23103 0.3092 0.24005 0.31823 0.2308 C 0.34045 0.20814 0.35972 0.20559 0.38733 0.20259 C 0.40851 0.20398 0.42969 0.20421 0.45069 0.20652 C 0.46562 0.20814 0.47587 0.22502 0.48871 0.2308 C 0.49045 0.23774 0.49271 0.24352 0.49583 0.24954 C 0.4974 0.28076 0.49965 0.31822 0.4901 0.34713 C 0.48715 0.35615 0.48715 0.36262 0.4816 0.36956 C 0.4783 0.37881 0.47413 0.3883 0.46892 0.39593 C 0.4658 0.40055 0.4592 0.40911 0.4592 0.40911 C 0.45764 0.41535 0.45538 0.41744 0.45208 0.42229 C 0.45121 0.42599 0.45017 0.42969 0.4493 0.43339 C 0.44878 0.43524 0.44792 0.43917 0.44792 0.43917 C 0.44792 0.43987 0.45069 0.48265 0.45069 0.49907 " pathEditMode="relative" ptsTypes="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46 C 0.02621 0.00694 0.0533 0.01157 0.07951 0.01457 C 0.09218 0.01804 0.10347 0.02683 0.11475 0.03515 C 0.12552 0.04302 0.11996 0.0377 0.12743 0.04441 C 0.13021 0.04695 0.13576 0.05204 0.13576 0.05204 C 0.13871 0.05805 0.14132 0.06106 0.14566 0.06522 C 0.14652 0.06707 0.14739 0.06915 0.14843 0.07077 C 0.15017 0.07355 0.1526 0.0754 0.15416 0.07817 C 0.16198 0.09251 0.14566 0.07401 0.16111 0.0895 C 0.16302 0.09737 0.1658 0.10176 0.171 0.10638 C 0.17152 0.11009 0.17066 0.11471 0.17239 0.11772 C 0.1743 0.12095 0.17847 0.12072 0.1809 0.12327 C 0.18333 0.12581 0.1842 0.12997 0.18646 0.13275 C 0.19097 0.13807 0.20955 0.15356 0.21614 0.15703 C 0.22656 0.17091 0.2467 0.18386 0.26111 0.1871 C 0.26996 0.19195 0.27586 0.19427 0.28507 0.19635 C 0.30468 0.20722 0.31684 0.20074 0.34149 0.19843 C 0.35711 0.18964 0.36354 0.18478 0.37656 0.17021 C 0.38073 0.16559 0.38507 0.16143 0.38923 0.15703 C 0.39166 0.15449 0.39635 0.14963 0.39635 0.14963 C 0.40017 0.13622 0.40243 0.12882 0.40902 0.11772 C 0.41389 0.09829 0.41198 0.10662 0.41475 0.0932 C 0.41354 0.0821 0.41354 0.07424 0.40902 0.06522 C 0.40764 0.05967 0.40729 0.05713 0.40486 0.05204 C 0.4026 0.04741 0.39774 0.03885 0.39774 0.03885 C 0.39514 0.02822 0.38854 0.02706 0.3809 0.02197 C 0.36441 0.0111 0.34896 0.00208 0.33021 0.00139 C 0.30347 0.00023 0.27656 0.00023 0.24982 -0.00046 C 0.23663 -0.00439 0.22743 -0.01364 0.21614 -0.02312 C 0.20937 -0.03469 0.21284 -0.02683 0.20902 -0.04371 C 0.20816 -0.04741 0.20625 -0.05504 0.20625 -0.05504 C 0.20711 -0.06244 0.20711 -0.0703 0.20902 -0.07747 C 0.2125 -0.09042 0.21336 -0.08487 0.21892 -0.0888 C 0.22187 -0.09089 0.22465 -0.09366 0.22743 -0.09621 C 0.23142 -0.09967 0.2368 -0.09736 0.24149 -0.09806 C 0.24843 -0.09921 0.25555 -0.1006 0.2625 -0.10176 C 0.28507 -0.1006 0.30521 -0.09667 0.32743 -0.09436 C 0.33628 -0.09204 0.34548 -0.09158 0.35416 -0.0888 C 0.36371 -0.0858 0.38229 -0.07747 0.38229 -0.07747 C 0.3868 -0.07308 0.39843 -0.06152 0.40347 -0.05874 C 0.41927 -0.04995 0.4401 -0.0444 0.45694 -0.04186 C 0.47239 -0.03584 0.4875 -0.03353 0.50347 -0.03053 C 0.52257 -0.03168 0.5375 -0.03307 0.55555 -0.03631 C 0.57673 -0.07863 0.56406 -0.15217 0.54705 -0.1975 C 0.54461 -0.21115 0.5401 -0.21947 0.53437 -0.23127 C 0.53264 -0.23473 0.53246 -0.23959 0.53021 -0.2426 C 0.5283 -0.24514 0.52517 -0.24584 0.52309 -0.24815 C 0.51007 -0.26249 0.52031 -0.25763 0.50902 -0.26133 C 0.4842 -0.28608 0.44861 -0.29139 0.41892 -0.29324 C 0.41423 -0.29533 0.41232 -0.29787 0.40902 -0.30273 C 0.40711 -0.31013 0.40347 -0.31522 0.40347 -0.32331 " pathEditMode="relative" ptsTypes="ffffff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52451E-6 C -0.00295 0.00578 -0.00538 0.01202 -0.00712 0.01873 C -0.00816 0.02243 -0.00902 0.02636 -0.00989 0.03006 C -0.01041 0.03191 -0.01128 0.03561 -0.01128 0.03561 C -0.01041 0.04186 -0.01059 0.04856 -0.0085 0.05435 C -0.00816 0.05527 1.94444E-6 0.06267 0.00139 0.06383 C 0.01511 0.074 0.02518 0.07377 0.0408 0.07516 C 0.06997 0.08071 0.09913 0.07354 0.12813 0.06938 C 0.14219 0.06336 0.15643 0.05851 0.17049 0.0525 C 0.16788 0.04047 0.16858 0.04694 0.17049 0.03006 C 0.17136 0.02266 0.17327 0.00763 0.17327 0.00763 C 0.17413 -0.02359 0.18073 -0.07609 0.17188 -0.105 C 0.16771 -0.11887 0.16146 -0.13298 0.15625 -0.14639 C 0.15417 -0.15194 0.14792 -0.16143 0.14792 -0.16143 C 0.14514 -0.1797 0.14948 -0.16281 0.13941 -0.17623 C 0.13577 -0.18108 0.13403 -0.18779 0.13091 -0.19311 C 0.12431 -0.21531 0.13282 -0.19149 0.12257 -0.20814 C 0.11979 -0.21277 0.11788 -0.21809 0.11545 -0.22318 C 0.11407 -0.22618 0.11059 -0.22664 0.10851 -0.22896 C 0.10122 -0.23705 0.09445 -0.24676 0.08733 -0.25509 C 0.08004 -0.26365 0.07136 -0.27012 0.06476 -0.2796 C 0.07466 -0.29232 0.0658 -0.284 0.08177 -0.28886 C 0.09618 -0.29325 0.10886 -0.29672 0.12396 -0.29834 C 0.1507 -0.29718 0.21598 -0.27012 0.20417 -0.30204 C 0.19393 -0.32956 0.18108 -0.31614 0.15486 -0.32077 C 0.12639 -0.32586 0.09948 -0.32725 0.07049 -0.33025 C 0.05538 -0.33187 0.02535 -0.3358 0.02535 -0.3358 C -0.01649 -0.33488 -0.05486 -0.33187 -0.09583 -0.3284 C -0.10902 -0.32563 -0.12187 -0.32401 -0.13524 -0.32262 C -0.15191 -0.31707 -0.16892 -0.31291 -0.18593 -0.30944 C -0.19809 -0.30412 -0.20798 -0.30343 -0.22118 -0.30204 C -0.24739 -0.30319 -0.26093 -0.30343 -0.28316 -0.30759 C -0.29184 -0.31244 -0.30069 -0.31383 -0.30989 -0.31707 C -0.32413 -0.32216 -0.33628 -0.32794 -0.35069 -0.33025 C -0.36944 -0.33835 -0.39149 -0.34089 -0.41128 -0.3432 C -0.42066 -0.34598 -0.42777 -0.34413 -0.43663 -0.3395 C -0.44548 -0.32378 -0.44271 -0.3062 -0.43107 -0.29464 C -0.43055 -0.29209 -0.43107 -0.28886 -0.42951 -0.28701 C -0.42205 -0.27822 -0.40885 -0.27405 -0.4 -0.26827 C -0.38732 -0.25995 -0.37517 -0.24931 -0.36198 -0.24191 C -0.35312 -0.23705 -0.34357 -0.23335 -0.33524 -0.22688 C -0.33264 -0.22479 -0.33073 -0.22179 -0.32812 -0.21948 C -0.325 -0.21716 -0.32135 -0.21624 -0.31823 -0.21392 C -0.31527 -0.21184 -0.31267 -0.20861 -0.30989 -0.20629 C -0.30521 -0.20236 -0.29583 -0.19519 -0.29583 -0.19519 C -0.29444 -0.19195 -0.29323 -0.18872 -0.29149 -0.18571 C -0.28993 -0.18293 -0.2875 -0.18108 -0.28593 -0.17831 C -0.27986 -0.16744 -0.27899 -0.15287 -0.27604 -0.14061 C -0.27743 -0.10569 -0.27673 -0.10014 -0.28871 -0.07308 C -0.29027 -0.06036 -0.29496 -0.05528 -0.29861 -0.04302 C -0.30729 -0.01527 -0.31284 -0.00532 -0.32673 0.01873 C -0.34027 0.04209 -0.35104 0.06753 -0.36337 0.09204 C -0.36649 0.09806 -0.36927 0.1043 -0.37187 0.11077 C -0.3743 0.11679 -0.37604 0.12373 -0.37882 0.12928 C -0.38212 0.13621 -0.3868 0.14153 -0.3901 0.14824 C -0.39878 0.16559 -0.40555 0.18455 -0.41406 0.20259 C -0.43142 0.2389 -0.44826 0.27682 -0.46059 0.31707 C -0.46684 0.33742 -0.47083 0.358 -0.47604 0.37904 C -0.47552 0.38159 -0.47639 0.38575 -0.47465 0.38645 C -0.46146 0.39223 -0.46337 0.38575 -0.46337 0.37696 " pathEditMode="relative" ptsTypes="ffffffffffffffff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6.91027E-6 C 0.00226 -0.01757 0.00417 -0.03491 0.00556 -0.05249 C 0.00417 -0.0844 0.00295 -0.11632 0.00139 -0.14823 C 0.00104 -0.15448 0.00191 -0.16119 1.38889E-6 -0.16697 C -0.00347 -0.17784 -0.01042 -0.18616 -0.01406 -0.19703 C -0.02066 -0.21669 -0.02222 -0.22108 -0.03663 -0.2308 C -0.03854 -0.23519 -0.03958 -0.24051 -0.04236 -0.24375 C -0.04757 -0.24999 -0.06215 -0.25554 -0.0691 -0.25693 C -0.09635 -0.25254 -0.09896 -0.25693 -0.11563 -0.24005 C -0.12031 -0.22964 -0.12639 -0.22062 -0.13108 -0.20998 C -0.13785 -0.19472 -0.1434 -0.17922 -0.14931 -0.16327 C -0.15139 -0.14685 -0.15313 -0.13205 -0.15781 -0.11632 C -0.16042 -0.09551 -0.1691 -0.08047 -0.17604 -0.06197 C -0.1809 -0.04925 -0.17604 -0.05503 -0.18316 -0.04879 C -0.18715 -0.03769 -0.19531 -0.02913 -0.20434 -0.02613 C -0.21545 -0.01641 -0.22309 -0.02127 -0.23802 -0.02243 C -0.25764 -0.0326 -0.27569 -0.0474 -0.29444 -0.05989 C -0.29774 -0.06197 -0.30139 -0.06313 -0.30434 -0.06567 C -0.3151 -0.07492 -0.32483 -0.08579 -0.33524 -0.09574 C -0.33559 -0.0962 -0.3599 -0.12835 -0.36493 -0.13505 C -0.38021 -0.1554 -0.3974 -0.1709 -0.41267 -0.19125 C -0.41684 -0.1968 -0.42396 -0.20998 -0.42396 -0.20998 C -0.43212 -0.23797 -0.44201 -0.26063 -0.44653 -0.2907 C -0.44531 -0.31035 -0.44653 -0.34134 -0.43385 -0.35823 C -0.42517 -0.36979 -0.4033 -0.3684 -0.39306 -0.36956 C -0.36615 -0.37256 -0.33958 -0.37765 -0.31267 -0.38089 C -0.30799 -0.38205 -0.3033 -0.38343 -0.29861 -0.38459 C -0.2941 -0.38575 -0.29201 -0.39384 -0.29028 -0.39962 C -0.2875 -0.4091 -0.28524 -0.41859 -0.28177 -0.42761 C -0.28264 -0.44009 -0.28299 -0.45281 -0.28455 -0.4653 C -0.2849 -0.46738 -0.28681 -0.46877 -0.28733 -0.47085 C -0.28819 -0.47386 -0.28785 -0.47733 -0.28872 -0.48033 C -0.29219 -0.49259 -0.29913 -0.50439 -0.30573 -0.5141 C -0.3066 -0.51549 -0.32483 -0.54231 -0.32674 -0.54393 C -0.33108 -0.5474 -0.34097 -0.54971 -0.34097 -0.54971 C -0.35556 -0.56428 -0.37708 -0.56683 -0.39444 -0.56845 C -0.41233 -0.56729 -0.43003 -0.56637 -0.44792 -0.56475 C -0.45208 -0.56428 -0.4559 -0.55943 -0.4592 -0.55712 C -0.4658 -0.55272 -0.47118 -0.55133 -0.4776 -0.54601 C -0.48333 -0.54116 -0.48681 -0.53491 -0.49306 -0.53098 C -0.49392 -0.52959 -0.49479 -0.52821 -0.49583 -0.52705 C -0.49809 -0.52451 -0.50087 -0.52243 -0.50295 -0.51965 C -0.50677 -0.51456 -0.50781 -0.50716 -0.5099 -0.50092 C -0.51163 -0.49583 -0.51563 -0.48588 -0.51563 -0.48588 C -0.51615 -0.48334 -0.51597 -0.48057 -0.51701 -0.47848 C -0.51788 -0.47663 -0.52031 -0.4764 -0.52118 -0.47455 C -0.52431 -0.46785 -0.52535 -0.45767 -0.5283 -0.45027 C -0.53038 -0.43917 -0.53368 -0.43084 -0.52674 -0.42206 C -0.52934 -0.41304 -0.5283 -0.41859 -0.5283 -0.40517 " pathEditMode="relative" ptsTypes="ffffffffffffffffffffffffffffffffffffffffffffffff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sz="2000" dirty="0" smtClean="0"/>
              <a:t>Microsoft Office - Klipart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548680"/>
            <a:ext cx="36920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Použité zdroje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16707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260</Words>
  <Application>Microsoft Office PowerPoint</Application>
  <PresentationFormat>Předvádění na obrazovce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Jak dělá? VY_32_INOVACE_5B_06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dělá? VY_32_INOVACE_5B_06 Číslo projektu: CZ.1.07/1.4.00/21.1101</dc:title>
  <dc:creator>Lubos</dc:creator>
  <cp:lastModifiedBy>uzivatel</cp:lastModifiedBy>
  <cp:revision>4</cp:revision>
  <dcterms:created xsi:type="dcterms:W3CDTF">2012-05-20T20:42:48Z</dcterms:created>
  <dcterms:modified xsi:type="dcterms:W3CDTF">2013-01-25T14:28:36Z</dcterms:modified>
</cp:coreProperties>
</file>