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55104-10F3-4B68-8508-1D4DE5751F71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31E2F-4673-4DFA-AD60-3C408AE52F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64842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55104-10F3-4B68-8508-1D4DE5751F71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31E2F-4673-4DFA-AD60-3C408AE52F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2170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55104-10F3-4B68-8508-1D4DE5751F71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31E2F-4673-4DFA-AD60-3C408AE52F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59479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55104-10F3-4B68-8508-1D4DE5751F71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31E2F-4673-4DFA-AD60-3C408AE52F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92547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55104-10F3-4B68-8508-1D4DE5751F71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31E2F-4673-4DFA-AD60-3C408AE52F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81568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55104-10F3-4B68-8508-1D4DE5751F71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31E2F-4673-4DFA-AD60-3C408AE52F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12224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55104-10F3-4B68-8508-1D4DE5751F71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31E2F-4673-4DFA-AD60-3C408AE52F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28608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55104-10F3-4B68-8508-1D4DE5751F71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31E2F-4673-4DFA-AD60-3C408AE52F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37836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55104-10F3-4B68-8508-1D4DE5751F71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31E2F-4673-4DFA-AD60-3C408AE52F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9200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55104-10F3-4B68-8508-1D4DE5751F71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31E2F-4673-4DFA-AD60-3C408AE52F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0929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55104-10F3-4B68-8508-1D4DE5751F71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A31E2F-4673-4DFA-AD60-3C408AE52F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68931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455104-10F3-4B68-8508-1D4DE5751F71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A31E2F-4673-4DFA-AD60-3C408AE52F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88478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wmf"/><Relationship Id="rId4" Type="http://schemas.openxmlformats.org/officeDocument/2006/relationships/image" Target="../media/image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wmf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0690" y="577483"/>
            <a:ext cx="6287928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lIns="82296" tIns="41148" rIns="82296" bIns="41148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/>
              <a:t>Obrázkové čtení</a:t>
            </a:r>
            <a:br>
              <a:rPr lang="cs-CZ" sz="4000" dirty="0" smtClean="0"/>
            </a:br>
            <a:r>
              <a:rPr lang="cs-CZ" sz="4000" dirty="0" smtClean="0"/>
              <a:t>VY_32_INOVACE_5B_07</a:t>
            </a:r>
            <a:br>
              <a:rPr lang="cs-CZ" sz="4000" dirty="0" smtClean="0"/>
            </a:br>
            <a:r>
              <a:rPr lang="cs-CZ" sz="2800" dirty="0" smtClean="0">
                <a:solidFill>
                  <a:prstClr val="black"/>
                </a:solidFill>
              </a:rPr>
              <a:t>Číslo </a:t>
            </a:r>
            <a:r>
              <a:rPr lang="cs-CZ" sz="2800" dirty="0">
                <a:solidFill>
                  <a:prstClr val="black"/>
                </a:solidFill>
              </a:rPr>
              <a:t>projektu: </a:t>
            </a:r>
            <a:r>
              <a:rPr lang="cs-CZ" sz="2400" dirty="0"/>
              <a:t>CZ.1.07/1.4.00/21.1101</a:t>
            </a:r>
            <a:endParaRPr lang="cs-CZ" dirty="0"/>
          </a:p>
        </p:txBody>
      </p:sp>
      <p:sp>
        <p:nvSpPr>
          <p:cNvPr id="6" name="Podnadpis 2"/>
          <p:cNvSpPr txBox="1">
            <a:spLocks noGrp="1"/>
          </p:cNvSpPr>
          <p:nvPr>
            <p:ph type="subTitle" idx="1"/>
          </p:nvPr>
        </p:nvSpPr>
        <p:spPr>
          <a:prstGeom prst="rect">
            <a:avLst/>
          </a:prstGeom>
        </p:spPr>
        <p:txBody>
          <a:bodyPr vert="horz" lIns="82296" tIns="41148" rIns="82296" bIns="41148" rtlCol="0">
            <a:normAutofit fontScale="925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Sada 2</a:t>
            </a:r>
          </a:p>
          <a:p>
            <a:r>
              <a:rPr lang="cs-CZ" dirty="0" smtClean="0"/>
              <a:t>Čtení</a:t>
            </a:r>
          </a:p>
          <a:p>
            <a:r>
              <a:rPr lang="cs-CZ" sz="2600" dirty="0" smtClean="0"/>
              <a:t>Mateřská škola, Základní škola a Praktická škola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1318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3" name="TextovéPole 4"/>
          <p:cNvSpPr txBox="1"/>
          <p:nvPr/>
        </p:nvSpPr>
        <p:spPr>
          <a:xfrm>
            <a:off x="172169" y="194591"/>
            <a:ext cx="8568952" cy="329321"/>
          </a:xfrm>
          <a:prstGeom prst="rect">
            <a:avLst/>
          </a:prstGeom>
          <a:noFill/>
        </p:spPr>
        <p:txBody>
          <a:bodyPr wrap="square" lIns="82296" tIns="41148" rIns="82296" bIns="41148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600" dirty="0">
                <a:latin typeface="+mj-lt"/>
                <a:cs typeface="Times New Roman" pitchFamily="18" charset="0"/>
              </a:rPr>
              <a:t>Identifikátor materiálu</a:t>
            </a:r>
            <a:r>
              <a:rPr lang="cs-CZ" sz="1600" dirty="0" smtClean="0">
                <a:latin typeface="+mj-lt"/>
                <a:cs typeface="Times New Roman" pitchFamily="18" charset="0"/>
              </a:rPr>
              <a:t>: III/2 Inovace a zkvalitnění výuky prostřednictvím ICT, 07</a:t>
            </a:r>
            <a:endParaRPr lang="cs-CZ" sz="1600" dirty="0">
              <a:latin typeface="+mj-lt"/>
              <a:cs typeface="Times New Roman" pitchFamily="18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913457"/>
              </p:ext>
            </p:extLst>
          </p:nvPr>
        </p:nvGraphicFramePr>
        <p:xfrm>
          <a:off x="251448" y="836712"/>
          <a:ext cx="8641103" cy="466721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15805"/>
                <a:gridCol w="6525298"/>
              </a:tblGrid>
              <a:tr h="788219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Anotace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Žáci si zopakují názvy povolání, vysvětlí si, čím se daná profese zabývá. Tyto činnosti si ukazují na obrázcích</a:t>
                      </a:r>
                      <a:r>
                        <a:rPr lang="cs-CZ" sz="1600" baseline="0" dirty="0" smtClean="0"/>
                        <a:t> v dalších stránkách. Další úkoly jsou interaktivní – žáci přiřazují kliknutím obrázky pomocí animace. Po kliknutí obrázek „přiletí“ na správné místo. </a:t>
                      </a:r>
                      <a:endParaRPr lang="cs-CZ" sz="1600" dirty="0" smtClean="0"/>
                    </a:p>
                  </a:txBody>
                  <a:tcPr marL="82296" marR="82296" marT="41148" marB="41148"/>
                </a:tc>
              </a:tr>
              <a:tr h="344315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r>
                        <a:rPr lang="cs-CZ" sz="1600" baseline="0" dirty="0" smtClean="0"/>
                        <a:t> </a:t>
                      </a:r>
                      <a:endParaRPr lang="cs-CZ" sz="20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Jan Reindl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17235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Speciální</a:t>
                      </a:r>
                      <a:r>
                        <a:rPr lang="cs-CZ" sz="1600" baseline="0" dirty="0" smtClean="0"/>
                        <a:t> vzdělávací potřeby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/>
                        <a:t>ADHD, dyslexie, dysgrafie, dyskalkulie, Autismus, MP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557530">
                <a:tc>
                  <a:txBody>
                    <a:bodyPr/>
                    <a:lstStyle/>
                    <a:p>
                      <a:r>
                        <a:rPr lang="cs-CZ" sz="1600" baseline="0" dirty="0" smtClean="0"/>
                        <a:t>Vzdělávací obor</a:t>
                      </a:r>
                    </a:p>
                    <a:p>
                      <a:r>
                        <a:rPr lang="cs-CZ" sz="1600" baseline="0" dirty="0" smtClean="0"/>
                        <a:t>Období vytvoření materiálu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Čtení</a:t>
                      </a:r>
                    </a:p>
                    <a:p>
                      <a:r>
                        <a:rPr lang="cs-CZ" sz="1600" dirty="0" smtClean="0"/>
                        <a:t>Květen 2012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26304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Druh</a:t>
                      </a:r>
                      <a:r>
                        <a:rPr lang="cs-CZ" sz="1600" baseline="0" dirty="0" smtClean="0"/>
                        <a:t> učebního materiálu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Interaktivní</a:t>
                      </a:r>
                      <a:r>
                        <a:rPr lang="cs-CZ" sz="1600" baseline="0" dirty="0" smtClean="0"/>
                        <a:t> DUM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22626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Inovace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Díky novému</a:t>
                      </a:r>
                      <a:r>
                        <a:rPr lang="cs-CZ" sz="1600" baseline="0" dirty="0" smtClean="0"/>
                        <a:t> softwaru je možné využívat rozšířených funkcí prezentace .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12535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Cílová</a:t>
                      </a:r>
                      <a:r>
                        <a:rPr lang="cs-CZ" sz="1600" baseline="0" dirty="0" smtClean="0"/>
                        <a:t> skupina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Žák</a:t>
                      </a:r>
                      <a:r>
                        <a:rPr lang="cs-CZ" sz="1600" baseline="0" dirty="0" smtClean="0"/>
                        <a:t> – se středně  těžkým mentálním postižením 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292393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Stupeň a typ vzdělávání</a:t>
                      </a:r>
                      <a:r>
                        <a:rPr lang="cs-CZ" sz="1600" baseline="0" dirty="0" smtClean="0"/>
                        <a:t> 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/>
                        <a:t>Základní škola speciální - 1. stupeň, 1. období, 2. období 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33063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Typická</a:t>
                      </a:r>
                      <a:r>
                        <a:rPr lang="cs-CZ" sz="1600" baseline="0" dirty="0" smtClean="0"/>
                        <a:t> věková skupina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1.</a:t>
                      </a:r>
                      <a:r>
                        <a:rPr lang="cs-CZ" sz="1600" baseline="0" dirty="0" smtClean="0"/>
                        <a:t> – 6. ročník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43239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lačítko akce: Vlastní 1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23528" y="335990"/>
            <a:ext cx="77194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Povídej o tom, co vidíš na obrázcích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E:\Documents and Settings\Luboš\Local Settings\Temporary Internet Files\Content.IE5\LDZUSQLA\MC9002516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064671"/>
            <a:ext cx="1143914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E:\Documents and Settings\Luboš\Local Settings\Temporary Internet Files\Content.IE5\ABWNKSR7\MC9002311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043876"/>
            <a:ext cx="1499248" cy="1719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:\Program Files\Microsoft Office\MEDIA\CAGCAT10\j0301252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3238" y="1198327"/>
            <a:ext cx="1829714" cy="1565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E:\Documents and Settings\Luboš\Local Settings\Temporary Internet Files\Content.IE5\2EVP6ZX8\MC90024067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990799"/>
            <a:ext cx="1781251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E:\Documents and Settings\Luboš\Local Settings\Temporary Internet Files\Content.IE5\8PQBGLQ3\MC90025042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186" y="3921502"/>
            <a:ext cx="1566645" cy="1771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E:\Documents and Settings\Luboš\Local Settings\Temporary Internet Files\Content.IE5\R9IF0HI7\MC90019859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8506" y="3717032"/>
            <a:ext cx="1436478" cy="2180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E:\Documents and Settings\Luboš\Local Settings\Temporary Internet Files\Content.IE5\ABWNKSR7\MC90041598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5902" y="3924842"/>
            <a:ext cx="1797050" cy="178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E:\Documents and Settings\Luboš\Local Settings\Temporary Internet Files\Content.IE5\2EVP6ZX8\MC90036092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185219"/>
            <a:ext cx="1810512" cy="1303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2877926"/>
            <a:ext cx="14683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doktor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277539" y="2907475"/>
            <a:ext cx="12722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pekař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394767" y="2859560"/>
            <a:ext cx="12418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učitel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597778" y="2877926"/>
            <a:ext cx="15103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truhlář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3527" y="5692708"/>
            <a:ext cx="1925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uklízečka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322891" y="5716404"/>
            <a:ext cx="14822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kuchař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380251" y="5692709"/>
            <a:ext cx="20609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kadeřnice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948264" y="5716158"/>
            <a:ext cx="10182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řidič</a:t>
            </a:r>
            <a:endParaRPr lang="cs-CZ" sz="36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0702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</p:childTnLst>
        </p:cTn>
      </p:par>
    </p:tnLst>
    <p:bldLst>
      <p:bldP spid="3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67544" y="260648"/>
            <a:ext cx="40268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Co dělají tito lidé?</a:t>
            </a:r>
            <a:endParaRPr lang="cs-CZ" sz="4000" b="1" dirty="0">
              <a:solidFill>
                <a:srgbClr val="00B050"/>
              </a:solidFill>
            </a:endParaRPr>
          </a:p>
        </p:txBody>
      </p:sp>
      <p:pic>
        <p:nvPicPr>
          <p:cNvPr id="3" name="Picture 2" descr="E:\Documents and Settings\Luboš\Local Settings\Temporary Internet Files\Content.IE5\LDZUSQLA\MC9002516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064671"/>
            <a:ext cx="749624" cy="1188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E:\Documents and Settings\Luboš\Local Settings\Temporary Internet Files\Content.IE5\ABWNKSR7\MC9002311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252924"/>
            <a:ext cx="1080120" cy="1239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E:\Program Files\Microsoft Office\MEDIA\CAGCAT10\j0301252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319" y="3717032"/>
            <a:ext cx="1317361" cy="1127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E:\Documents and Settings\Luboš\Local Settings\Temporary Internet Files\Content.IE5\2EVP6ZX8\MC90024067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777" y="5085184"/>
            <a:ext cx="1231156" cy="1262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309866" y="1289397"/>
            <a:ext cx="38619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/>
                </a:solidFill>
              </a:rPr>
              <a:t>Léčí nemocné lidi</a:t>
            </a:r>
            <a:endParaRPr lang="cs-CZ" sz="4000" b="1" dirty="0">
              <a:solidFill>
                <a:schemeClr val="accent6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26230" y="2784128"/>
            <a:ext cx="47739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/>
                </a:solidFill>
              </a:rPr>
              <a:t>Peče rohlíky a housky</a:t>
            </a:r>
            <a:endParaRPr lang="cs-CZ" sz="4000" b="1" dirty="0">
              <a:solidFill>
                <a:schemeClr val="accent6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63438" y="4136244"/>
            <a:ext cx="36355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/>
                </a:solidFill>
              </a:rPr>
              <a:t>Učí děti ve škole</a:t>
            </a:r>
            <a:endParaRPr lang="cs-CZ" sz="4000" b="1" dirty="0">
              <a:solidFill>
                <a:schemeClr val="accent6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44157" y="5517232"/>
            <a:ext cx="46768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/>
                </a:solidFill>
              </a:rPr>
              <a:t>Dělá dveře a nábytek</a:t>
            </a:r>
            <a:endParaRPr lang="cs-CZ" sz="4000" b="1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6455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67544" y="260648"/>
            <a:ext cx="40268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Co dělají tito lidé?</a:t>
            </a:r>
            <a:endParaRPr lang="cs-CZ" sz="4000" b="1" dirty="0">
              <a:solidFill>
                <a:srgbClr val="00B050"/>
              </a:solidFill>
            </a:endParaRPr>
          </a:p>
        </p:txBody>
      </p:sp>
      <p:pic>
        <p:nvPicPr>
          <p:cNvPr id="3" name="Picture 6" descr="E:\Documents and Settings\Luboš\Local Settings\Temporary Internet Files\Content.IE5\8PQBGLQ3\MC9002504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042" y="968535"/>
            <a:ext cx="1076802" cy="1217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7" descr="E:\Documents and Settings\Luboš\Local Settings\Temporary Internet Files\Content.IE5\R9IF0HI7\MC9001985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011" y="2348880"/>
            <a:ext cx="896599" cy="1360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E:\Documents and Settings\Luboš\Local Settings\Temporary Internet Files\Content.IE5\ABWNKSR7\MC9004159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046" y="3933056"/>
            <a:ext cx="1029889" cy="1024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9" descr="E:\Documents and Settings\Luboš\Local Settings\Temporary Internet Files\Content.IE5\2EVP6ZX8\MC9003609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230" y="5445224"/>
            <a:ext cx="1250478" cy="899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907703" y="1124744"/>
            <a:ext cx="37560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Uklízí nepořádek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009650" y="2564904"/>
            <a:ext cx="45827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Vaří v kuchyni obědy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079952" y="4091328"/>
            <a:ext cx="51164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Češe a stříhá nám vlasy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89731" y="5541263"/>
            <a:ext cx="26114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Vozí náklad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7147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51520" y="202504"/>
            <a:ext cx="64708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Do vět doplň správný obrázek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052736"/>
            <a:ext cx="9133591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200" dirty="0" smtClean="0"/>
              <a:t>Můj strýc je …..……...., protože jezdí nákladním vozem.</a:t>
            </a:r>
          </a:p>
          <a:p>
            <a:pPr>
              <a:lnSpc>
                <a:spcPct val="200000"/>
              </a:lnSpc>
            </a:pPr>
            <a:r>
              <a:rPr lang="cs-CZ" sz="3200" dirty="0" smtClean="0"/>
              <a:t>Včera u nás byl ………………….. a dělal nám novou skříň.</a:t>
            </a:r>
          </a:p>
          <a:p>
            <a:pPr>
              <a:lnSpc>
                <a:spcPct val="200000"/>
              </a:lnSpc>
            </a:pPr>
            <a:r>
              <a:rPr lang="cs-CZ" sz="3200" dirty="0" smtClean="0"/>
              <a:t>Musel jsem jít k ………………….., bolela mě hlava.</a:t>
            </a:r>
          </a:p>
          <a:p>
            <a:pPr>
              <a:lnSpc>
                <a:spcPct val="200000"/>
              </a:lnSpc>
            </a:pPr>
            <a:r>
              <a:rPr lang="cs-CZ" sz="3200" dirty="0" smtClean="0"/>
              <a:t>Náš ……………………. peče skvělé housky.</a:t>
            </a:r>
            <a:endParaRPr lang="cs-CZ" sz="3200" dirty="0"/>
          </a:p>
        </p:txBody>
      </p:sp>
      <p:pic>
        <p:nvPicPr>
          <p:cNvPr id="4" name="Picture 9" descr="E:\Documents and Settings\Luboš\Local Settings\Temporary Internet Files\Content.IE5\2EVP6ZX8\MC9003609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457645"/>
            <a:ext cx="1250478" cy="899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E:\Documents and Settings\Luboš\Local Settings\Temporary Internet Files\Content.IE5\2EVP6ZX8\MC9002406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298" y="5096701"/>
            <a:ext cx="1231156" cy="1262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E:\Documents and Settings\Luboš\Local Settings\Temporary Internet Files\Content.IE5\LDZUSQLA\MC9002516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6795" y="5169357"/>
            <a:ext cx="749624" cy="1188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E:\Documents and Settings\Luboš\Local Settings\Temporary Internet Files\Content.IE5\ABWNKSR7\MC90023113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5096701"/>
            <a:ext cx="1080120" cy="1239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0714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4.20907E-6 L 0.1757 -0.6232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785" y="-311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2.58094E-6 L 0.05434 -0.4713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08" y="-235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4.62535E-7 L -0.11128 -0.3295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573" y="-164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3.70953E-6 L -0.53941 -0.17599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79" y="-88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51520" y="202504"/>
            <a:ext cx="64708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Do vět doplň správný obrázek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3" name="Picture 4" descr="E:\Program Files\Microsoft Office\MEDIA\CAGCAT10\j030125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319" y="5517232"/>
            <a:ext cx="1317361" cy="1127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E:\Documents and Settings\Luboš\Local Settings\Temporary Internet Files\Content.IE5\8PQBGLQ3\MC9002504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426926"/>
            <a:ext cx="1076802" cy="1217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E:\Documents and Settings\Luboš\Local Settings\Temporary Internet Files\Content.IE5\ABWNKSR7\MC9004159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5568566"/>
            <a:ext cx="1029889" cy="1024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E:\Documents and Settings\Luboš\Local Settings\Temporary Internet Files\Content.IE5\R9IF0HI7\MC90019859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5272120"/>
            <a:ext cx="896599" cy="1360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-11575" y="764704"/>
            <a:ext cx="9144000" cy="4369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600" dirty="0" smtClean="0"/>
              <a:t>Náš …………… dělá skvělé omáčky.</a:t>
            </a:r>
          </a:p>
          <a:p>
            <a:pPr>
              <a:lnSpc>
                <a:spcPct val="200000"/>
              </a:lnSpc>
            </a:pPr>
            <a:r>
              <a:rPr lang="cs-CZ" sz="3600" dirty="0" smtClean="0"/>
              <a:t>Pan …………… nás vždy naučí něčemu novému.</a:t>
            </a:r>
          </a:p>
          <a:p>
            <a:pPr>
              <a:lnSpc>
                <a:spcPct val="200000"/>
              </a:lnSpc>
            </a:pPr>
            <a:r>
              <a:rPr lang="cs-CZ" sz="3600" dirty="0" smtClean="0"/>
              <a:t>Paní …………. uklidila celý dům.</a:t>
            </a:r>
          </a:p>
          <a:p>
            <a:pPr>
              <a:lnSpc>
                <a:spcPct val="200000"/>
              </a:lnSpc>
            </a:pPr>
            <a:r>
              <a:rPr lang="cs-CZ" sz="3600" dirty="0" smtClean="0"/>
              <a:t>Paní ……………. mi ostříhala všechny vlasy.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531996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1.2766E-6 L -0.47431 -0.671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715" y="-335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3.93154E-6 L 0.06406 -0.5330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94" y="-266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1.55412E-6 L -0.10608 -0.358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313" y="-179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3.93154E-6 L -0.27674 -0.1868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837" y="-93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sz="2000" dirty="0" smtClean="0"/>
              <a:t>Microsoft Office - Klipart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548680"/>
            <a:ext cx="36920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Použité zdroje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637576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285</Words>
  <Application>Microsoft Office PowerPoint</Application>
  <PresentationFormat>Předvádění na obrazovce (4:3)</PresentationFormat>
  <Paragraphs>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Obrázkové čtení VY_32_INOVACE_5B_07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Obrázkové čtení VY_32_INOVACE_5B_07 Číslo projektu: CZ.1.07/1.4.00/21.1101</dc:title>
  <dc:creator>Lubos</dc:creator>
  <cp:lastModifiedBy>uzivatel</cp:lastModifiedBy>
  <cp:revision>4</cp:revision>
  <dcterms:created xsi:type="dcterms:W3CDTF">2012-05-25T18:12:20Z</dcterms:created>
  <dcterms:modified xsi:type="dcterms:W3CDTF">2013-01-25T14:28:51Z</dcterms:modified>
</cp:coreProperties>
</file>