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468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425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390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87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609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42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72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554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387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133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289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82EB54-F210-4399-B957-330D8284481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B8C50-45B8-4020-9E87-04E7B3FE0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655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Popletená slova</a:t>
            </a:r>
            <a:br>
              <a:rPr lang="cs-CZ" sz="4000" dirty="0" smtClean="0"/>
            </a:br>
            <a:r>
              <a:rPr lang="cs-CZ" sz="4000" dirty="0" smtClean="0"/>
              <a:t>VY_32_INOVACE_5B_09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projektu: </a:t>
            </a:r>
            <a:r>
              <a:rPr lang="cs-CZ" sz="24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Čtení</a:t>
            </a:r>
          </a:p>
          <a:p>
            <a:r>
              <a:rPr lang="cs-CZ" sz="2600" dirty="0" smtClean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007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TextovéPole 4"/>
          <p:cNvSpPr txBox="1"/>
          <p:nvPr/>
        </p:nvSpPr>
        <p:spPr>
          <a:xfrm>
            <a:off x="172169" y="37088"/>
            <a:ext cx="8568952" cy="329321"/>
          </a:xfrm>
          <a:prstGeom prst="rect">
            <a:avLst/>
          </a:prstGeom>
          <a:noFill/>
        </p:spPr>
        <p:txBody>
          <a:bodyPr wrap="square" lIns="82296" tIns="41148" rIns="82296" bIns="41148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dirty="0">
                <a:latin typeface="+mj-lt"/>
                <a:cs typeface="Times New Roman" pitchFamily="18" charset="0"/>
              </a:rPr>
              <a:t>Identifikátor materiálu</a:t>
            </a:r>
            <a:r>
              <a:rPr lang="cs-CZ" sz="1600" dirty="0" smtClean="0">
                <a:latin typeface="+mj-lt"/>
                <a:cs typeface="Times New Roman" pitchFamily="18" charset="0"/>
              </a:rPr>
              <a:t>: III/2 Inovace a zkvalitnění výuky prostřednictvím ICT</a:t>
            </a:r>
            <a:r>
              <a:rPr lang="cs-CZ" sz="1600" smtClean="0">
                <a:latin typeface="+mj-lt"/>
                <a:cs typeface="Times New Roman" pitchFamily="18" charset="0"/>
              </a:rPr>
              <a:t>, 09</a:t>
            </a:r>
            <a:endParaRPr lang="cs-CZ" sz="1600" dirty="0">
              <a:latin typeface="+mj-lt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1536743"/>
              </p:ext>
            </p:extLst>
          </p:nvPr>
        </p:nvGraphicFramePr>
        <p:xfrm>
          <a:off x="264439" y="624557"/>
          <a:ext cx="8641103" cy="408031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14825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/>
                        <a:t>Žáci si</a:t>
                      </a:r>
                      <a:r>
                        <a:rPr lang="cs-CZ" sz="1300" baseline="0" dirty="0" smtClean="0"/>
                        <a:t> popisují jednotlivá zvířata. Určují hláskovou skladbu jednotlivých slov, slova dělí na slabiky a vytleskávají. V úkole řadí správně slova pomocí zrakové kontroly – slova mají předem vytištěná. Správnost řešení si ověří na další stránce. Pomocí animace přiřazují k pomíchaným shlukům písmen odpovídající slovo. V dalším úkole oddělují jednotlivá slova čarou. Pracují pomocí zrakové kontroly – obrázky. </a:t>
                      </a:r>
                      <a:endParaRPr lang="cs-CZ" sz="1300" dirty="0" smtClean="0"/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4431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Jan Reindl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ADHD, dyslexie, dysgrafie, dyskalkulie, Autismus, MP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278765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Čtení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27876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Období vytvoření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Červen</a:t>
                      </a:r>
                      <a:r>
                        <a:rPr lang="cs-CZ" sz="1300" baseline="0" dirty="0" smtClean="0"/>
                        <a:t> 2012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29239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Základní škola speciální - 1. stupeň, 1. období, 2. období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6. ročník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161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5980202"/>
              </p:ext>
            </p:extLst>
          </p:nvPr>
        </p:nvGraphicFramePr>
        <p:xfrm>
          <a:off x="755576" y="1194105"/>
          <a:ext cx="7632848" cy="5219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8212"/>
                <a:gridCol w="1908212"/>
                <a:gridCol w="1908212"/>
                <a:gridCol w="1908212"/>
              </a:tblGrid>
              <a:tr h="216288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Veverka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Sova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Zajíc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Klokan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0205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6053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Kočka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Osel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Slepice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Kráva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410761"/>
            <a:ext cx="50294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Popiš, co je na obrázku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4" name="Picture 5" descr="E:\Documents and Settings\Luboš\Local Settings\Temporary Internet Files\Content.IE5\ABWNKSR7\MC900326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1645333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E:\Documents and Settings\Luboš\Local Settings\Temporary Internet Files\Content.IE5\ABWNKSR7\MC9004414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31596"/>
            <a:ext cx="13620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E:\Documents and Settings\Luboš\Local Settings\Temporary Internet Files\Content.IE5\EG3CLI4Q\MC900324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56742"/>
            <a:ext cx="1223467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E:\Documents and Settings\Luboš\Local Settings\Temporary Internet Files\Content.IE5\ABWNKSR7\MC9003379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09243"/>
            <a:ext cx="1841602" cy="111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E:\Documents and Settings\Luboš\Local Settings\Temporary Internet Files\Content.IE5\8PQBGLQ3\MC90043625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972" y="400506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E:\Documents and Settings\Luboš\Local Settings\Temporary Internet Files\Content.IE5\KFZBUAGW\MC9003264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371" y="3998435"/>
            <a:ext cx="1827886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E:\Documents and Settings\Luboš\Local Settings\Temporary Internet Files\Content.IE5\2EVP6ZX8\MC9001978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324" y="4103889"/>
            <a:ext cx="1704882" cy="162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E:\Program Files\Microsoft Office\MEDIA\CAGCAT10\j0149627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262" y="4200061"/>
            <a:ext cx="1623526" cy="1431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551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410761"/>
            <a:ext cx="4485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Napiš správný název</a:t>
            </a:r>
            <a:endParaRPr lang="cs-CZ" sz="4000" b="1" dirty="0">
              <a:solidFill>
                <a:srgbClr val="0070C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0011996"/>
              </p:ext>
            </p:extLst>
          </p:nvPr>
        </p:nvGraphicFramePr>
        <p:xfrm>
          <a:off x="749174" y="1052737"/>
          <a:ext cx="7776864" cy="5572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  <a:gridCol w="1944216"/>
                <a:gridCol w="1944216"/>
                <a:gridCol w="1944216"/>
              </a:tblGrid>
              <a:tr h="17281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veevrak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vaso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zaíjc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kolkna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00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čokak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leso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lsepiec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kárav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5" descr="E:\Documents and Settings\Luboš\Local Settings\Temporary Internet Files\Content.IE5\ABWNKSR7\MC900326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1103080"/>
            <a:ext cx="1645333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E:\Documents and Settings\Luboš\Local Settings\Temporary Internet Files\Content.IE5\ABWNKSR7\MC9004414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040544"/>
            <a:ext cx="1362075" cy="160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E:\Documents and Settings\Luboš\Local Settings\Temporary Internet Files\Content.IE5\EG3CLI4Q\MC900324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40544"/>
            <a:ext cx="1223467" cy="160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E:\Documents and Settings\Luboš\Local Settings\Temporary Internet Files\Content.IE5\ABWNKSR7\MC9003379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04247"/>
            <a:ext cx="1841602" cy="111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E:\Documents and Settings\Luboš\Local Settings\Temporary Internet Files\Content.IE5\8PQBGLQ3\MC90043625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972" y="4005064"/>
            <a:ext cx="1828572" cy="1626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E:\Documents and Settings\Luboš\Local Settings\Temporary Internet Files\Content.IE5\KFZBUAGW\MC9003264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371" y="3998435"/>
            <a:ext cx="1827886" cy="1632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E:\Documents and Settings\Luboš\Local Settings\Temporary Internet Files\Content.IE5\2EVP6ZX8\MC9001978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324" y="4103889"/>
            <a:ext cx="1704882" cy="144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E:\Program Files\Microsoft Office\MEDIA\CAGCAT10\j0149627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262" y="4200061"/>
            <a:ext cx="1623526" cy="127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96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88640"/>
            <a:ext cx="4485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Napiš správný název</a:t>
            </a:r>
            <a:endParaRPr lang="cs-CZ" sz="4000" b="1" dirty="0">
              <a:solidFill>
                <a:srgbClr val="0070C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8840127"/>
              </p:ext>
            </p:extLst>
          </p:nvPr>
        </p:nvGraphicFramePr>
        <p:xfrm>
          <a:off x="827584" y="2060848"/>
          <a:ext cx="7344816" cy="2896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6204"/>
                <a:gridCol w="1836204"/>
                <a:gridCol w="1836204"/>
                <a:gridCol w="1836204"/>
              </a:tblGrid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čokak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leso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lsepiec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kárav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72402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veevrak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vaso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zaíjc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kolkna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2402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0667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88640"/>
            <a:ext cx="15894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Řešení</a:t>
            </a:r>
            <a:endParaRPr lang="cs-CZ" sz="4000" b="1" dirty="0">
              <a:solidFill>
                <a:srgbClr val="0070C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6285234"/>
              </p:ext>
            </p:extLst>
          </p:nvPr>
        </p:nvGraphicFramePr>
        <p:xfrm>
          <a:off x="827584" y="2060848"/>
          <a:ext cx="7344816" cy="2896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6204"/>
                <a:gridCol w="1836204"/>
                <a:gridCol w="1836204"/>
                <a:gridCol w="1836204"/>
              </a:tblGrid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čokak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leso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lsepiec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kárav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Kočka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Osel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Slepice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Kráva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veevrak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vaso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zaíjc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kolkna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Veverka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Sova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Zajíc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Klokan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717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88640"/>
            <a:ext cx="45216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Přiřaď správné slovo</a:t>
            </a:r>
            <a:endParaRPr lang="cs-CZ" sz="4000" b="1" dirty="0">
              <a:solidFill>
                <a:srgbClr val="0070C0"/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302660" y="1196752"/>
            <a:ext cx="1353127" cy="4555668"/>
            <a:chOff x="302660" y="1196752"/>
            <a:chExt cx="1353127" cy="4555668"/>
          </a:xfrm>
        </p:grpSpPr>
        <p:sp>
          <p:nvSpPr>
            <p:cNvPr id="3" name="Obdélník 2"/>
            <p:cNvSpPr/>
            <p:nvPr/>
          </p:nvSpPr>
          <p:spPr>
            <a:xfrm>
              <a:off x="456325" y="1196752"/>
              <a:ext cx="1045800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2800" b="1" dirty="0" err="1">
                  <a:solidFill>
                    <a:srgbClr val="00B050"/>
                  </a:solidFill>
                </a:rPr>
                <a:t>čokak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584724" y="2912497"/>
              <a:ext cx="788999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2800" b="1" dirty="0" err="1">
                  <a:solidFill>
                    <a:srgbClr val="00B050"/>
                  </a:solidFill>
                </a:rPr>
                <a:t>leso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374732" y="2339588"/>
              <a:ext cx="1208985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2800" b="1" dirty="0" err="1">
                  <a:solidFill>
                    <a:srgbClr val="00B050"/>
                  </a:solidFill>
                </a:rPr>
                <a:t>lsepiec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481973" y="1844824"/>
              <a:ext cx="99450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2800" b="1" dirty="0" err="1">
                  <a:solidFill>
                    <a:srgbClr val="00B050"/>
                  </a:solidFill>
                </a:rPr>
                <a:t>kárav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302660" y="3440737"/>
              <a:ext cx="1353127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2800" b="1" dirty="0" err="1">
                  <a:solidFill>
                    <a:srgbClr val="00B050"/>
                  </a:solidFill>
                </a:rPr>
                <a:t>veevrak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524131" y="4005064"/>
              <a:ext cx="86228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2800" b="1" dirty="0" err="1">
                  <a:solidFill>
                    <a:srgbClr val="00B050"/>
                  </a:solidFill>
                </a:rPr>
                <a:t>vaso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539807" y="4581128"/>
              <a:ext cx="830933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2800" b="1" dirty="0" err="1">
                  <a:solidFill>
                    <a:srgbClr val="00B050"/>
                  </a:solidFill>
                </a:rPr>
                <a:t>zaíjc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382170" y="5229200"/>
              <a:ext cx="1171539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2800" b="1" dirty="0" err="1">
                  <a:solidFill>
                    <a:srgbClr val="00B050"/>
                  </a:solidFill>
                </a:rPr>
                <a:t>kolkna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7131540" y="838731"/>
            <a:ext cx="10373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kočka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76440" y="1321604"/>
            <a:ext cx="12089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slepice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76441" y="1816368"/>
            <a:ext cx="8612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sova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32145" y="2410306"/>
            <a:ext cx="11773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klokan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85806" y="3179127"/>
            <a:ext cx="788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osel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32145" y="3976139"/>
            <a:ext cx="8309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zajíc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32145" y="4581128"/>
            <a:ext cx="1353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veverka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06207" y="5229200"/>
            <a:ext cx="9936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kráva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089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72988E-6 L -0.60434 0.045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26" y="22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54302E-6 L -0.60278 0.1431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139" y="71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04533E-6 L -0.59965 0.3122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83" y="15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94172E-6 L -0.58837 0.4144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27" y="20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66327E-6 L -0.60451 -0.0330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26" y="-16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4394E-6 L -0.60104 0.0920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52" y="4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59759E-6 L -0.59027 -0.1639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14" y="-8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4653E-6 L -0.60226 -0.4997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122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Picture 5" descr="E:\Documents and Settings\Luboš\Local Settings\Temporary Internet Files\Content.IE5\ABWNKSR7\MC900326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0" y="974518"/>
            <a:ext cx="1645333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E:\Documents and Settings\Luboš\Local Settings\Temporary Internet Files\Content.IE5\ABWNKSR7\MC9004414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911982"/>
            <a:ext cx="1362075" cy="160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E:\Documents and Settings\Luboš\Local Settings\Temporary Internet Files\Content.IE5\EG3CLI4Q\MC900324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911982"/>
            <a:ext cx="1223467" cy="160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E:\Documents and Settings\Luboš\Local Settings\Temporary Internet Files\Content.IE5\ABWNKSR7\MC9003379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1175685"/>
            <a:ext cx="1841602" cy="111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188640"/>
            <a:ext cx="60285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Najdi slova a odděl je čárou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2546657"/>
            <a:ext cx="51587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C000"/>
                </a:solidFill>
              </a:rPr>
              <a:t>veverkasovazajícklokan</a:t>
            </a:r>
            <a:endParaRPr lang="cs-CZ" sz="4000" b="1" dirty="0">
              <a:solidFill>
                <a:srgbClr val="FFC000"/>
              </a:solidFill>
            </a:endParaRPr>
          </a:p>
        </p:txBody>
      </p:sp>
      <p:pic>
        <p:nvPicPr>
          <p:cNvPr id="8" name="Picture 4" descr="E:\Documents and Settings\Luboš\Local Settings\Temporary Internet Files\Content.IE5\8PQBGLQ3\MC90043625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15" y="3390269"/>
            <a:ext cx="1828572" cy="1626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E:\Documents and Settings\Luboš\Local Settings\Temporary Internet Files\Content.IE5\KFZBUAGW\MC9003264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3114" y="3383640"/>
            <a:ext cx="1827886" cy="1632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E:\Documents and Settings\Luboš\Local Settings\Temporary Internet Files\Content.IE5\2EVP6ZX8\MC9001978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067" y="3489094"/>
            <a:ext cx="1704882" cy="144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E:\Program Files\Microsoft Office\MEDIA\CAGCAT10\j0149627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005" y="3585266"/>
            <a:ext cx="1623526" cy="127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260977" y="5036945"/>
            <a:ext cx="48842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C000"/>
                </a:solidFill>
              </a:rPr>
              <a:t>kočkaoselslepicekráva</a:t>
            </a:r>
            <a:endParaRPr lang="cs-CZ" sz="4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637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02411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258</Words>
  <Application>Microsoft Office PowerPoint</Application>
  <PresentationFormat>Předvádění na obrazovce (4:3)</PresentationFormat>
  <Paragraphs>91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Popletená slova VY_32_INOVACE_5B_09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Popletená slova VY_32_INOVACE_5B_09 Číslo projektu: CZ.1.07/1.4.00/21.1101</dc:title>
  <dc:creator>Lubos</dc:creator>
  <cp:lastModifiedBy>uzivatel</cp:lastModifiedBy>
  <cp:revision>2</cp:revision>
  <dcterms:created xsi:type="dcterms:W3CDTF">2012-06-03T13:27:19Z</dcterms:created>
  <dcterms:modified xsi:type="dcterms:W3CDTF">2013-01-24T19:49:40Z</dcterms:modified>
</cp:coreProperties>
</file>