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D602C-CB7A-455F-84BF-29D11D5982A8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83B16-186E-406C-BDD0-9829A1FA1D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558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D602C-CB7A-455F-84BF-29D11D5982A8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83B16-186E-406C-BDD0-9829A1FA1D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53652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D602C-CB7A-455F-84BF-29D11D5982A8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83B16-186E-406C-BDD0-9829A1FA1D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42372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D602C-CB7A-455F-84BF-29D11D5982A8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83B16-186E-406C-BDD0-9829A1FA1D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13512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D602C-CB7A-455F-84BF-29D11D5982A8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83B16-186E-406C-BDD0-9829A1FA1D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25479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D602C-CB7A-455F-84BF-29D11D5982A8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83B16-186E-406C-BDD0-9829A1FA1D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2740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D602C-CB7A-455F-84BF-29D11D5982A8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83B16-186E-406C-BDD0-9829A1FA1D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04159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D602C-CB7A-455F-84BF-29D11D5982A8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83B16-186E-406C-BDD0-9829A1FA1D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022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D602C-CB7A-455F-84BF-29D11D5982A8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83B16-186E-406C-BDD0-9829A1FA1D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06723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D602C-CB7A-455F-84BF-29D11D5982A8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83B16-186E-406C-BDD0-9829A1FA1D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06491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D602C-CB7A-455F-84BF-29D11D5982A8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83B16-186E-406C-BDD0-9829A1FA1D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80845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7D602C-CB7A-455F-84BF-29D11D5982A8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183B16-186E-406C-BDD0-9829A1FA1D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7025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wmf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wmf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wmf"/><Relationship Id="rId4" Type="http://schemas.openxmlformats.org/officeDocument/2006/relationships/image" Target="../media/image6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0690" y="577483"/>
            <a:ext cx="6287928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lIns="82296" tIns="41148" rIns="82296" bIns="41148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/>
              <a:t>Skládání slov</a:t>
            </a:r>
            <a:br>
              <a:rPr lang="cs-CZ" sz="4000" dirty="0" smtClean="0"/>
            </a:br>
            <a:r>
              <a:rPr lang="cs-CZ" sz="4000" dirty="0" smtClean="0"/>
              <a:t>VY_32_INOVACE_5B_10</a:t>
            </a:r>
            <a:br>
              <a:rPr lang="cs-CZ" sz="4000" dirty="0" smtClean="0"/>
            </a:br>
            <a:r>
              <a:rPr lang="cs-CZ" sz="2800" dirty="0" smtClean="0">
                <a:solidFill>
                  <a:prstClr val="black"/>
                </a:solidFill>
              </a:rPr>
              <a:t>Číslo </a:t>
            </a:r>
            <a:r>
              <a:rPr lang="cs-CZ" sz="2800" dirty="0">
                <a:solidFill>
                  <a:prstClr val="black"/>
                </a:solidFill>
              </a:rPr>
              <a:t>projektu: </a:t>
            </a:r>
            <a:r>
              <a:rPr lang="cs-CZ" sz="2400" dirty="0"/>
              <a:t>CZ.1.07/1.4.00/21.1101</a:t>
            </a:r>
            <a:endParaRPr lang="cs-CZ" dirty="0"/>
          </a:p>
        </p:txBody>
      </p:sp>
      <p:sp>
        <p:nvSpPr>
          <p:cNvPr id="6" name="Podnadpis 2"/>
          <p:cNvSpPr txBox="1">
            <a:spLocks noGrp="1"/>
          </p:cNvSpPr>
          <p:nvPr>
            <p:ph type="subTitle" idx="1"/>
          </p:nvPr>
        </p:nvSpPr>
        <p:spPr>
          <a:prstGeom prst="rect">
            <a:avLst/>
          </a:prstGeom>
        </p:spPr>
        <p:txBody>
          <a:bodyPr vert="horz" lIns="82296" tIns="41148" rIns="82296" bIns="41148" rtlCol="0">
            <a:normAutofit fontScale="925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Sada 2</a:t>
            </a:r>
          </a:p>
          <a:p>
            <a:r>
              <a:rPr lang="cs-CZ" dirty="0" smtClean="0"/>
              <a:t>Čtení</a:t>
            </a:r>
          </a:p>
          <a:p>
            <a:r>
              <a:rPr lang="cs-CZ" sz="2600" dirty="0" smtClean="0"/>
              <a:t>Mateřská škola, Základní škola a Praktická škola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9099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3" name="TextovéPole 4"/>
          <p:cNvSpPr txBox="1"/>
          <p:nvPr/>
        </p:nvSpPr>
        <p:spPr>
          <a:xfrm>
            <a:off x="172169" y="37088"/>
            <a:ext cx="8568952" cy="329321"/>
          </a:xfrm>
          <a:prstGeom prst="rect">
            <a:avLst/>
          </a:prstGeom>
          <a:noFill/>
        </p:spPr>
        <p:txBody>
          <a:bodyPr wrap="square" lIns="82296" tIns="41148" rIns="82296" bIns="41148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600" dirty="0">
                <a:latin typeface="+mj-lt"/>
                <a:cs typeface="Times New Roman" pitchFamily="18" charset="0"/>
              </a:rPr>
              <a:t>Identifikátor materiálu</a:t>
            </a:r>
            <a:r>
              <a:rPr lang="cs-CZ" sz="1600" dirty="0" smtClean="0">
                <a:latin typeface="+mj-lt"/>
                <a:cs typeface="Times New Roman" pitchFamily="18" charset="0"/>
              </a:rPr>
              <a:t>: III/2 Inovace a zkvalitnění výuky prostřednictvím ICT</a:t>
            </a:r>
            <a:r>
              <a:rPr lang="cs-CZ" sz="1600" smtClean="0">
                <a:latin typeface="+mj-lt"/>
                <a:cs typeface="Times New Roman" pitchFamily="18" charset="0"/>
              </a:rPr>
              <a:t>, 10</a:t>
            </a:r>
            <a:endParaRPr lang="cs-CZ" sz="1600" dirty="0">
              <a:latin typeface="+mj-lt"/>
              <a:cs typeface="Times New Roman" pitchFamily="18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3593798"/>
              </p:ext>
            </p:extLst>
          </p:nvPr>
        </p:nvGraphicFramePr>
        <p:xfrm>
          <a:off x="264439" y="624557"/>
          <a:ext cx="8641103" cy="43143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15805"/>
                <a:gridCol w="6525298"/>
              </a:tblGrid>
              <a:tr h="1508299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Anotace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dirty="0" smtClean="0"/>
                        <a:t>Tento materiál je určen k procvičování písmen.</a:t>
                      </a:r>
                    </a:p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dirty="0" smtClean="0"/>
                        <a:t>Žáci si zopakují názvy zvířat a ukáží si je na obrázcích.</a:t>
                      </a:r>
                    </a:p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dirty="0" smtClean="0"/>
                        <a:t>Z</a:t>
                      </a:r>
                      <a:r>
                        <a:rPr lang="cs-CZ" sz="1300" baseline="0" dirty="0" smtClean="0"/>
                        <a:t> písmen pak skládají slova k příslušným obrázkům.</a:t>
                      </a:r>
                    </a:p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dirty="0" smtClean="0"/>
                        <a:t>Vkládání písmen do tabulky je interaktivní – žáci si tak mohou ověřit správnost přiřazovaných písmen.</a:t>
                      </a:r>
                    </a:p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dirty="0" smtClean="0"/>
                        <a:t>Na</a:t>
                      </a:r>
                      <a:r>
                        <a:rPr lang="cs-CZ" sz="1300" baseline="0" dirty="0" smtClean="0"/>
                        <a:t> posledních dvou snímcích žáci doplňují první písmena k příslušným slovům – obrázky slouží </a:t>
                      </a:r>
                      <a:r>
                        <a:rPr lang="cs-CZ" sz="1300" baseline="0" smtClean="0"/>
                        <a:t>jako nápověda.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4431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Autor</a:t>
                      </a:r>
                      <a:r>
                        <a:rPr lang="cs-CZ" sz="1300" baseline="0" dirty="0" smtClean="0"/>
                        <a:t> 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Jan Reindl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1723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Speciální</a:t>
                      </a:r>
                      <a:r>
                        <a:rPr lang="cs-CZ" sz="1300" baseline="0" dirty="0" smtClean="0"/>
                        <a:t> vzdělávací potřeby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baseline="0" smtClean="0"/>
                        <a:t>ADHD, dyslexie, dysgrafie, dyskalkulie, Autismus, MP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557530">
                <a:tc>
                  <a:txBody>
                    <a:bodyPr/>
                    <a:lstStyle/>
                    <a:p>
                      <a:r>
                        <a:rPr lang="cs-CZ" sz="1300" baseline="0" dirty="0" smtClean="0"/>
                        <a:t>Vzdělávací obor</a:t>
                      </a:r>
                    </a:p>
                    <a:p>
                      <a:r>
                        <a:rPr lang="cs-CZ" sz="1300" baseline="0" dirty="0" smtClean="0"/>
                        <a:t>Období vytvoření materiálu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Čtení</a:t>
                      </a:r>
                    </a:p>
                    <a:p>
                      <a:r>
                        <a:rPr lang="cs-CZ" sz="1300" dirty="0" smtClean="0"/>
                        <a:t>Září 2012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26304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Druh</a:t>
                      </a:r>
                      <a:r>
                        <a:rPr lang="cs-CZ" sz="1300" baseline="0" dirty="0" smtClean="0"/>
                        <a:t> učebního materiálu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Interaktivní</a:t>
                      </a:r>
                      <a:r>
                        <a:rPr lang="cs-CZ" sz="1300" baseline="0" dirty="0" smtClean="0"/>
                        <a:t> DUM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22626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Inovace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Díky novému</a:t>
                      </a:r>
                      <a:r>
                        <a:rPr lang="cs-CZ" sz="1300" baseline="0" dirty="0" smtClean="0"/>
                        <a:t> softwaru je možné využívat rozšířených funkcí prezentace .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1253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Cílová</a:t>
                      </a:r>
                      <a:r>
                        <a:rPr lang="cs-CZ" sz="1300" baseline="0" dirty="0" smtClean="0"/>
                        <a:t> skupina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Žák</a:t>
                      </a:r>
                      <a:r>
                        <a:rPr lang="cs-CZ" sz="1300" baseline="0" dirty="0" smtClean="0"/>
                        <a:t> – se středně  těžkým mentálním postižením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292393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Stupeň a typ vzdělávání</a:t>
                      </a:r>
                      <a:r>
                        <a:rPr lang="cs-CZ" sz="1300" baseline="0" dirty="0" smtClean="0"/>
                        <a:t>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baseline="0" dirty="0" smtClean="0"/>
                        <a:t>Základní škola speciální - 1. stupeň, 1. období, 2. období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33063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Typická</a:t>
                      </a:r>
                      <a:r>
                        <a:rPr lang="cs-CZ" sz="1300" baseline="0" dirty="0" smtClean="0"/>
                        <a:t> věková skupina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1.</a:t>
                      </a:r>
                      <a:r>
                        <a:rPr lang="cs-CZ" sz="1300" baseline="0" dirty="0" smtClean="0"/>
                        <a:t> – 6. ročník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19750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lačítko akce: Vlastní 1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323528" y="266745"/>
            <a:ext cx="58301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Přečti jednotlivá písmenka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48443" y="1340768"/>
            <a:ext cx="4571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</a:rPr>
              <a:t>P</a:t>
            </a:r>
            <a:endParaRPr lang="cs-CZ" sz="4000" b="1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72255" y="3405760"/>
            <a:ext cx="4347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E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12658" y="3419420"/>
            <a:ext cx="4651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00B0F0"/>
                </a:solidFill>
              </a:rPr>
              <a:t>K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067944" y="5157192"/>
            <a:ext cx="4299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Z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668344" y="4922666"/>
            <a:ext cx="4555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00B0F0"/>
                </a:solidFill>
              </a:rPr>
              <a:t>C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010001" y="1571580"/>
            <a:ext cx="4956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7030A0"/>
                </a:solidFill>
              </a:rPr>
              <a:t>A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970808" y="3068960"/>
            <a:ext cx="4555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chemeClr val="accent6"/>
                </a:solidFill>
              </a:rPr>
              <a:t>Č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962624" y="4910465"/>
            <a:ext cx="5309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7030A0"/>
                </a:solidFill>
              </a:rPr>
              <a:t>O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427984" y="1606376"/>
            <a:ext cx="4732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R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364088" y="4221088"/>
            <a:ext cx="4876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7030A0"/>
                </a:solidFill>
              </a:rPr>
              <a:t>V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6372200" y="2010140"/>
            <a:ext cx="426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7030A0"/>
                </a:solidFill>
              </a:rPr>
              <a:t>S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7477448" y="1327108"/>
            <a:ext cx="633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chemeClr val="accent6"/>
                </a:solidFill>
              </a:rPr>
              <a:t>M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1770905" y="2564904"/>
            <a:ext cx="5084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D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7020272" y="3405760"/>
            <a:ext cx="5084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H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6110510" y="5288707"/>
            <a:ext cx="43794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chemeClr val="accent6"/>
                </a:solidFill>
              </a:rPr>
              <a:t>T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858869" y="5288707"/>
            <a:ext cx="4507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3029237" y="5373216"/>
            <a:ext cx="4010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00B0F0"/>
                </a:solidFill>
              </a:rPr>
              <a:t>L</a:t>
            </a:r>
          </a:p>
        </p:txBody>
      </p:sp>
    </p:spTree>
    <p:extLst>
      <p:ext uri="{BB962C8B-B14F-4D97-AF65-F5344CB8AC3E}">
        <p14:creationId xmlns:p14="http://schemas.microsoft.com/office/powerpoint/2010/main" val="22047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lačítko akce: Vlastní 1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323528" y="272842"/>
            <a:ext cx="55031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Popiš následující obrázky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E:\Documents and Settings\Luboš\Local Settings\Temporary Internet Files\Content.IE5\KFZBUAGW\MC9003264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402" y="992055"/>
            <a:ext cx="1857146" cy="1358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E:\Documents and Settings\Luboš\Local Settings\Temporary Internet Files\Content.IE5\2EVP6ZX8\MC90043625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75716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:\Documents and Settings\Luboš\Local Settings\Temporary Internet Files\Content.IE5\KFZBUAGW\MC9004116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804789"/>
            <a:ext cx="1936750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E:\Documents and Settings\Luboš\Local Settings\Temporary Internet Files\Content.IE5\ABWNKSR7\MC9003244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732178"/>
            <a:ext cx="1817827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E:\Documents and Settings\Luboš\Local Settings\Temporary Internet Files\Content.IE5\2EVP6ZX8\MC900297217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429000"/>
            <a:ext cx="1800454" cy="1651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E:\Documents and Settings\Luboš\Local Settings\Temporary Internet Files\Content.IE5\GHIJKLMN\MC90028071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7117" y="3429000"/>
            <a:ext cx="1860827" cy="1485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E:\Documents and Settings\Luboš\Local Settings\Temporary Internet Files\Content.IE5\LDZUSQLA\MC90033611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3589" y="3516992"/>
            <a:ext cx="2240899" cy="1489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E:\Documents and Settings\Luboš\Local Settings\Temporary Internet Files\Content.IE5\KFZBUAGW\MC90019165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7751" y="3502534"/>
            <a:ext cx="1974324" cy="1504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95056" y="2618780"/>
            <a:ext cx="11133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prase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940771" y="2675703"/>
            <a:ext cx="11571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kočka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55692" y="2738910"/>
            <a:ext cx="7745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pes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224998" y="2721504"/>
            <a:ext cx="9475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koza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95565" y="5301206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ovce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683295" y="5157192"/>
            <a:ext cx="8258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had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817347" y="5301207"/>
            <a:ext cx="11769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motýl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156470" y="5301208"/>
            <a:ext cx="7206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rak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5699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</p:childTnLst>
        </p:cTn>
      </p:par>
    </p:tnLst>
    <p:bldLst>
      <p:bldP spid="3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lačítko akce: Vlastní 2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51520" y="335990"/>
            <a:ext cx="72385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</a:rPr>
              <a:t>Poskládej z písmen správné slovo</a:t>
            </a:r>
            <a:endParaRPr lang="cs-CZ" sz="4000" b="1" dirty="0">
              <a:solidFill>
                <a:srgbClr val="00B0F0"/>
              </a:solidFill>
            </a:endParaRPr>
          </a:p>
        </p:txBody>
      </p:sp>
      <p:pic>
        <p:nvPicPr>
          <p:cNvPr id="3" name="Picture 2" descr="E:\Documents and Settings\Luboš\Local Settings\Temporary Internet Files\Content.IE5\KFZBUAGW\MC9003264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023915"/>
            <a:ext cx="1857146" cy="1358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8" descr="E:\Documents and Settings\Luboš\Local Settings\Temporary Internet Files\Content.IE5\GHIJKLMN\MC9002807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5" y="1023915"/>
            <a:ext cx="1860827" cy="1485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E:\Documents and Settings\Luboš\Local Settings\Temporary Internet Files\Content.IE5\KFZBUAGW\MC9004116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3364" y="820245"/>
            <a:ext cx="1936750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 descr="E:\Documents and Settings\Luboš\Local Settings\Temporary Internet Files\Content.IE5\KFZBUAGW\MC90019165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043876"/>
            <a:ext cx="1974324" cy="1504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22600" y="2812286"/>
            <a:ext cx="17860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60265" y="2804498"/>
            <a:ext cx="17860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72000" y="2825564"/>
            <a:ext cx="17860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994164" y="2898406"/>
            <a:ext cx="17860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21157" y="5733256"/>
            <a:ext cx="4571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P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073264" y="5729200"/>
            <a:ext cx="4956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00B050"/>
                </a:solidFill>
              </a:rPr>
              <a:t>A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3125744" y="5769475"/>
            <a:ext cx="4732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00B050"/>
                </a:solidFill>
              </a:rPr>
              <a:t>R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725135" y="5796452"/>
            <a:ext cx="426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00B050"/>
                </a:solidFill>
              </a:rPr>
              <a:t>S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737052" y="5799525"/>
            <a:ext cx="4347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00B050"/>
                </a:solidFill>
              </a:rPr>
              <a:t>E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6054749" y="5762073"/>
            <a:ext cx="5084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00B050"/>
                </a:solidFill>
              </a:rPr>
              <a:t>H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6511919" y="5753975"/>
            <a:ext cx="4956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00B050"/>
                </a:solidFill>
              </a:rPr>
              <a:t>A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7007568" y="5813330"/>
            <a:ext cx="5084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00B050"/>
                </a:solidFill>
              </a:rPr>
              <a:t>D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233333" y="5799525"/>
            <a:ext cx="4571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P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632251" y="5830265"/>
            <a:ext cx="4347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00B050"/>
                </a:solidFill>
              </a:rPr>
              <a:t>E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7517653" y="5804960"/>
            <a:ext cx="426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00B050"/>
                </a:solidFill>
              </a:rPr>
              <a:t>S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2568913" y="5782806"/>
            <a:ext cx="4732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00B050"/>
                </a:solidFill>
              </a:rPr>
              <a:t>R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1577615" y="5753975"/>
            <a:ext cx="4956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00B050"/>
                </a:solidFill>
              </a:rPr>
              <a:t>A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4151855" y="5799525"/>
            <a:ext cx="4651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00B050"/>
                </a:solidFill>
              </a:rPr>
              <a:t>K</a:t>
            </a:r>
          </a:p>
        </p:txBody>
      </p:sp>
    </p:spTree>
    <p:extLst>
      <p:ext uri="{BB962C8B-B14F-4D97-AF65-F5344CB8AC3E}">
        <p14:creationId xmlns:p14="http://schemas.microsoft.com/office/powerpoint/2010/main" val="1284523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lačítko akce: Vlastní 2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3" name="Picture 7" descr="E:\Documents and Settings\Luboš\Local Settings\Temporary Internet Files\Content.IE5\2EVP6ZX8\MC900297217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963113"/>
            <a:ext cx="1800454" cy="1651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E:\Documents and Settings\Luboš\Local Settings\Temporary Internet Files\Content.IE5\2EVP6ZX8\MC90043625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75716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9" descr="E:\Documents and Settings\Luboš\Local Settings\Temporary Internet Files\Content.IE5\LDZUSQLA\MC9003361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3287" y="1043876"/>
            <a:ext cx="2240899" cy="1489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E:\Documents and Settings\Luboš\Local Settings\Temporary Internet Files\Content.IE5\ABWNKSR7\MC9003244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732178"/>
            <a:ext cx="1817827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22600" y="2932420"/>
            <a:ext cx="17860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60265" y="2932420"/>
            <a:ext cx="17860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20703" y="2932420"/>
            <a:ext cx="17860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781024" y="2932420"/>
            <a:ext cx="17860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60619" y="5522060"/>
            <a:ext cx="633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7030A0"/>
                </a:solidFill>
              </a:rPr>
              <a:t>M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532386" y="5532354"/>
            <a:ext cx="4876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7030A0"/>
                </a:solidFill>
              </a:rPr>
              <a:t>V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334777" y="5547840"/>
            <a:ext cx="4347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7030A0"/>
                </a:solidFill>
              </a:rPr>
              <a:t>E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946803" y="5466039"/>
            <a:ext cx="4555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7030A0"/>
                </a:solidFill>
              </a:rPr>
              <a:t>C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6186381" y="5603840"/>
            <a:ext cx="4956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7030A0"/>
                </a:solidFill>
              </a:rPr>
              <a:t>A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613736" y="5610279"/>
            <a:ext cx="4651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7030A0"/>
                </a:solidFill>
              </a:rPr>
              <a:t>K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024202" y="5607694"/>
            <a:ext cx="4555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7030A0"/>
                </a:solidFill>
              </a:rPr>
              <a:t>Č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4493287" y="5610279"/>
            <a:ext cx="5309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O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613476" y="5607694"/>
            <a:ext cx="4651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7030A0"/>
                </a:solidFill>
              </a:rPr>
              <a:t>K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70510" y="5543964"/>
            <a:ext cx="5309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O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701919" y="5555561"/>
            <a:ext cx="5309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7030A0"/>
                </a:solidFill>
              </a:rPr>
              <a:t>O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3232834" y="5619304"/>
            <a:ext cx="43794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7030A0"/>
                </a:solidFill>
              </a:rPr>
              <a:t>T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077600" y="5637793"/>
            <a:ext cx="4507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7030A0"/>
                </a:solidFill>
              </a:rPr>
              <a:t>Ý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6729318" y="5669161"/>
            <a:ext cx="4010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7030A0"/>
                </a:solidFill>
              </a:rPr>
              <a:t>L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8334494" y="5674545"/>
            <a:ext cx="4651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7030A0"/>
                </a:solidFill>
              </a:rPr>
              <a:t>K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7928124" y="5687424"/>
            <a:ext cx="5309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O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498198" y="5661026"/>
            <a:ext cx="4299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7030A0"/>
                </a:solidFill>
              </a:rPr>
              <a:t>Z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7130390" y="5635208"/>
            <a:ext cx="4956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7030A0"/>
                </a:solidFill>
              </a:rPr>
              <a:t>A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251520" y="332656"/>
            <a:ext cx="72385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</a:rPr>
              <a:t>Poskládej z písmen správné slovo</a:t>
            </a:r>
            <a:endParaRPr lang="cs-CZ" sz="40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1247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51520" y="14018"/>
            <a:ext cx="789652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</a:rPr>
              <a:t>Doplň správná písmenka do tabulky.</a:t>
            </a:r>
          </a:p>
          <a:p>
            <a:r>
              <a:rPr lang="cs-CZ" sz="4000" b="1" dirty="0" smtClean="0">
                <a:solidFill>
                  <a:srgbClr val="00B0F0"/>
                </a:solidFill>
              </a:rPr>
              <a:t>Vyskládej celé slovo.</a:t>
            </a:r>
            <a:endParaRPr lang="cs-CZ" sz="4000" b="1" dirty="0">
              <a:solidFill>
                <a:srgbClr val="00B0F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9254343"/>
              </p:ext>
            </p:extLst>
          </p:nvPr>
        </p:nvGraphicFramePr>
        <p:xfrm>
          <a:off x="107504" y="1196752"/>
          <a:ext cx="8856985" cy="3600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71397"/>
                <a:gridCol w="1771397"/>
                <a:gridCol w="1771397"/>
                <a:gridCol w="1771397"/>
                <a:gridCol w="1771397"/>
              </a:tblGrid>
              <a:tr h="1800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00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4" name="Picture 7" descr="E:\Documents and Settings\Luboš\Local Settings\Temporary Internet Files\Content.IE5\2EVP6ZX8\MC900297217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564" y="1268760"/>
            <a:ext cx="1656184" cy="1519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E:\Documents and Settings\Luboš\Local Settings\Temporary Internet Files\Content.IE5\ABWNKSR7\MC9003244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212976"/>
            <a:ext cx="1427949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357346" y="5278301"/>
            <a:ext cx="101662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7030A0"/>
                </a:solidFill>
              </a:rPr>
              <a:t>O</a:t>
            </a:r>
            <a:endParaRPr lang="cs-CZ" sz="9600" b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16216" y="5288340"/>
            <a:ext cx="91242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7030A0"/>
                </a:solidFill>
              </a:rPr>
              <a:t>V</a:t>
            </a:r>
            <a:endParaRPr lang="cs-CZ" sz="96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650180" y="5287886"/>
            <a:ext cx="78579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7030A0"/>
                </a:solidFill>
              </a:rPr>
              <a:t>E</a:t>
            </a:r>
            <a:endParaRPr lang="cs-CZ" sz="9600" b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355976" y="5297291"/>
            <a:ext cx="83708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7030A0"/>
                </a:solidFill>
              </a:rPr>
              <a:t>C</a:t>
            </a:r>
            <a:endParaRPr lang="cs-CZ" sz="9600" b="1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37496" y="5287886"/>
            <a:ext cx="85792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7030A0"/>
                </a:solidFill>
              </a:rPr>
              <a:t>K</a:t>
            </a:r>
            <a:endParaRPr lang="cs-CZ" sz="9600" b="1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695423" y="5278301"/>
            <a:ext cx="77296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7030A0"/>
                </a:solidFill>
              </a:rPr>
              <a:t>Z</a:t>
            </a:r>
            <a:endParaRPr lang="cs-CZ" sz="9600" b="1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483768" y="5278301"/>
            <a:ext cx="93006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7030A0"/>
                </a:solidFill>
              </a:rPr>
              <a:t>A</a:t>
            </a:r>
            <a:endParaRPr lang="cs-CZ" sz="9600" b="1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92080" y="5287886"/>
            <a:ext cx="101662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7030A0"/>
                </a:solidFill>
              </a:rPr>
              <a:t>O</a:t>
            </a:r>
            <a:endParaRPr lang="cs-CZ" sz="96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3838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2.40518E-6 L 0.16459 -0.3115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229" y="-155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9.25069E-9 L 0.46928 -0.3101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455" y="-155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9.25069E-9 L 0.06945 -0.3101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72" y="-155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9.25069E-9 L 0.56354 -0.31013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177" y="-155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4.80111E-6 L 0.15903 -0.585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51" y="-293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2.40518E-6 L -0.33907 -0.58441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962" y="-292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2.40518E-6 L -0.27031 -0.58441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524" y="-292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2.40518E-6 L -0.00156 -0.57378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7" y="-28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1859742"/>
              </p:ext>
            </p:extLst>
          </p:nvPr>
        </p:nvGraphicFramePr>
        <p:xfrm>
          <a:off x="827584" y="1397000"/>
          <a:ext cx="7344816" cy="33281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36204"/>
                <a:gridCol w="1836204"/>
                <a:gridCol w="1836204"/>
                <a:gridCol w="1836204"/>
              </a:tblGrid>
              <a:tr h="1664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1664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4" name="Picture 10" descr="E:\Documents and Settings\Luboš\Local Settings\Temporary Internet Files\Content.IE5\KFZBUAGW\MC9001916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7167" y="3356992"/>
            <a:ext cx="1321064" cy="1006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E:\Documents and Settings\Luboš\Local Settings\Temporary Internet Files\Content.IE5\KFZBUAGW\MC9004116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556792"/>
            <a:ext cx="1431309" cy="1328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746980" y="5287886"/>
            <a:ext cx="78579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>
                <a:solidFill>
                  <a:srgbClr val="7030A0"/>
                </a:solidFill>
              </a:rPr>
              <a:t>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690471" y="5280409"/>
            <a:ext cx="84029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>
                <a:solidFill>
                  <a:srgbClr val="7030A0"/>
                </a:solidFill>
              </a:rPr>
              <a:t>P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537268" y="5304474"/>
            <a:ext cx="76655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7030A0"/>
                </a:solidFill>
              </a:rPr>
              <a:t>S</a:t>
            </a:r>
            <a:endParaRPr lang="cs-CZ" sz="9600" b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76301" y="5304474"/>
            <a:ext cx="87716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7030A0"/>
                </a:solidFill>
              </a:rPr>
              <a:t>R</a:t>
            </a:r>
            <a:endParaRPr lang="cs-CZ" sz="9600" b="1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37468" y="5337196"/>
            <a:ext cx="85792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7030A0"/>
                </a:solidFill>
              </a:rPr>
              <a:t>K</a:t>
            </a:r>
            <a:endParaRPr lang="cs-CZ" sz="9600" b="1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201564" y="5293158"/>
            <a:ext cx="93006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7030A0"/>
                </a:solidFill>
              </a:rPr>
              <a:t>A</a:t>
            </a:r>
            <a:endParaRPr lang="cs-CZ" sz="9600" b="1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1520" y="14018"/>
            <a:ext cx="789652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</a:rPr>
              <a:t>Doplň správná písmenka do tabulky.</a:t>
            </a:r>
          </a:p>
          <a:p>
            <a:r>
              <a:rPr lang="cs-CZ" sz="4000" b="1" dirty="0" smtClean="0">
                <a:solidFill>
                  <a:srgbClr val="00B0F0"/>
                </a:solidFill>
              </a:rPr>
              <a:t>Vyskládej celé slovo.</a:t>
            </a:r>
            <a:endParaRPr lang="cs-CZ" sz="40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5438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2.40518E-6 L 0.36858 -0.5529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420" y="-276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1.25809E-6 L 0.04966 -0.551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83" y="-275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2.6827E-7 L 0.36267 -0.5552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125" y="-277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3.11748E-6 L 0.16076 -0.31869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038" y="-159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2.6827E-7 L -0.15556 -0.3138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778" y="-157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1.39685E-6 L -0.13455 -0.31221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36" y="-156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lačítko akce: Vlastní 1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51520" y="335990"/>
            <a:ext cx="46342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Doplň první písmeno</a:t>
            </a:r>
            <a:endParaRPr lang="cs-CZ" sz="4000" b="1" dirty="0">
              <a:solidFill>
                <a:srgbClr val="7030A0"/>
              </a:solidFill>
            </a:endParaRPr>
          </a:p>
        </p:txBody>
      </p:sp>
      <p:pic>
        <p:nvPicPr>
          <p:cNvPr id="3" name="Picture 2" descr="E:\Documents and Settings\Luboš\Local Settings\Temporary Internet Files\Content.IE5\KFZBUAGW\MC9003264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023915"/>
            <a:ext cx="1857146" cy="1358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E:\Documents and Settings\Luboš\Local Settings\Temporary Internet Files\Content.IE5\2EVP6ZX8\MC90043625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75716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9" descr="E:\Documents and Settings\Luboš\Local Settings\Temporary Internet Files\Content.IE5\LDZUSQLA\MC9003361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3287" y="1043876"/>
            <a:ext cx="2240899" cy="1489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 descr="E:\Documents and Settings\Luboš\Local Settings\Temporary Internet Files\Content.IE5\KFZBUAGW\MC90019165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043876"/>
            <a:ext cx="1974324" cy="1504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43985" y="2750824"/>
            <a:ext cx="14381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…rase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50929" y="2762421"/>
            <a:ext cx="15345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…očka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48064" y="2753738"/>
            <a:ext cx="13740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…</a:t>
            </a:r>
            <a:r>
              <a:rPr lang="cs-CZ" sz="4000" b="1" dirty="0" err="1" smtClean="0">
                <a:solidFill>
                  <a:srgbClr val="00B050"/>
                </a:solidFill>
              </a:rPr>
              <a:t>otýl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216350" y="2713278"/>
            <a:ext cx="10502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…</a:t>
            </a:r>
            <a:r>
              <a:rPr lang="cs-CZ" sz="4000" b="1" dirty="0" err="1" smtClean="0">
                <a:solidFill>
                  <a:srgbClr val="00B050"/>
                </a:solidFill>
              </a:rPr>
              <a:t>ak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614674" y="5198010"/>
            <a:ext cx="4651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K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156902" y="5198010"/>
            <a:ext cx="4571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P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818195" y="5198010"/>
            <a:ext cx="4732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R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6200718" y="5226494"/>
            <a:ext cx="633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M</a:t>
            </a:r>
          </a:p>
        </p:txBody>
      </p:sp>
    </p:spTree>
    <p:extLst>
      <p:ext uri="{BB962C8B-B14F-4D97-AF65-F5344CB8AC3E}">
        <p14:creationId xmlns:p14="http://schemas.microsoft.com/office/powerpoint/2010/main" val="985592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lačítko akce: Vlastní 1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51520" y="335990"/>
            <a:ext cx="46342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Doplň první písmeno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43985" y="2750824"/>
            <a:ext cx="12588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…</a:t>
            </a:r>
            <a:r>
              <a:rPr lang="cs-CZ" sz="4000" b="1" dirty="0" err="1" smtClean="0">
                <a:solidFill>
                  <a:srgbClr val="00B050"/>
                </a:solidFill>
              </a:rPr>
              <a:t>vce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50929" y="2762421"/>
            <a:ext cx="10791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…ad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48064" y="2753738"/>
            <a:ext cx="10134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…es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216350" y="2713278"/>
            <a:ext cx="12709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…</a:t>
            </a:r>
            <a:r>
              <a:rPr lang="cs-CZ" sz="4000" b="1" dirty="0" err="1" smtClean="0">
                <a:solidFill>
                  <a:srgbClr val="00B050"/>
                </a:solidFill>
              </a:rPr>
              <a:t>oza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614674" y="5198010"/>
            <a:ext cx="4651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K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156902" y="5198010"/>
            <a:ext cx="5309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O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818195" y="5198010"/>
            <a:ext cx="5084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H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200718" y="5226494"/>
            <a:ext cx="4571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P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15" name="Picture 4" descr="E:\Documents and Settings\Luboš\Local Settings\Temporary Internet Files\Content.IE5\KFZBUAGW\MC9004116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3364" y="820245"/>
            <a:ext cx="1936750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8" descr="E:\Documents and Settings\Luboš\Local Settings\Temporary Internet Files\Content.IE5\GHIJKLMN\MC9002807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5" y="1023915"/>
            <a:ext cx="1860827" cy="1485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7" descr="E:\Documents and Settings\Luboš\Local Settings\Temporary Internet Files\Content.IE5\2EVP6ZX8\MC900297217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963113"/>
            <a:ext cx="1800454" cy="1651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5" descr="E:\Documents and Settings\Luboš\Local Settings\Temporary Internet Files\Content.IE5\ABWNKSR7\MC9003244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732178"/>
            <a:ext cx="1817827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9023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cs-CZ" sz="2000" dirty="0" smtClean="0"/>
              <a:t>Microsoft Office - Klipart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548680"/>
            <a:ext cx="36920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Použité zdroje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4031947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319</Words>
  <Application>Microsoft Office PowerPoint</Application>
  <PresentationFormat>Předvádění na obrazovce (4:3)</PresentationFormat>
  <Paragraphs>136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Skládání slov VY_32_INOVACE_5B_10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Skládání slov VY_32_INOVACE_5B_10 Číslo projektu: CZ.1.07/1.4.00/21.1101</dc:title>
  <dc:creator>Lubos</dc:creator>
  <cp:lastModifiedBy>uzivatel</cp:lastModifiedBy>
  <cp:revision>3</cp:revision>
  <dcterms:created xsi:type="dcterms:W3CDTF">2012-09-27T20:29:30Z</dcterms:created>
  <dcterms:modified xsi:type="dcterms:W3CDTF">2013-01-25T14:29:50Z</dcterms:modified>
</cp:coreProperties>
</file>