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560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FBF73-DE36-4BB4-8E96-6A59569ABCEA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F3B08-5EF8-40B1-8BDB-2775211AB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FBF73-DE36-4BB4-8E96-6A59569ABCEA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F3B08-5EF8-40B1-8BDB-2775211AB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FBF73-DE36-4BB4-8E96-6A59569ABCEA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F3B08-5EF8-40B1-8BDB-2775211AB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FBF73-DE36-4BB4-8E96-6A59569ABCEA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F3B08-5EF8-40B1-8BDB-2775211AB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FBF73-DE36-4BB4-8E96-6A59569ABCEA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F3B08-5EF8-40B1-8BDB-2775211AB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FBF73-DE36-4BB4-8E96-6A59569ABCEA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F3B08-5EF8-40B1-8BDB-2775211AB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FBF73-DE36-4BB4-8E96-6A59569ABCEA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F3B08-5EF8-40B1-8BDB-2775211AB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FBF73-DE36-4BB4-8E96-6A59569ABCEA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F3B08-5EF8-40B1-8BDB-2775211AB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FBF73-DE36-4BB4-8E96-6A59569ABCEA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F3B08-5EF8-40B1-8BDB-2775211AB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FBF73-DE36-4BB4-8E96-6A59569ABCEA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F3B08-5EF8-40B1-8BDB-2775211AB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FBF73-DE36-4BB4-8E96-6A59569ABCEA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F3B08-5EF8-40B1-8BDB-2775211AB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6FBF73-DE36-4BB4-8E96-6A59569ABCEA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AF3B08-5EF8-40B1-8BDB-2775211AB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9.jpeg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4.jpeg"/><Relationship Id="rId7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slide" Target="slide14.xml"/><Relationship Id="rId5" Type="http://schemas.openxmlformats.org/officeDocument/2006/relationships/image" Target="../media/image5.jpeg"/><Relationship Id="rId4" Type="http://schemas.openxmlformats.org/officeDocument/2006/relationships/image" Target="../media/image2.wmf"/><Relationship Id="rId9" Type="http://schemas.openxmlformats.org/officeDocument/2006/relationships/image" Target="../media/image6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sz="4000" dirty="0" smtClean="0">
                <a:latin typeface="Arial" charset="0"/>
              </a:rPr>
              <a:t>Hláska Č, </a:t>
            </a:r>
            <a:r>
              <a:rPr lang="cs-CZ" sz="4000" dirty="0" err="1" smtClean="0">
                <a:latin typeface="Arial" charset="0"/>
              </a:rPr>
              <a:t>č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VY_32_INOVACE_5B_11</a:t>
            </a:r>
            <a:br>
              <a:rPr lang="cs-CZ" sz="4000" dirty="0" smtClean="0"/>
            </a:br>
            <a:r>
              <a:rPr lang="cs-CZ" sz="2800" dirty="0" smtClean="0"/>
              <a:t>Číslo projektu: CZ.1.07/1.4.00/21.1101</a:t>
            </a:r>
            <a:endParaRPr lang="cs-CZ" sz="4000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06308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Sada 2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Čtení</a:t>
            </a:r>
            <a:endParaRPr lang="cs-CZ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000" dirty="0" smtClean="0"/>
              <a:t>Mateřská škola, Základní škola a Praktická škola </a:t>
            </a:r>
            <a:r>
              <a:rPr lang="cs-CZ" sz="2000" dirty="0"/>
              <a:t>Trhové </a:t>
            </a:r>
            <a:r>
              <a:rPr lang="cs-CZ" sz="2000" dirty="0" err="1"/>
              <a:t>Sviny</a:t>
            </a:r>
            <a:endParaRPr lang="cs-CZ" sz="2000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4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109" name="Group 3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8090983"/>
              </p:ext>
            </p:extLst>
          </p:nvPr>
        </p:nvGraphicFramePr>
        <p:xfrm>
          <a:off x="539750" y="1052513"/>
          <a:ext cx="8280400" cy="5275605"/>
        </p:xfrm>
        <a:graphic>
          <a:graphicData uri="http://schemas.openxmlformats.org/drawingml/2006/table">
            <a:tbl>
              <a:tblPr/>
              <a:tblGrid>
                <a:gridCol w="2303463"/>
                <a:gridCol w="5976937"/>
              </a:tblGrid>
              <a:tr h="266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Tento materiál je určen k procvičování hlásky Č.  Na prvním pracovním listu jsou obrázky začínající  hláskou Č. V prvním úkole žáci v textu vyhledávají a označují písmeno Č. Na další stránce žáci spojují stejné slabiky. Žáci zakroužkují správný název obrázku - zde pracují tužkou (rukopisné poznámky v rámci nového softwaru Microsoft 2010).  V další části žáci tvoří větu podle předlohy přesouváním slov do rámečku. V následujícím úkole žáci doplňují přesouváním správná slova do vět.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si zopakují názvy povolání, vysvětlí si, čím se daná profese zabývá a vyberou správnou odpověď. Odpovídají na otázky pomocí obrázků. Poslední úkol je interaktivní – žáci vyhledávají obrázky, ve kterých slyší hlásku Č. Správný obrázek po kliknutí blikne. 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8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Bc. Pavla Koutníková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2011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ADHD, dyslexie, dysgrafie, dyskalkulie, Autismus, MP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52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Čtení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1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Žák - se středně těžkým mentálním postižením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Základní škola speciální – 1. stupeň, 1. období, 2. období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1. – 6. ročník 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24544" y="1600200"/>
            <a:ext cx="9793088" cy="5257800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9600" dirty="0" smtClean="0">
                <a:latin typeface="Kunstler Script" pitchFamily="66" charset="0"/>
              </a:rPr>
              <a:t>                                     </a:t>
            </a:r>
            <a:r>
              <a:rPr lang="cs-CZ" sz="15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15000" dirty="0" smtClean="0">
                <a:latin typeface="Times New Roman" pitchFamily="18" charset="0"/>
                <a:cs typeface="Times New Roman" pitchFamily="18" charset="0"/>
              </a:rPr>
              <a:t>áp</a:t>
            </a:r>
          </a:p>
          <a:p>
            <a:pPr>
              <a:buNone/>
            </a:pPr>
            <a:r>
              <a:rPr lang="cs-CZ" sz="15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5000" dirty="0" smtClean="0">
                <a:latin typeface="Times New Roman" pitchFamily="18" charset="0"/>
                <a:cs typeface="Times New Roman" pitchFamily="18" charset="0"/>
              </a:rPr>
              <a:t>         </a:t>
            </a:r>
          </a:p>
          <a:p>
            <a:pPr>
              <a:buNone/>
            </a:pPr>
            <a:r>
              <a:rPr lang="cs-CZ" sz="15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5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5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15000" dirty="0" smtClean="0">
                <a:latin typeface="Times New Roman" pitchFamily="18" charset="0"/>
                <a:cs typeface="Times New Roman" pitchFamily="18" charset="0"/>
              </a:rPr>
              <a:t>eněk</a:t>
            </a:r>
            <a:endParaRPr lang="cs-CZ" sz="15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18" descr="MC90041163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397400"/>
            <a:ext cx="1944216" cy="2701772"/>
          </a:xfrm>
          <a:prstGeom prst="rect">
            <a:avLst/>
          </a:prstGeom>
          <a:noFill/>
        </p:spPr>
      </p:pic>
      <p:pic>
        <p:nvPicPr>
          <p:cNvPr id="29698" name="Picture 2" descr="Little Boy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573016"/>
            <a:ext cx="1371600" cy="2857500"/>
          </a:xfrm>
          <a:prstGeom prst="rect">
            <a:avLst/>
          </a:prstGeom>
          <a:noFill/>
        </p:spPr>
      </p:pic>
      <p:sp>
        <p:nvSpPr>
          <p:cNvPr id="7" name="AutoShape 8"/>
          <p:cNvSpPr>
            <a:spLocks noChangeArrowheads="1"/>
          </p:cNvSpPr>
          <p:nvPr/>
        </p:nvSpPr>
        <p:spPr bwMode="auto">
          <a:xfrm>
            <a:off x="611560" y="188640"/>
            <a:ext cx="7921625" cy="1035496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8488C4">
                  <a:alpha val="0"/>
                </a:srgbClr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16200000" scaled="0"/>
            <a:tileRect/>
          </a:gra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Č </a:t>
            </a:r>
            <a:r>
              <a:rPr lang="cs-CZ" sz="6600" b="1" dirty="0" err="1" smtClean="0">
                <a:latin typeface="Times New Roman" pitchFamily="18" charset="0"/>
                <a:cs typeface="Times New Roman" pitchFamily="18" charset="0"/>
              </a:rPr>
              <a:t>č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r>
              <a:rPr lang="cs-CZ" sz="4000" dirty="0" smtClean="0">
                <a:latin typeface="+mj-lt"/>
                <a:ea typeface="+mj-ea"/>
                <a:cs typeface="+mj-cs"/>
              </a:rPr>
              <a:t>Hlásku „</a:t>
            </a:r>
            <a:r>
              <a:rPr lang="cs-CZ" sz="4000" b="1" dirty="0" smtClean="0">
                <a:latin typeface="+mj-lt"/>
                <a:ea typeface="+mj-ea"/>
                <a:cs typeface="+mj-cs"/>
              </a:rPr>
              <a:t>č“</a:t>
            </a:r>
            <a:r>
              <a:rPr lang="cs-CZ" sz="4000" dirty="0" smtClean="0">
                <a:latin typeface="+mj-lt"/>
                <a:ea typeface="+mj-ea"/>
                <a:cs typeface="+mj-cs"/>
              </a:rPr>
              <a:t> </a:t>
            </a:r>
            <a:r>
              <a:rPr lang="cs-CZ" sz="4000" dirty="0">
                <a:latin typeface="+mj-lt"/>
                <a:ea typeface="+mj-ea"/>
                <a:cs typeface="+mj-cs"/>
              </a:rPr>
              <a:t>uslyšíte, když </a:t>
            </a:r>
            <a:r>
              <a:rPr lang="cs-CZ" sz="4000" dirty="0" smtClean="0">
                <a:latin typeface="+mj-lt"/>
                <a:ea typeface="+mj-ea"/>
                <a:cs typeface="+mj-cs"/>
              </a:rPr>
              <a:t>voláte </a:t>
            </a:r>
            <a:r>
              <a:rPr lang="cs-CZ" sz="4000" dirty="0">
                <a:latin typeface="+mj-lt"/>
                <a:ea typeface="+mj-ea"/>
                <a:cs typeface="+mj-cs"/>
              </a:rPr>
              <a:t>na kočku.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</a:t>
            </a:r>
            <a:r>
              <a:rPr lang="cs-CZ" sz="4400" dirty="0" smtClean="0"/>
              <a:t>ČČČČ                               ČI, </a:t>
            </a:r>
            <a:r>
              <a:rPr lang="cs-CZ" sz="4400" dirty="0" err="1" smtClean="0"/>
              <a:t>ČI</a:t>
            </a:r>
            <a:r>
              <a:rPr lang="cs-CZ" sz="4400" dirty="0" smtClean="0"/>
              <a:t>, </a:t>
            </a:r>
            <a:r>
              <a:rPr lang="cs-CZ" sz="4400" dirty="0" err="1" smtClean="0"/>
              <a:t>ČI</a:t>
            </a:r>
            <a:r>
              <a:rPr lang="cs-CZ" sz="4400" dirty="0" smtClean="0"/>
              <a:t>, </a:t>
            </a:r>
            <a:r>
              <a:rPr lang="cs-CZ" sz="4400" dirty="0" err="1" smtClean="0"/>
              <a:t>ČI</a:t>
            </a:r>
            <a:endParaRPr lang="cs-CZ" sz="44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20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556792"/>
            <a:ext cx="3456384" cy="34563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1403648" y="260648"/>
            <a:ext cx="39608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r>
              <a:rPr lang="cs-CZ" altLang="zh-CN" sz="2800" b="1" dirty="0" smtClean="0">
                <a:latin typeface="+mn-lt"/>
              </a:rPr>
              <a:t>Zakroužkujte písmeno „č“.</a:t>
            </a:r>
            <a:endParaRPr lang="cs-CZ" altLang="zh-CN" sz="2800" b="1" dirty="0">
              <a:latin typeface="+mn-lt"/>
            </a:endParaRPr>
          </a:p>
        </p:txBody>
      </p:sp>
      <p:sp>
        <p:nvSpPr>
          <p:cNvPr id="10248" name="Rectangle 8"/>
          <p:cNvSpPr>
            <a:spLocks noGrp="1" noChangeArrowheads="1"/>
          </p:cNvSpPr>
          <p:nvPr>
            <p:ph idx="1"/>
          </p:nvPr>
        </p:nvSpPr>
        <p:spPr>
          <a:xfrm>
            <a:off x="395536" y="1196752"/>
            <a:ext cx="8280920" cy="4896544"/>
          </a:xfrm>
          <a:solidFill>
            <a:schemeClr val="accent1">
              <a:lumMod val="20000"/>
              <a:lumOff val="80000"/>
            </a:schemeClr>
          </a:solidFill>
          <a:ln/>
        </p:spPr>
        <p:txBody>
          <a:bodyPr/>
          <a:lstStyle/>
          <a:p>
            <a:pPr>
              <a:buFontTx/>
              <a:buNone/>
            </a:pPr>
            <a:r>
              <a:rPr lang="cs-CZ" sz="10000" dirty="0" smtClean="0">
                <a:solidFill>
                  <a:srgbClr val="FF9933"/>
                </a:solidFill>
              </a:rPr>
              <a:t> </a:t>
            </a:r>
            <a:r>
              <a:rPr lang="cs-CZ" sz="10000" dirty="0" smtClean="0"/>
              <a:t>o b e č i š a e k n i u č d c  i e č o č i e š k o č p </a:t>
            </a:r>
            <a:endParaRPr lang="cs-CZ" sz="10000" dirty="0"/>
          </a:p>
        </p:txBody>
      </p:sp>
      <p:sp>
        <p:nvSpPr>
          <p:cNvPr id="8" name="Šipka doprava 7"/>
          <p:cNvSpPr/>
          <p:nvPr/>
        </p:nvSpPr>
        <p:spPr>
          <a:xfrm>
            <a:off x="467544" y="332656"/>
            <a:ext cx="792088" cy="360040"/>
          </a:xfrm>
          <a:prstGeom prst="rightArrow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lačítko akce: Vlastní 1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8"/>
          <p:cNvGrpSpPr/>
          <p:nvPr/>
        </p:nvGrpSpPr>
        <p:grpSpPr>
          <a:xfrm>
            <a:off x="251520" y="188640"/>
            <a:ext cx="8640960" cy="6408712"/>
            <a:chOff x="467544" y="260648"/>
            <a:chExt cx="8352606" cy="5903615"/>
          </a:xfrm>
        </p:grpSpPr>
        <p:sp>
          <p:nvSpPr>
            <p:cNvPr id="8200" name="Rectangle 8"/>
            <p:cNvSpPr>
              <a:spLocks noChangeArrowheads="1"/>
            </p:cNvSpPr>
            <p:nvPr/>
          </p:nvSpPr>
          <p:spPr bwMode="auto">
            <a:xfrm>
              <a:off x="1475656" y="260648"/>
              <a:ext cx="422474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r>
                <a:rPr lang="cs-CZ" altLang="zh-CN" sz="2800" b="1" dirty="0">
                  <a:latin typeface="+mn-lt"/>
                </a:rPr>
                <a:t>Spojte čarou stejné slabiky.</a:t>
              </a:r>
            </a:p>
          </p:txBody>
        </p:sp>
        <p:grpSp>
          <p:nvGrpSpPr>
            <p:cNvPr id="3" name="Group 19"/>
            <p:cNvGrpSpPr>
              <a:grpSpLocks/>
            </p:cNvGrpSpPr>
            <p:nvPr/>
          </p:nvGrpSpPr>
          <p:grpSpPr bwMode="auto">
            <a:xfrm>
              <a:off x="539750" y="1125538"/>
              <a:ext cx="8280400" cy="1366837"/>
              <a:chOff x="340" y="709"/>
              <a:chExt cx="5216" cy="861"/>
            </a:xfrm>
            <a:solidFill>
              <a:schemeClr val="tx2">
                <a:lumMod val="20000"/>
                <a:lumOff val="80000"/>
              </a:schemeClr>
            </a:solidFill>
          </p:grpSpPr>
          <p:sp>
            <p:nvSpPr>
              <p:cNvPr id="8201" name="Rectangle 9"/>
              <p:cNvSpPr>
                <a:spLocks noChangeArrowheads="1"/>
              </p:cNvSpPr>
              <p:nvPr/>
            </p:nvSpPr>
            <p:spPr bwMode="auto">
              <a:xfrm>
                <a:off x="340" y="709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cs-CZ" sz="66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ČA</a:t>
                </a:r>
              </a:p>
            </p:txBody>
          </p:sp>
          <p:sp>
            <p:nvSpPr>
              <p:cNvPr id="8206" name="Rectangle 14"/>
              <p:cNvSpPr>
                <a:spLocks noChangeArrowheads="1"/>
              </p:cNvSpPr>
              <p:nvPr/>
            </p:nvSpPr>
            <p:spPr bwMode="auto">
              <a:xfrm>
                <a:off x="4513" y="709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cs-CZ" sz="66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ČU</a:t>
                </a:r>
              </a:p>
            </p:txBody>
          </p:sp>
          <p:sp>
            <p:nvSpPr>
              <p:cNvPr id="8207" name="Rectangle 15"/>
              <p:cNvSpPr>
                <a:spLocks noChangeArrowheads="1"/>
              </p:cNvSpPr>
              <p:nvPr/>
            </p:nvSpPr>
            <p:spPr bwMode="auto">
              <a:xfrm>
                <a:off x="3470" y="709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cs-CZ" sz="66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ČO</a:t>
                </a:r>
              </a:p>
            </p:txBody>
          </p:sp>
          <p:sp>
            <p:nvSpPr>
              <p:cNvPr id="8208" name="Rectangle 16"/>
              <p:cNvSpPr>
                <a:spLocks noChangeArrowheads="1"/>
              </p:cNvSpPr>
              <p:nvPr/>
            </p:nvSpPr>
            <p:spPr bwMode="auto">
              <a:xfrm>
                <a:off x="2426" y="709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cs-CZ" sz="66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ČI</a:t>
                </a:r>
              </a:p>
            </p:txBody>
          </p:sp>
          <p:sp>
            <p:nvSpPr>
              <p:cNvPr id="8209" name="Rectangle 17"/>
              <p:cNvSpPr>
                <a:spLocks noChangeArrowheads="1"/>
              </p:cNvSpPr>
              <p:nvPr/>
            </p:nvSpPr>
            <p:spPr bwMode="auto">
              <a:xfrm>
                <a:off x="1383" y="709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cs-CZ" sz="66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ČE</a:t>
                </a:r>
              </a:p>
            </p:txBody>
          </p:sp>
        </p:grpSp>
        <p:grpSp>
          <p:nvGrpSpPr>
            <p:cNvPr id="4" name="Group 20"/>
            <p:cNvGrpSpPr>
              <a:grpSpLocks/>
            </p:cNvGrpSpPr>
            <p:nvPr/>
          </p:nvGrpSpPr>
          <p:grpSpPr bwMode="auto">
            <a:xfrm>
              <a:off x="468313" y="4797425"/>
              <a:ext cx="8280400" cy="1366838"/>
              <a:chOff x="340" y="709"/>
              <a:chExt cx="5216" cy="861"/>
            </a:xfrm>
            <a:solidFill>
              <a:srgbClr val="F1D8D7"/>
            </a:solidFill>
          </p:grpSpPr>
          <p:sp>
            <p:nvSpPr>
              <p:cNvPr id="8213" name="Rectangle 21"/>
              <p:cNvSpPr>
                <a:spLocks noChangeArrowheads="1"/>
              </p:cNvSpPr>
              <p:nvPr/>
            </p:nvSpPr>
            <p:spPr bwMode="auto">
              <a:xfrm>
                <a:off x="340" y="709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cs-CZ" sz="66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ČI</a:t>
                </a:r>
              </a:p>
            </p:txBody>
          </p:sp>
          <p:sp>
            <p:nvSpPr>
              <p:cNvPr id="8214" name="Rectangle 22"/>
              <p:cNvSpPr>
                <a:spLocks noChangeArrowheads="1"/>
              </p:cNvSpPr>
              <p:nvPr/>
            </p:nvSpPr>
            <p:spPr bwMode="auto">
              <a:xfrm>
                <a:off x="4513" y="709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cs-CZ" sz="66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ČO</a:t>
                </a:r>
              </a:p>
            </p:txBody>
          </p:sp>
          <p:sp>
            <p:nvSpPr>
              <p:cNvPr id="8215" name="Rectangle 23"/>
              <p:cNvSpPr>
                <a:spLocks noChangeArrowheads="1"/>
              </p:cNvSpPr>
              <p:nvPr/>
            </p:nvSpPr>
            <p:spPr bwMode="auto">
              <a:xfrm>
                <a:off x="3470" y="709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cs-CZ" sz="66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ČE</a:t>
                </a:r>
              </a:p>
            </p:txBody>
          </p:sp>
          <p:sp>
            <p:nvSpPr>
              <p:cNvPr id="8216" name="Rectangle 24"/>
              <p:cNvSpPr>
                <a:spLocks noChangeArrowheads="1"/>
              </p:cNvSpPr>
              <p:nvPr/>
            </p:nvSpPr>
            <p:spPr bwMode="auto">
              <a:xfrm>
                <a:off x="2426" y="709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cs-CZ" sz="66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ČA</a:t>
                </a:r>
              </a:p>
            </p:txBody>
          </p:sp>
          <p:sp>
            <p:nvSpPr>
              <p:cNvPr id="8217" name="Rectangle 25"/>
              <p:cNvSpPr>
                <a:spLocks noChangeArrowheads="1"/>
              </p:cNvSpPr>
              <p:nvPr/>
            </p:nvSpPr>
            <p:spPr bwMode="auto">
              <a:xfrm>
                <a:off x="1383" y="709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cs-CZ" sz="66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ČU</a:t>
                </a:r>
              </a:p>
            </p:txBody>
          </p:sp>
        </p:grpSp>
        <p:sp>
          <p:nvSpPr>
            <p:cNvPr id="18" name="Šipka doprava 17"/>
            <p:cNvSpPr/>
            <p:nvPr/>
          </p:nvSpPr>
          <p:spPr>
            <a:xfrm>
              <a:off x="467544" y="332656"/>
              <a:ext cx="792088" cy="360040"/>
            </a:xfrm>
            <a:prstGeom prst="rightArrow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5"/>
          <p:cNvGrpSpPr/>
          <p:nvPr/>
        </p:nvGrpSpPr>
        <p:grpSpPr>
          <a:xfrm>
            <a:off x="467544" y="196241"/>
            <a:ext cx="7992888" cy="6401111"/>
            <a:chOff x="467544" y="196026"/>
            <a:chExt cx="7417097" cy="6220376"/>
          </a:xfrm>
        </p:grpSpPr>
        <p:sp>
          <p:nvSpPr>
            <p:cNvPr id="6148" name="Rectangle 4"/>
            <p:cNvSpPr>
              <a:spLocks noChangeArrowheads="1"/>
            </p:cNvSpPr>
            <p:nvPr/>
          </p:nvSpPr>
          <p:spPr bwMode="auto">
            <a:xfrm>
              <a:off x="1331640" y="196026"/>
              <a:ext cx="5241983" cy="5084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r>
                <a:rPr lang="cs-CZ" altLang="zh-CN" sz="2800" b="1" smtClean="0"/>
                <a:t>Zakroužkujte správný název obrázku.</a:t>
              </a:r>
              <a:endParaRPr lang="cs-CZ" altLang="zh-CN" sz="2800" b="1" dirty="0"/>
            </a:p>
          </p:txBody>
        </p:sp>
        <p:pic>
          <p:nvPicPr>
            <p:cNvPr id="6151" name="Picture 7" descr="Zobrazit podrobnosti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55576" y="3140968"/>
              <a:ext cx="1366838" cy="1366837"/>
            </a:xfrm>
            <a:prstGeom prst="rect">
              <a:avLst/>
            </a:prstGeom>
            <a:noFill/>
          </p:spPr>
        </p:pic>
        <p:sp>
          <p:nvSpPr>
            <p:cNvPr id="6154" name="Rectangle 10"/>
            <p:cNvSpPr>
              <a:spLocks noChangeArrowheads="1"/>
            </p:cNvSpPr>
            <p:nvPr/>
          </p:nvSpPr>
          <p:spPr bwMode="auto">
            <a:xfrm>
              <a:off x="2700338" y="1341438"/>
              <a:ext cx="1368425" cy="36036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1800" b="1" dirty="0"/>
                <a:t>SLEPIČKA</a:t>
              </a:r>
            </a:p>
          </p:txBody>
        </p:sp>
        <p:sp>
          <p:nvSpPr>
            <p:cNvPr id="6155" name="Rectangle 11"/>
            <p:cNvSpPr>
              <a:spLocks noChangeArrowheads="1"/>
            </p:cNvSpPr>
            <p:nvPr/>
          </p:nvSpPr>
          <p:spPr bwMode="auto">
            <a:xfrm>
              <a:off x="4572000" y="1341438"/>
              <a:ext cx="1368425" cy="36036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1800" b="1" dirty="0"/>
                <a:t>KOČIČKA</a:t>
              </a:r>
            </a:p>
          </p:txBody>
        </p:sp>
        <p:sp>
          <p:nvSpPr>
            <p:cNvPr id="6156" name="Rectangle 12"/>
            <p:cNvSpPr>
              <a:spLocks noChangeArrowheads="1"/>
            </p:cNvSpPr>
            <p:nvPr/>
          </p:nvSpPr>
          <p:spPr bwMode="auto">
            <a:xfrm>
              <a:off x="2771800" y="3429000"/>
              <a:ext cx="1368425" cy="360362"/>
            </a:xfrm>
            <a:prstGeom prst="rect">
              <a:avLst/>
            </a:prstGeom>
            <a:solidFill>
              <a:srgbClr val="FFC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1800" b="1"/>
                <a:t>KLÍČ</a:t>
              </a:r>
            </a:p>
          </p:txBody>
        </p:sp>
        <p:sp>
          <p:nvSpPr>
            <p:cNvPr id="6157" name="Rectangle 13"/>
            <p:cNvSpPr>
              <a:spLocks noChangeArrowheads="1"/>
            </p:cNvSpPr>
            <p:nvPr/>
          </p:nvSpPr>
          <p:spPr bwMode="auto">
            <a:xfrm>
              <a:off x="6516216" y="5589240"/>
              <a:ext cx="1368425" cy="360363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1800" b="1" dirty="0"/>
                <a:t>ČMELÁK</a:t>
              </a:r>
            </a:p>
          </p:txBody>
        </p:sp>
        <p:sp>
          <p:nvSpPr>
            <p:cNvPr id="6158" name="Rectangle 14"/>
            <p:cNvSpPr>
              <a:spLocks noChangeArrowheads="1"/>
            </p:cNvSpPr>
            <p:nvPr/>
          </p:nvSpPr>
          <p:spPr bwMode="auto">
            <a:xfrm>
              <a:off x="4572000" y="3429000"/>
              <a:ext cx="1368425" cy="360362"/>
            </a:xfrm>
            <a:prstGeom prst="rect">
              <a:avLst/>
            </a:prstGeom>
            <a:solidFill>
              <a:srgbClr val="FFC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1800" b="1"/>
                <a:t>RÝČ</a:t>
              </a:r>
            </a:p>
          </p:txBody>
        </p:sp>
        <p:sp>
          <p:nvSpPr>
            <p:cNvPr id="6159" name="Rectangle 15"/>
            <p:cNvSpPr>
              <a:spLocks noChangeArrowheads="1"/>
            </p:cNvSpPr>
            <p:nvPr/>
          </p:nvSpPr>
          <p:spPr bwMode="auto">
            <a:xfrm>
              <a:off x="6444208" y="3429000"/>
              <a:ext cx="1368425" cy="360362"/>
            </a:xfrm>
            <a:prstGeom prst="rect">
              <a:avLst/>
            </a:prstGeom>
            <a:solidFill>
              <a:srgbClr val="FFC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1800" b="1" dirty="0"/>
                <a:t>MÍČ</a:t>
              </a:r>
            </a:p>
          </p:txBody>
        </p:sp>
        <p:sp>
          <p:nvSpPr>
            <p:cNvPr id="6160" name="Rectangle 16"/>
            <p:cNvSpPr>
              <a:spLocks noChangeArrowheads="1"/>
            </p:cNvSpPr>
            <p:nvPr/>
          </p:nvSpPr>
          <p:spPr bwMode="auto">
            <a:xfrm>
              <a:off x="4572000" y="5589240"/>
              <a:ext cx="1368425" cy="360363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1800" b="1"/>
                <a:t>ČÁP</a:t>
              </a:r>
            </a:p>
          </p:txBody>
        </p:sp>
        <p:sp>
          <p:nvSpPr>
            <p:cNvPr id="6161" name="Rectangle 17"/>
            <p:cNvSpPr>
              <a:spLocks noChangeArrowheads="1"/>
            </p:cNvSpPr>
            <p:nvPr/>
          </p:nvSpPr>
          <p:spPr bwMode="auto">
            <a:xfrm>
              <a:off x="2699792" y="5589240"/>
              <a:ext cx="1368425" cy="360363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1800" b="1"/>
                <a:t>VČELKA</a:t>
              </a:r>
            </a:p>
          </p:txBody>
        </p:sp>
        <p:pic>
          <p:nvPicPr>
            <p:cNvPr id="6162" name="Picture 18" descr="MC900411638[1]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11560" y="4797152"/>
              <a:ext cx="1165225" cy="1619250"/>
            </a:xfrm>
            <a:prstGeom prst="rect">
              <a:avLst/>
            </a:prstGeom>
            <a:noFill/>
          </p:spPr>
        </p:pic>
        <p:pic>
          <p:nvPicPr>
            <p:cNvPr id="6164" name="Picture 20" descr="Zobrazit podrobnosti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11188" y="765175"/>
              <a:ext cx="1828800" cy="1828800"/>
            </a:xfrm>
            <a:prstGeom prst="rect">
              <a:avLst/>
            </a:prstGeom>
            <a:noFill/>
          </p:spPr>
        </p:pic>
        <p:sp>
          <p:nvSpPr>
            <p:cNvPr id="6165" name="Rectangle 21"/>
            <p:cNvSpPr>
              <a:spLocks noChangeArrowheads="1"/>
            </p:cNvSpPr>
            <p:nvPr/>
          </p:nvSpPr>
          <p:spPr bwMode="auto">
            <a:xfrm>
              <a:off x="6443663" y="1341438"/>
              <a:ext cx="1368425" cy="36036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1800" b="1" dirty="0"/>
                <a:t>OVEČKA</a:t>
              </a:r>
            </a:p>
          </p:txBody>
        </p:sp>
        <p:sp>
          <p:nvSpPr>
            <p:cNvPr id="17" name="Šipka doprava 16"/>
            <p:cNvSpPr/>
            <p:nvPr/>
          </p:nvSpPr>
          <p:spPr>
            <a:xfrm>
              <a:off x="467544" y="260648"/>
              <a:ext cx="792088" cy="360040"/>
            </a:xfrm>
            <a:prstGeom prst="rightArrow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395536" y="1052736"/>
            <a:ext cx="8291264" cy="1224136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6600" dirty="0" smtClean="0"/>
              <a:t>Čeněk má              .</a:t>
            </a:r>
            <a:endParaRPr lang="cs-CZ" sz="6600" dirty="0"/>
          </a:p>
        </p:txBody>
      </p:sp>
      <p:sp>
        <p:nvSpPr>
          <p:cNvPr id="21" name="Obdélník 20"/>
          <p:cNvSpPr/>
          <p:nvPr/>
        </p:nvSpPr>
        <p:spPr>
          <a:xfrm>
            <a:off x="179512" y="2420888"/>
            <a:ext cx="8784976" cy="2160240"/>
          </a:xfrm>
          <a:prstGeom prst="rect">
            <a:avLst/>
          </a:prstGeom>
          <a:solidFill>
            <a:srgbClr val="F1D8D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6"/>
          <p:cNvSpPr txBox="1">
            <a:spLocks noChangeArrowheads="1"/>
          </p:cNvSpPr>
          <p:nvPr/>
        </p:nvSpPr>
        <p:spPr bwMode="auto">
          <a:xfrm>
            <a:off x="4067944" y="5085184"/>
            <a:ext cx="1368152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7200" dirty="0" smtClean="0">
                <a:latin typeface="Calibri" pitchFamily="34" charset="0"/>
              </a:rPr>
              <a:t>má</a:t>
            </a:r>
            <a:endParaRPr lang="cs-CZ" sz="7200" dirty="0">
              <a:latin typeface="Calibri" pitchFamily="34" charset="0"/>
            </a:endParaRPr>
          </a:p>
        </p:txBody>
      </p:sp>
      <p:sp>
        <p:nvSpPr>
          <p:cNvPr id="28" name="TextovéPole 6"/>
          <p:cNvSpPr txBox="1">
            <a:spLocks noChangeArrowheads="1"/>
          </p:cNvSpPr>
          <p:nvPr/>
        </p:nvSpPr>
        <p:spPr bwMode="auto">
          <a:xfrm>
            <a:off x="6012160" y="5085184"/>
            <a:ext cx="2736304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7200" dirty="0" smtClean="0">
                <a:latin typeface="Calibri" pitchFamily="34" charset="0"/>
              </a:rPr>
              <a:t>Čeněk</a:t>
            </a:r>
            <a:endParaRPr lang="cs-CZ" sz="7200" dirty="0">
              <a:latin typeface="Calibri" pitchFamily="34" charset="0"/>
            </a:endParaRPr>
          </a:p>
        </p:txBody>
      </p:sp>
      <p:sp>
        <p:nvSpPr>
          <p:cNvPr id="29" name="TextovéPole 6"/>
          <p:cNvSpPr txBox="1">
            <a:spLocks noChangeArrowheads="1"/>
          </p:cNvSpPr>
          <p:nvPr/>
        </p:nvSpPr>
        <p:spPr bwMode="auto">
          <a:xfrm>
            <a:off x="539552" y="4941168"/>
            <a:ext cx="36004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7200" dirty="0" smtClean="0">
                <a:latin typeface="Calibri" pitchFamily="34" charset="0"/>
              </a:rPr>
              <a:t>.</a:t>
            </a:r>
            <a:endParaRPr lang="cs-CZ" sz="7200" dirty="0">
              <a:latin typeface="Calibri" pitchFamily="34" charset="0"/>
            </a:endParaRPr>
          </a:p>
        </p:txBody>
      </p:sp>
      <p:grpSp>
        <p:nvGrpSpPr>
          <p:cNvPr id="2" name="Skupina 13"/>
          <p:cNvGrpSpPr/>
          <p:nvPr/>
        </p:nvGrpSpPr>
        <p:grpSpPr>
          <a:xfrm>
            <a:off x="467544" y="188640"/>
            <a:ext cx="2880320" cy="432048"/>
            <a:chOff x="467544" y="188640"/>
            <a:chExt cx="2880320" cy="432048"/>
          </a:xfrm>
        </p:grpSpPr>
        <p:sp>
          <p:nvSpPr>
            <p:cNvPr id="4" name="Zástupný symbol pro obsah 2"/>
            <p:cNvSpPr txBox="1">
              <a:spLocks/>
            </p:cNvSpPr>
            <p:nvPr/>
          </p:nvSpPr>
          <p:spPr>
            <a:xfrm>
              <a:off x="1403648" y="188640"/>
              <a:ext cx="1944216" cy="432048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/>
            <a:p>
              <a:pPr marL="342900" marR="0" lvl="0" indent="-342900" defTabSz="914400" eaLnBrk="1" latinLnBrk="0" hangingPunct="1">
                <a:lnSpc>
                  <a:spcPct val="100000"/>
                </a:lnSpc>
                <a:buClrTx/>
                <a:buSzTx/>
                <a:buFont typeface="Arial" charset="0"/>
                <a:buNone/>
                <a:tabLst/>
                <a:defRPr/>
              </a:pPr>
              <a:r>
                <a:rPr lang="cs-CZ" altLang="zh-CN" sz="2800" b="1" dirty="0" smtClean="0">
                  <a:latin typeface="+mn-lt"/>
                </a:rPr>
                <a:t>Složte větu.</a:t>
              </a:r>
              <a:endParaRPr lang="cs-CZ" altLang="zh-CN" sz="2800" b="1" dirty="0">
                <a:latin typeface="+mn-lt"/>
              </a:endParaRPr>
            </a:p>
          </p:txBody>
        </p:sp>
        <p:sp>
          <p:nvSpPr>
            <p:cNvPr id="13" name="Šipka doprava 12"/>
            <p:cNvSpPr/>
            <p:nvPr/>
          </p:nvSpPr>
          <p:spPr>
            <a:xfrm>
              <a:off x="467544" y="260648"/>
              <a:ext cx="792088" cy="360040"/>
            </a:xfrm>
            <a:prstGeom prst="rightArrow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" name="Picture 10" descr="&amp;ccaron;epice,dopl&amp;ncaron;ky,klobouky,pletené &amp;ccaron;epi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476672"/>
            <a:ext cx="1728192" cy="1728192"/>
          </a:xfrm>
          <a:prstGeom prst="rect">
            <a:avLst/>
          </a:prstGeom>
          <a:noFill/>
        </p:spPr>
      </p:pic>
      <p:pic>
        <p:nvPicPr>
          <p:cNvPr id="11" name="Picture 10" descr="&amp;ccaron;epice,dopl&amp;ncaron;ky,klobouky,pletené &amp;ccaron;epi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797152"/>
            <a:ext cx="1728192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48" name="Rectangle 8"/>
          <p:cNvSpPr>
            <a:spLocks noGrp="1" noChangeArrowheads="1"/>
          </p:cNvSpPr>
          <p:nvPr>
            <p:ph idx="1"/>
          </p:nvPr>
        </p:nvSpPr>
        <p:spPr>
          <a:xfrm>
            <a:off x="251520" y="908720"/>
            <a:ext cx="8640638" cy="4536504"/>
          </a:xfrm>
          <a:noFill/>
          <a:ln/>
        </p:spPr>
        <p:txBody>
          <a:bodyPr>
            <a:normAutofit/>
          </a:bodyPr>
          <a:lstStyle/>
          <a:p>
            <a:pPr>
              <a:spcBef>
                <a:spcPts val="0"/>
              </a:spcBef>
              <a:buFontTx/>
              <a:buNone/>
            </a:pPr>
            <a:r>
              <a:rPr lang="cs-CZ" sz="3600" dirty="0">
                <a:solidFill>
                  <a:srgbClr val="6699FF"/>
                </a:solidFill>
                <a:latin typeface="Trebuchet MS" pitchFamily="34" charset="0"/>
              </a:rPr>
              <a:t>Malý mrak je </a:t>
            </a:r>
            <a:r>
              <a:rPr lang="cs-CZ" sz="3600" dirty="0" smtClean="0">
                <a:solidFill>
                  <a:srgbClr val="6699FF"/>
                </a:solidFill>
                <a:latin typeface="Trebuchet MS" pitchFamily="34" charset="0"/>
              </a:rPr>
              <a:t>……………….……..</a:t>
            </a:r>
            <a:r>
              <a:rPr lang="cs-CZ" sz="3600" dirty="0" smtClean="0">
                <a:latin typeface="Trebuchet MS" pitchFamily="34" charset="0"/>
              </a:rPr>
              <a:t> </a:t>
            </a:r>
            <a:endParaRPr lang="cs-CZ" sz="3600" dirty="0">
              <a:latin typeface="Trebuchet MS" pitchFamily="34" charset="0"/>
            </a:endParaRPr>
          </a:p>
          <a:p>
            <a:pPr>
              <a:spcBef>
                <a:spcPts val="0"/>
              </a:spcBef>
              <a:buFontTx/>
              <a:buNone/>
            </a:pPr>
            <a:endParaRPr lang="cs-CZ" sz="3600" dirty="0">
              <a:latin typeface="Trebuchet MS" pitchFamily="34" charset="0"/>
            </a:endParaRPr>
          </a:p>
          <a:p>
            <a:pPr>
              <a:spcBef>
                <a:spcPts val="0"/>
              </a:spcBef>
              <a:buFontTx/>
              <a:buNone/>
            </a:pPr>
            <a:r>
              <a:rPr lang="cs-CZ" sz="3600" dirty="0">
                <a:solidFill>
                  <a:srgbClr val="99CC00"/>
                </a:solidFill>
                <a:latin typeface="Trebuchet MS" pitchFamily="34" charset="0"/>
              </a:rPr>
              <a:t>Malý míč je </a:t>
            </a:r>
            <a:r>
              <a:rPr lang="cs-CZ" sz="3600" dirty="0" smtClean="0">
                <a:solidFill>
                  <a:srgbClr val="99CC00"/>
                </a:solidFill>
                <a:latin typeface="Trebuchet MS" pitchFamily="34" charset="0"/>
              </a:rPr>
              <a:t>……………………..….</a:t>
            </a:r>
            <a:endParaRPr lang="cs-CZ" sz="3600" dirty="0">
              <a:solidFill>
                <a:srgbClr val="99CC00"/>
              </a:solidFill>
              <a:latin typeface="Trebuchet MS" pitchFamily="34" charset="0"/>
            </a:endParaRPr>
          </a:p>
          <a:p>
            <a:pPr>
              <a:spcBef>
                <a:spcPts val="0"/>
              </a:spcBef>
              <a:buFontTx/>
              <a:buNone/>
            </a:pPr>
            <a:endParaRPr lang="cs-CZ" sz="3600" dirty="0">
              <a:solidFill>
                <a:srgbClr val="99CC00"/>
              </a:solidFill>
              <a:latin typeface="Trebuchet MS" pitchFamily="34" charset="0"/>
            </a:endParaRPr>
          </a:p>
          <a:p>
            <a:pPr>
              <a:spcBef>
                <a:spcPts val="0"/>
              </a:spcBef>
              <a:buFontTx/>
              <a:buNone/>
            </a:pPr>
            <a:r>
              <a:rPr lang="cs-CZ" sz="3600" dirty="0">
                <a:solidFill>
                  <a:srgbClr val="996633"/>
                </a:solidFill>
                <a:latin typeface="Trebuchet MS" pitchFamily="34" charset="0"/>
              </a:rPr>
              <a:t>Malý stůl je </a:t>
            </a:r>
            <a:r>
              <a:rPr lang="cs-CZ" sz="3600" dirty="0" smtClean="0">
                <a:solidFill>
                  <a:srgbClr val="996633"/>
                </a:solidFill>
                <a:latin typeface="Trebuchet MS" pitchFamily="34" charset="0"/>
              </a:rPr>
              <a:t>…………………..…….</a:t>
            </a:r>
            <a:endParaRPr lang="cs-CZ" sz="3600" dirty="0">
              <a:solidFill>
                <a:srgbClr val="996633"/>
              </a:solidFill>
              <a:latin typeface="Trebuchet MS" pitchFamily="34" charset="0"/>
            </a:endParaRPr>
          </a:p>
          <a:p>
            <a:pPr>
              <a:spcBef>
                <a:spcPts val="0"/>
              </a:spcBef>
              <a:buFontTx/>
              <a:buNone/>
            </a:pPr>
            <a:endParaRPr lang="cs-CZ" sz="3600" dirty="0">
              <a:latin typeface="Trebuchet MS" pitchFamily="34" charset="0"/>
            </a:endParaRPr>
          </a:p>
          <a:p>
            <a:pPr>
              <a:spcBef>
                <a:spcPts val="0"/>
              </a:spcBef>
              <a:buFontTx/>
              <a:buNone/>
            </a:pPr>
            <a:r>
              <a:rPr lang="cs-CZ" sz="3600" dirty="0">
                <a:solidFill>
                  <a:srgbClr val="FF9933"/>
                </a:solidFill>
                <a:latin typeface="Trebuchet MS" pitchFamily="34" charset="0"/>
              </a:rPr>
              <a:t>Malý dům je </a:t>
            </a:r>
            <a:r>
              <a:rPr lang="cs-CZ" sz="3600" dirty="0" smtClean="0">
                <a:solidFill>
                  <a:srgbClr val="FF9933"/>
                </a:solidFill>
                <a:latin typeface="Trebuchet MS" pitchFamily="34" charset="0"/>
              </a:rPr>
              <a:t>…………………..……</a:t>
            </a:r>
            <a:endParaRPr lang="cs-CZ" sz="3600" dirty="0">
              <a:solidFill>
                <a:srgbClr val="FF9933"/>
              </a:solidFill>
              <a:latin typeface="Trebuchet MS" pitchFamily="34" charset="0"/>
            </a:endParaRPr>
          </a:p>
        </p:txBody>
      </p:sp>
      <p:sp>
        <p:nvSpPr>
          <p:cNvPr id="10249" name="Rectangle 9"/>
          <p:cNvSpPr>
            <a:spLocks noChangeArrowheads="1"/>
          </p:cNvSpPr>
          <p:nvPr/>
        </p:nvSpPr>
        <p:spPr bwMode="auto">
          <a:xfrm>
            <a:off x="2483768" y="6093296"/>
            <a:ext cx="2665413" cy="574675"/>
          </a:xfrm>
          <a:prstGeom prst="rect">
            <a:avLst/>
          </a:prstGeom>
          <a:solidFill>
            <a:srgbClr val="FF99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dirty="0">
                <a:latin typeface="Trebuchet MS" pitchFamily="34" charset="0"/>
              </a:rPr>
              <a:t>DOMEČEK</a:t>
            </a:r>
          </a:p>
        </p:txBody>
      </p:sp>
      <p:sp>
        <p:nvSpPr>
          <p:cNvPr id="10250" name="Rectangle 10"/>
          <p:cNvSpPr>
            <a:spLocks noChangeArrowheads="1"/>
          </p:cNvSpPr>
          <p:nvPr/>
        </p:nvSpPr>
        <p:spPr bwMode="auto">
          <a:xfrm>
            <a:off x="6372200" y="6093296"/>
            <a:ext cx="2232025" cy="576262"/>
          </a:xfrm>
          <a:prstGeom prst="rect">
            <a:avLst/>
          </a:prstGeom>
          <a:solidFill>
            <a:srgbClr val="99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dirty="0">
                <a:latin typeface="Trebuchet MS" pitchFamily="34" charset="0"/>
              </a:rPr>
              <a:t>MÍČEK</a:t>
            </a:r>
          </a:p>
        </p:txBody>
      </p:sp>
      <p:sp>
        <p:nvSpPr>
          <p:cNvPr id="10251" name="Rectangle 11"/>
          <p:cNvSpPr>
            <a:spLocks noChangeArrowheads="1"/>
          </p:cNvSpPr>
          <p:nvPr/>
        </p:nvSpPr>
        <p:spPr bwMode="auto">
          <a:xfrm>
            <a:off x="755576" y="5373216"/>
            <a:ext cx="2519363" cy="574675"/>
          </a:xfrm>
          <a:prstGeom prst="rect">
            <a:avLst/>
          </a:prstGeom>
          <a:solidFill>
            <a:srgbClr val="9966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dirty="0">
                <a:latin typeface="Trebuchet MS" pitchFamily="34" charset="0"/>
              </a:rPr>
              <a:t>STOLEČEK</a:t>
            </a:r>
          </a:p>
        </p:txBody>
      </p:sp>
      <p:sp>
        <p:nvSpPr>
          <p:cNvPr id="10252" name="Rectangle 12"/>
          <p:cNvSpPr>
            <a:spLocks noChangeArrowheads="1"/>
          </p:cNvSpPr>
          <p:nvPr/>
        </p:nvSpPr>
        <p:spPr bwMode="auto">
          <a:xfrm>
            <a:off x="4572000" y="5373216"/>
            <a:ext cx="2232025" cy="576262"/>
          </a:xfrm>
          <a:prstGeom prst="rect">
            <a:avLst/>
          </a:prstGeom>
          <a:solidFill>
            <a:srgbClr val="6699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dirty="0">
                <a:latin typeface="Trebuchet MS" pitchFamily="34" charset="0"/>
              </a:rPr>
              <a:t>MRÁČEK</a:t>
            </a:r>
          </a:p>
        </p:txBody>
      </p:sp>
      <p:grpSp>
        <p:nvGrpSpPr>
          <p:cNvPr id="2" name="Skupina 8"/>
          <p:cNvGrpSpPr/>
          <p:nvPr/>
        </p:nvGrpSpPr>
        <p:grpSpPr>
          <a:xfrm>
            <a:off x="467544" y="188640"/>
            <a:ext cx="6102135" cy="523220"/>
            <a:chOff x="467544" y="188640"/>
            <a:chExt cx="6102135" cy="523220"/>
          </a:xfrm>
        </p:grpSpPr>
        <p:sp>
          <p:nvSpPr>
            <p:cNvPr id="10244" name="Rectangle 4"/>
            <p:cNvSpPr>
              <a:spLocks noChangeArrowheads="1"/>
            </p:cNvSpPr>
            <p:nvPr/>
          </p:nvSpPr>
          <p:spPr bwMode="auto">
            <a:xfrm>
              <a:off x="1475656" y="188640"/>
              <a:ext cx="5094023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r>
                <a:rPr lang="cs-CZ" altLang="zh-CN" sz="2800" b="1" dirty="0">
                  <a:latin typeface="+mn-lt"/>
                </a:rPr>
                <a:t>Přiřaďte k větě slovo z nápovědy.</a:t>
              </a:r>
            </a:p>
          </p:txBody>
        </p:sp>
        <p:sp>
          <p:nvSpPr>
            <p:cNvPr id="10" name="Šipka doprava 9"/>
            <p:cNvSpPr/>
            <p:nvPr/>
          </p:nvSpPr>
          <p:spPr>
            <a:xfrm>
              <a:off x="467544" y="260648"/>
              <a:ext cx="792088" cy="360040"/>
            </a:xfrm>
            <a:prstGeom prst="rightArrow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115616" y="188640"/>
            <a:ext cx="7812360" cy="432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defTabSz="914400" eaLnBrk="1" latinLnBrk="0" hangingPunct="1">
              <a:lnSpc>
                <a:spcPct val="100000"/>
              </a:lnSpc>
              <a:buClrTx/>
              <a:buSzTx/>
              <a:buFont typeface="Arial" charset="0"/>
              <a:buNone/>
              <a:tabLst/>
              <a:defRPr/>
            </a:pPr>
            <a:r>
              <a:rPr lang="cs-CZ" altLang="zh-CN" sz="2200" b="1" dirty="0">
                <a:latin typeface="+mn-lt"/>
              </a:rPr>
              <a:t>Poznáte, kdo co dělá? Přiřaďte k otázce </a:t>
            </a:r>
            <a:r>
              <a:rPr lang="cs-CZ" altLang="zh-CN" sz="2200" b="1" dirty="0" smtClean="0">
                <a:latin typeface="+mn-lt"/>
              </a:rPr>
              <a:t>správné slovo z nápovědy</a:t>
            </a:r>
            <a:r>
              <a:rPr lang="cs-CZ" altLang="zh-CN" sz="2200" b="1" dirty="0">
                <a:latin typeface="+mn-lt"/>
              </a:rPr>
              <a:t>.</a:t>
            </a:r>
          </a:p>
        </p:txBody>
      </p:sp>
      <p:sp>
        <p:nvSpPr>
          <p:cNvPr id="3" name="Zástupný symbol pro obsah 4"/>
          <p:cNvSpPr>
            <a:spLocks noGrp="1"/>
          </p:cNvSpPr>
          <p:nvPr>
            <p:ph idx="1"/>
          </p:nvPr>
        </p:nvSpPr>
        <p:spPr>
          <a:xfrm>
            <a:off x="467544" y="692696"/>
            <a:ext cx="8352928" cy="482453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r>
              <a:rPr lang="cs-CZ" dirty="0" smtClean="0">
                <a:latin typeface="Trebuchet MS" pitchFamily="34" charset="0"/>
              </a:rPr>
              <a:t>Co dělá učitel?               Co dělá tanečnice?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    ………..…………  </a:t>
            </a:r>
            <a:r>
              <a:rPr lang="cs-CZ" dirty="0" smtClean="0"/>
              <a:t>                         </a:t>
            </a:r>
            <a:r>
              <a:rPr lang="cs-CZ" dirty="0" smtClean="0">
                <a:solidFill>
                  <a:srgbClr val="FF0000"/>
                </a:solidFill>
              </a:rPr>
              <a:t>………………………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084168" y="6021288"/>
            <a:ext cx="2088232" cy="648072"/>
          </a:xfrm>
          <a:prstGeom prst="rect">
            <a:avLst/>
          </a:prstGeom>
          <a:solidFill>
            <a:srgbClr val="6699FF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  <a:latin typeface="Trebuchet MS" pitchFamily="34" charset="0"/>
              </a:rPr>
              <a:t>UČÍ</a:t>
            </a:r>
            <a:endParaRPr lang="cs-CZ" sz="4400" dirty="0">
              <a:ln>
                <a:solidFill>
                  <a:sysClr val="windowText" lastClr="000000"/>
                </a:solidFill>
              </a:ln>
              <a:solidFill>
                <a:schemeClr val="tx1"/>
              </a:solidFill>
              <a:latin typeface="Trebuchet MS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347864" y="6021288"/>
            <a:ext cx="2088232" cy="648072"/>
          </a:xfrm>
          <a:prstGeom prst="rect">
            <a:avLst/>
          </a:prstGeom>
          <a:solidFill>
            <a:srgbClr val="FF7171"/>
          </a:solidFill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  <a:latin typeface="Trebuchet MS" pitchFamily="34" charset="0"/>
              </a:rPr>
              <a:t>TANČÍ</a:t>
            </a:r>
            <a:endParaRPr lang="cs-CZ" sz="4400" dirty="0">
              <a:ln>
                <a:solidFill>
                  <a:sysClr val="windowText" lastClr="000000"/>
                </a:solidFill>
              </a:ln>
              <a:solidFill>
                <a:schemeClr val="tx1"/>
              </a:solidFill>
              <a:latin typeface="Trebuchet MS" pitchFamily="34" charset="0"/>
            </a:endParaRPr>
          </a:p>
        </p:txBody>
      </p:sp>
      <p:pic>
        <p:nvPicPr>
          <p:cNvPr id="14338" name="Picture 2" descr="instrukto&amp;rcaron;i,lidé,mu&amp;zcaron;i,páni,školy,tabule,u&amp;ccaron;itelé,vyu&amp;ccaron;ová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908720"/>
            <a:ext cx="2627784" cy="2627784"/>
          </a:xfrm>
          <a:prstGeom prst="rect">
            <a:avLst/>
          </a:prstGeom>
          <a:noFill/>
        </p:spPr>
      </p:pic>
      <p:pic>
        <p:nvPicPr>
          <p:cNvPr id="14340" name="Picture 4" descr="copy,Evropa,evropské,folklórní tanec,lidové tance,lidový kroj,Lotyšsko,lotyšský,lotyšský od&amp;ecaron;v,osoby,otá&amp;ccaron;ení,šaty,tance,tanec,tane&amp;ccaron;nice,to&amp;ccaron;ení,tradi&amp;ccaron;ní,tradi&amp;ccaron;ní od&amp;ecaron;v,zábava,&amp;zcaron;en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980728"/>
            <a:ext cx="2448272" cy="2448272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611560" y="6021288"/>
            <a:ext cx="2088232" cy="648072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  <a:latin typeface="Trebuchet MS" pitchFamily="34" charset="0"/>
              </a:rPr>
              <a:t>CVIČÍ</a:t>
            </a:r>
            <a:endParaRPr lang="cs-CZ" sz="4400" dirty="0">
              <a:ln>
                <a:solidFill>
                  <a:sysClr val="windowText" lastClr="000000"/>
                </a:solidFill>
              </a:ln>
              <a:solidFill>
                <a:schemeClr val="tx1"/>
              </a:solidFill>
              <a:latin typeface="Trebuchet MS" pitchFamily="34" charset="0"/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251520" y="260648"/>
            <a:ext cx="792088" cy="360040"/>
          </a:xfrm>
          <a:prstGeom prst="rightArrow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624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Co se peče?</a:t>
            </a:r>
          </a:p>
          <a:p>
            <a:pPr>
              <a:buNone/>
            </a:pPr>
            <a:endParaRPr lang="cs-CZ" sz="900" dirty="0" smtClean="0">
              <a:latin typeface="Trebuchet MS" pitchFamily="34" charset="0"/>
            </a:endParaRP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Co nosíme v zimě na hlavě?</a:t>
            </a:r>
          </a:p>
          <a:p>
            <a:pPr>
              <a:buNone/>
            </a:pPr>
            <a:endParaRPr lang="cs-CZ" sz="1000" dirty="0" smtClean="0">
              <a:latin typeface="Trebuchet MS" pitchFamily="34" charset="0"/>
            </a:endParaRP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Které zvíře mňouká?</a:t>
            </a:r>
          </a:p>
          <a:p>
            <a:pPr>
              <a:buNone/>
            </a:pPr>
            <a:endParaRPr lang="cs-CZ" sz="900" dirty="0" smtClean="0">
              <a:latin typeface="Trebuchet MS" pitchFamily="34" charset="0"/>
            </a:endParaRP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Čím odemykáme a zamykáme?</a:t>
            </a:r>
          </a:p>
          <a:p>
            <a:pPr>
              <a:buNone/>
            </a:pPr>
            <a:endParaRPr lang="cs-CZ" sz="900" dirty="0" smtClean="0">
              <a:latin typeface="Trebuchet MS" pitchFamily="34" charset="0"/>
            </a:endParaRP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Kdo bydlí na komíně?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331640" y="260648"/>
            <a:ext cx="7272808" cy="432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indent="-342900" fontAlgn="auto">
              <a:lnSpc>
                <a:spcPct val="110000"/>
              </a:lnSpc>
              <a:spcBef>
                <a:spcPct val="20000"/>
              </a:spcBef>
              <a:spcAft>
                <a:spcPts val="0"/>
              </a:spcAft>
              <a:defRPr/>
            </a:pPr>
            <a:r>
              <a:rPr lang="cs-CZ" altLang="zh-CN" sz="2800" b="1" dirty="0">
                <a:latin typeface="+mn-lt"/>
              </a:rPr>
              <a:t>Odpovídejte na otázky. Obrázky vám napovědí.</a:t>
            </a:r>
          </a:p>
        </p:txBody>
      </p:sp>
      <p:pic>
        <p:nvPicPr>
          <p:cNvPr id="4" name="Picture 18" descr="MC90041163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4293096"/>
            <a:ext cx="1584176" cy="2201443"/>
          </a:xfrm>
          <a:prstGeom prst="rect">
            <a:avLst/>
          </a:prstGeom>
          <a:noFill/>
        </p:spPr>
      </p:pic>
      <p:pic>
        <p:nvPicPr>
          <p:cNvPr id="6" name="Picture 7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764704"/>
            <a:ext cx="1656184" cy="1656183"/>
          </a:xfrm>
          <a:prstGeom prst="rect">
            <a:avLst/>
          </a:prstGeom>
          <a:noFill/>
        </p:spPr>
      </p:pic>
      <p:pic>
        <p:nvPicPr>
          <p:cNvPr id="8" name="Picture 10" descr="&amp;ccaron;epice,dopl&amp;ncaron;ky,klobouky,pletené &amp;ccaron;epi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4869160"/>
            <a:ext cx="1656184" cy="1656184"/>
          </a:xfrm>
          <a:prstGeom prst="rect">
            <a:avLst/>
          </a:prstGeom>
          <a:noFill/>
        </p:spPr>
      </p:pic>
      <p:pic>
        <p:nvPicPr>
          <p:cNvPr id="9" name="Picture 4" descr="kolá&amp;ccaron;e,mou&amp;ccaron;níky,potraviny,stolování,zákusk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2204864"/>
            <a:ext cx="1872208" cy="1872208"/>
          </a:xfrm>
          <a:prstGeom prst="rect">
            <a:avLst/>
          </a:prstGeom>
          <a:noFill/>
        </p:spPr>
      </p:pic>
      <p:pic>
        <p:nvPicPr>
          <p:cNvPr id="10" name="Picture 2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4581128"/>
            <a:ext cx="1944216" cy="1944216"/>
          </a:xfrm>
          <a:prstGeom prst="rect">
            <a:avLst/>
          </a:prstGeom>
          <a:noFill/>
        </p:spPr>
      </p:pic>
      <p:sp>
        <p:nvSpPr>
          <p:cNvPr id="11" name="Šipka doprava 10"/>
          <p:cNvSpPr/>
          <p:nvPr/>
        </p:nvSpPr>
        <p:spPr>
          <a:xfrm>
            <a:off x="395536" y="332656"/>
            <a:ext cx="792088" cy="360040"/>
          </a:xfrm>
          <a:prstGeom prst="rightArrow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331640" y="260648"/>
            <a:ext cx="7812360" cy="432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lang="cs-CZ" altLang="zh-CN" sz="2400" b="1" dirty="0" smtClean="0">
                <a:latin typeface="+mn-lt"/>
              </a:rPr>
              <a:t>Pojmenujte </a:t>
            </a:r>
            <a:r>
              <a:rPr lang="cs-CZ" altLang="zh-CN" sz="2400" b="1" dirty="0">
                <a:latin typeface="+mn-lt"/>
              </a:rPr>
              <a:t>a označte obrázky, ve kterých </a:t>
            </a:r>
            <a:r>
              <a:rPr lang="cs-CZ" altLang="zh-CN" sz="2400" b="1" dirty="0" smtClean="0">
                <a:latin typeface="+mn-lt"/>
              </a:rPr>
              <a:t>uslyšíte hlásku „č“.</a:t>
            </a:r>
            <a:endParaRPr lang="cs-CZ" altLang="zh-CN" sz="2400" b="1" dirty="0">
              <a:latin typeface="+mn-lt"/>
            </a:endParaRPr>
          </a:p>
        </p:txBody>
      </p:sp>
      <p:pic>
        <p:nvPicPr>
          <p:cNvPr id="26628" name="Picture 4" descr="kolá&amp;ccaron;e,mou&amp;ccaron;níky,potraviny,stolování,zákus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980728"/>
            <a:ext cx="2232248" cy="2232248"/>
          </a:xfrm>
          <a:prstGeom prst="rect">
            <a:avLst/>
          </a:prstGeom>
          <a:noFill/>
        </p:spPr>
      </p:pic>
      <p:pic>
        <p:nvPicPr>
          <p:cNvPr id="7" name="Picture 20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3861048"/>
            <a:ext cx="2044824" cy="2044824"/>
          </a:xfrm>
          <a:prstGeom prst="rect">
            <a:avLst/>
          </a:prstGeom>
          <a:noFill/>
        </p:spPr>
      </p:pic>
      <p:pic>
        <p:nvPicPr>
          <p:cNvPr id="8" name="Picture 18" descr="MC90041163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399197"/>
            <a:ext cx="1296144" cy="1801181"/>
          </a:xfrm>
          <a:prstGeom prst="rect">
            <a:avLst/>
          </a:prstGeom>
          <a:noFill/>
        </p:spPr>
      </p:pic>
      <p:pic>
        <p:nvPicPr>
          <p:cNvPr id="9" name="Picture 7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2996952"/>
            <a:ext cx="1872208" cy="1872207"/>
          </a:xfrm>
          <a:prstGeom prst="rect">
            <a:avLst/>
          </a:prstGeom>
          <a:noFill/>
        </p:spPr>
      </p:pic>
      <p:pic>
        <p:nvPicPr>
          <p:cNvPr id="26630" name="Picture 6" descr="automobily,auta,o&amp;rcaron;ezané snímky,o&amp;rcaron;ezané obrázky,PNG,pr&amp;uring;hledné pozadí,doprava,vozidla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139952" y="4437112"/>
            <a:ext cx="2087513" cy="2087513"/>
          </a:xfrm>
          <a:prstGeom prst="rect">
            <a:avLst/>
          </a:prstGeom>
          <a:noFill/>
        </p:spPr>
      </p:pic>
      <p:pic>
        <p:nvPicPr>
          <p:cNvPr id="26632" name="Picture 8" descr="domácnost,jídelní &amp;zcaron;idle,nábytek,&amp;zcaron;idle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1560" y="1124744"/>
            <a:ext cx="1979712" cy="1979712"/>
          </a:xfrm>
          <a:prstGeom prst="rect">
            <a:avLst/>
          </a:prstGeom>
          <a:noFill/>
        </p:spPr>
      </p:pic>
      <p:pic>
        <p:nvPicPr>
          <p:cNvPr id="26634" name="Picture 10" descr="&amp;ccaron;epice,dopl&amp;ncaron;ky,klobouky,pletené &amp;ccaron;epice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067944" y="980728"/>
            <a:ext cx="2016224" cy="2016224"/>
          </a:xfrm>
          <a:prstGeom prst="rect">
            <a:avLst/>
          </a:prstGeom>
          <a:noFill/>
        </p:spPr>
      </p:pic>
      <p:sp>
        <p:nvSpPr>
          <p:cNvPr id="13" name="Šipka doprava 12"/>
          <p:cNvSpPr/>
          <p:nvPr/>
        </p:nvSpPr>
        <p:spPr>
          <a:xfrm>
            <a:off x="395536" y="332656"/>
            <a:ext cx="792088" cy="360040"/>
          </a:xfrm>
          <a:prstGeom prst="rightArrow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66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266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62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66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266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266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63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507413" cy="4897437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AUTOR, Neuveden. </a:t>
            </a:r>
            <a:r>
              <a:rPr lang="cs-CZ" sz="2000" i="1" dirty="0" smtClean="0"/>
              <a:t>Office.</a:t>
            </a:r>
            <a:r>
              <a:rPr lang="cs-CZ" sz="2000" i="1" dirty="0" err="1" smtClean="0"/>
              <a:t>com</a:t>
            </a:r>
            <a:r>
              <a:rPr lang="cs-CZ" sz="2000" dirty="0" smtClean="0"/>
              <a:t>: Kliparty, fotografie a animace [online]. [cit.</a:t>
            </a:r>
          </a:p>
          <a:p>
            <a:pPr>
              <a:buNone/>
            </a:pPr>
            <a:r>
              <a:rPr lang="cs-CZ" sz="2000" dirty="0" smtClean="0"/>
              <a:t>3.12.2011]. Dostupný na WWW: http://office.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/</a:t>
            </a:r>
            <a:r>
              <a:rPr lang="cs-CZ" sz="2000" dirty="0" err="1" smtClean="0"/>
              <a:t>cs</a:t>
            </a:r>
            <a:r>
              <a:rPr lang="cs-CZ" sz="2000" dirty="0" smtClean="0"/>
              <a:t>-cz/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/??</a:t>
            </a:r>
            <a:r>
              <a:rPr lang="cs-CZ" sz="2000" dirty="0" err="1" smtClean="0"/>
              <a:t>Origin</a:t>
            </a:r>
            <a:r>
              <a:rPr lang="cs-CZ" sz="2000" dirty="0" smtClean="0"/>
              <a:t>=EC790014051029&amp;CTT=6&amp;</a:t>
            </a:r>
            <a:r>
              <a:rPr lang="cs-CZ" sz="2000" dirty="0" err="1" smtClean="0"/>
              <a:t>ver</a:t>
            </a:r>
            <a:r>
              <a:rPr lang="cs-CZ" sz="2000" dirty="0" smtClean="0"/>
              <a:t>=12&amp;</a:t>
            </a:r>
            <a:r>
              <a:rPr lang="cs-CZ" sz="2000" dirty="0" err="1" smtClean="0"/>
              <a:t>app</a:t>
            </a:r>
            <a:r>
              <a:rPr lang="cs-CZ" sz="2000" dirty="0" smtClean="0"/>
              <a:t>=</a:t>
            </a:r>
            <a:r>
              <a:rPr lang="cs-CZ" sz="2000" dirty="0" err="1" smtClean="0"/>
              <a:t>powerpnt.exe</a:t>
            </a:r>
            <a:endParaRPr lang="cs-CZ" sz="2000" dirty="0" smtClean="0"/>
          </a:p>
          <a:p>
            <a:pPr eaLnBrk="1" hangingPunct="1">
              <a:buFont typeface="Arial" charset="0"/>
              <a:buNone/>
            </a:pPr>
            <a:endParaRPr lang="cs-CZ" sz="2000" dirty="0" smtClean="0"/>
          </a:p>
          <a:p>
            <a:pPr eaLnBrk="1" hangingPunct="1">
              <a:buNone/>
            </a:pPr>
            <a:r>
              <a:rPr lang="cs-CZ" sz="2000" dirty="0" smtClean="0"/>
              <a:t>AUTOR, Neuveden. </a:t>
            </a:r>
            <a:r>
              <a:rPr lang="cs-CZ" sz="2000" i="1" dirty="0" err="1" smtClean="0"/>
              <a:t>Clker.com</a:t>
            </a:r>
            <a:r>
              <a:rPr lang="cs-CZ" sz="2000" dirty="0" smtClean="0"/>
              <a:t> [online]. [cit. 3.12.2011]. Dostupný na WWW:</a:t>
            </a:r>
          </a:p>
          <a:p>
            <a:pPr eaLnBrk="1" hangingPunct="1">
              <a:buNone/>
            </a:pPr>
            <a:r>
              <a:rPr lang="cs-CZ" sz="2000" dirty="0" err="1" smtClean="0"/>
              <a:t>clker.com</a:t>
            </a:r>
            <a:endParaRPr lang="cs-CZ" sz="2000" dirty="0" smtClean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288" y="333375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Veselý obličej 1"/>
          <p:cNvSpPr/>
          <p:nvPr/>
        </p:nvSpPr>
        <p:spPr>
          <a:xfrm>
            <a:off x="2483768" y="1628775"/>
            <a:ext cx="3744416" cy="4032250"/>
          </a:xfrm>
          <a:prstGeom prst="smileyFace">
            <a:avLst>
              <a:gd name="adj" fmla="val -4653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2627313" y="765175"/>
            <a:ext cx="40322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Zkus to ještě jednou</a:t>
            </a: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524750" y="5661025"/>
            <a:ext cx="863600" cy="720725"/>
          </a:xfrm>
          <a:prstGeom prst="actionButtonBackPrevious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893</TotalTime>
  <Words>482</Words>
  <Application>Microsoft Office PowerPoint</Application>
  <PresentationFormat>Předvádění na obrazovce (4:3)</PresentationFormat>
  <Paragraphs>115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Hláska Č, č VY_32_INOVACE_5B_11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VY_32_INOVACE_5B_11_Hláska Č, č Číslo projektu: CZ.1.07/1.4.00/21.1101</dc:title>
  <dc:creator>Pavla</dc:creator>
  <cp:lastModifiedBy>uzivatel</cp:lastModifiedBy>
  <cp:revision>18</cp:revision>
  <dcterms:created xsi:type="dcterms:W3CDTF">2011-12-03T08:03:29Z</dcterms:created>
  <dcterms:modified xsi:type="dcterms:W3CDTF">2013-01-22T20:21:53Z</dcterms:modified>
</cp:coreProperties>
</file>