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756" y="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A92BB-C84E-45B5-BC41-67EA5DCD4599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B7B6B-08D5-4019-8471-1040775BB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7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9.jpeg"/><Relationship Id="rId7" Type="http://schemas.openxmlformats.org/officeDocument/2006/relationships/image" Target="../media/image14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2.jpeg"/><Relationship Id="rId4" Type="http://schemas.openxmlformats.org/officeDocument/2006/relationships/image" Target="../media/image11.wmf"/><Relationship Id="rId9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sz="4000" dirty="0" smtClean="0">
                <a:latin typeface="Arial" charset="0"/>
              </a:rPr>
              <a:t>Hláska Ž, </a:t>
            </a:r>
            <a:r>
              <a:rPr lang="cs-CZ" sz="4000" dirty="0" err="1" smtClean="0">
                <a:latin typeface="Arial" charset="0"/>
              </a:rPr>
              <a:t>ž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VY_32_INOVACE_5B_12</a:t>
            </a:r>
            <a:br>
              <a:rPr lang="cs-CZ" sz="4000" dirty="0" smtClean="0"/>
            </a:br>
            <a:r>
              <a:rPr lang="cs-CZ" sz="2800" dirty="0" smtClean="0"/>
              <a:t>Číslo projektu: CZ.1.07/1.4.00/21.1101</a:t>
            </a:r>
            <a:endParaRPr lang="cs-CZ" sz="4000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06308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Sada 2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Mateřská škola, Základní škola a Praktická škola </a:t>
            </a:r>
            <a:r>
              <a:rPr lang="cs-CZ" sz="2000" dirty="0"/>
              <a:t>Trhové </a:t>
            </a:r>
            <a:r>
              <a:rPr lang="cs-CZ" sz="2000" dirty="0" err="1"/>
              <a:t>Sviny</a:t>
            </a:r>
            <a:endParaRPr lang="cs-CZ" sz="2000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4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109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153944"/>
              </p:ext>
            </p:extLst>
          </p:nvPr>
        </p:nvGraphicFramePr>
        <p:xfrm>
          <a:off x="539750" y="1052513"/>
          <a:ext cx="8280722" cy="5275605"/>
        </p:xfrm>
        <a:graphic>
          <a:graphicData uri="http://schemas.openxmlformats.org/drawingml/2006/table">
            <a:tbl>
              <a:tblPr/>
              <a:tblGrid>
                <a:gridCol w="2303463"/>
                <a:gridCol w="5977259"/>
              </a:tblGrid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Tento materiál je určen k procvičování hlásky Ž.  Na prvním pracovním  listu jsou obrázky začínající  hláskou  Ž. V prvním úkole žáci v textu vyhledávají a označují písmeno Ž.  Žáci zakroužkují správný název obrázku  - zde pracují tužkou (rukopisné poznámky v rámci nového softwaru Microsoft 2010). Žáci spojují čarou  písmeno v rámečku s obrázkem zvířátka - zde pracují tužkou (rukopisné poznámky v rámci nového softwaru Microsoft 2010). V následujícím úkole žáci doplňují přesouváním správná slova do vět.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 další části žáci tvoří věty podle předlohy přesouváním slov do rámečku.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Odpovídají na otázky pomocí obrázků. Poslední úkol je interaktivní – žáci vyhledávají obrázky, ve kterých slyší hlásku Ž. Správný obrázek po kliknutí blikne.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Bc. Pavla Koutníková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Leden 2012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ADHD, dyslexie, dysgrafie, dyskalkulie, Autismus, MP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Čtení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Rukopisné poznámky v rámci nového softwaru Microsoft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Žák - se středně těžkým mentálním postižením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Základní škola speciální – 1. stupeň, 1. období, 2. období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– 6. ročník 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24544" y="1600200"/>
            <a:ext cx="9793088" cy="52578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9600" dirty="0" smtClean="0">
                <a:latin typeface="Kunstler Script" pitchFamily="66" charset="0"/>
              </a:rPr>
              <a:t>                                     </a:t>
            </a:r>
            <a:r>
              <a:rPr lang="cs-CZ" sz="1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ába</a:t>
            </a:r>
          </a:p>
          <a:p>
            <a:pPr>
              <a:buNone/>
            </a:pPr>
            <a:r>
              <a:rPr lang="cs-CZ" sz="1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>
              <a:buNone/>
            </a:pPr>
            <a:r>
              <a:rPr lang="cs-CZ" sz="1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aneta</a:t>
            </a:r>
            <a:endParaRPr lang="cs-CZ" sz="1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611560" y="188640"/>
            <a:ext cx="7921625" cy="1035496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Ž </a:t>
            </a:r>
            <a:r>
              <a:rPr lang="cs-CZ" sz="6600" b="1" dirty="0" err="1" smtClean="0">
                <a:latin typeface="Times New Roman" pitchFamily="18" charset="0"/>
                <a:cs typeface="Times New Roman" pitchFamily="18" charset="0"/>
              </a:rPr>
              <a:t>ž</a:t>
            </a:r>
            <a:endParaRPr lang="cs-CZ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oboj&amp;zcaron;ivelníci,&amp;zcaron;áby,zví&amp;rcaron;ata"/>
          <p:cNvPicPr>
            <a:picLocks noChangeAspect="1" noChangeArrowheads="1"/>
          </p:cNvPicPr>
          <p:nvPr/>
        </p:nvPicPr>
        <p:blipFill>
          <a:blip r:embed="rId2" cstate="print"/>
          <a:srcRect t="16283" b="20912"/>
          <a:stretch>
            <a:fillRect/>
          </a:stretch>
        </p:blipFill>
        <p:spPr bwMode="auto">
          <a:xfrm>
            <a:off x="755576" y="1484784"/>
            <a:ext cx="3095625" cy="1944216"/>
          </a:xfrm>
          <a:prstGeom prst="rect">
            <a:avLst/>
          </a:prstGeom>
          <a:noFill/>
        </p:spPr>
      </p:pic>
      <p:pic>
        <p:nvPicPr>
          <p:cNvPr id="11268" name="Picture 4" descr="Little Doll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501008"/>
            <a:ext cx="2000250" cy="2828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260648"/>
            <a:ext cx="8892480" cy="619268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latin typeface="+mj-lt"/>
                <a:ea typeface="+mj-ea"/>
                <a:cs typeface="+mj-cs"/>
              </a:rPr>
              <a:t>Když si poslechnete čmeláka, uslyšíte hlásku </a:t>
            </a:r>
            <a:r>
              <a:rPr lang="cs-CZ" b="1" dirty="0" smtClean="0">
                <a:latin typeface="+mj-lt"/>
                <a:ea typeface="+mj-ea"/>
                <a:cs typeface="+mj-cs"/>
              </a:rPr>
              <a:t>„ž“</a:t>
            </a:r>
            <a:r>
              <a:rPr lang="cs-CZ" dirty="0" smtClean="0">
                <a:latin typeface="+mj-lt"/>
                <a:ea typeface="+mj-ea"/>
                <a:cs typeface="+mj-cs"/>
              </a:rPr>
              <a:t>.</a:t>
            </a:r>
            <a:endParaRPr lang="cs-CZ" dirty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400" dirty="0" smtClean="0"/>
              <a:t>                        BŽŽŽŽŽŽŽŽ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42" name="Picture 2" descr="Bee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916832"/>
            <a:ext cx="2857500" cy="2343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403648" y="260648"/>
            <a:ext cx="3960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cs-CZ" altLang="zh-CN" sz="2800" b="1" dirty="0" smtClean="0">
                <a:latin typeface="+mn-lt"/>
              </a:rPr>
              <a:t>Zakroužkujte písmeno „ž“.</a:t>
            </a:r>
            <a:endParaRPr lang="cs-CZ" altLang="zh-CN" sz="2800" b="1" dirty="0">
              <a:latin typeface="+mn-lt"/>
            </a:endParaRPr>
          </a:p>
        </p:txBody>
      </p:sp>
      <p:sp>
        <p:nvSpPr>
          <p:cNvPr id="10248" name="Rectangle 8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280920" cy="4896544"/>
          </a:xfrm>
          <a:solidFill>
            <a:schemeClr val="accent3">
              <a:lumMod val="40000"/>
              <a:lumOff val="60000"/>
            </a:schemeClr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cs-CZ" sz="10000" dirty="0" smtClean="0">
                <a:solidFill>
                  <a:srgbClr val="FF9933"/>
                </a:solidFill>
              </a:rPr>
              <a:t> </a:t>
            </a:r>
            <a:r>
              <a:rPr lang="cs-CZ" sz="10000" dirty="0" smtClean="0"/>
              <a:t>o b e č i š a ž k n i ž č d c  ž e č o č i e š ž o č ž </a:t>
            </a:r>
            <a:endParaRPr lang="cs-CZ" sz="10000" dirty="0"/>
          </a:p>
        </p:txBody>
      </p:sp>
      <p:sp>
        <p:nvSpPr>
          <p:cNvPr id="8" name="Šipka doprava 7"/>
          <p:cNvSpPr/>
          <p:nvPr/>
        </p:nvSpPr>
        <p:spPr>
          <a:xfrm>
            <a:off x="467544" y="332656"/>
            <a:ext cx="792088" cy="36004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331640" y="188640"/>
            <a:ext cx="56666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altLang="zh-CN" sz="2800" b="1" dirty="0" smtClean="0">
                <a:latin typeface="+mn-lt"/>
              </a:rPr>
              <a:t>Zakroužkujte správný název</a:t>
            </a:r>
            <a:r>
              <a:rPr lang="cs-CZ" altLang="zh-CN" sz="2800" b="1" dirty="0">
                <a:latin typeface="+mn-lt"/>
              </a:rPr>
              <a:t> obrázku.</a:t>
            </a: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2700338" y="1341438"/>
            <a:ext cx="1368425" cy="360362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UŽOVKA</a:t>
            </a:r>
            <a:endParaRPr lang="cs-CZ" sz="1800" b="1" dirty="0"/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4572000" y="1341438"/>
            <a:ext cx="1368425" cy="360362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ŽÍŽALA</a:t>
            </a:r>
            <a:endParaRPr lang="cs-CZ" sz="1800" b="1" dirty="0"/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2771800" y="3429000"/>
            <a:ext cx="1368425" cy="360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ŽÁBA</a:t>
            </a:r>
            <a:endParaRPr lang="cs-CZ" sz="1800" b="1" dirty="0"/>
          </a:p>
        </p:txBody>
      </p: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6516216" y="5589240"/>
            <a:ext cx="1368425" cy="36036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ŽÁBA</a:t>
            </a:r>
            <a:endParaRPr lang="cs-CZ" sz="1800" b="1" dirty="0"/>
          </a:p>
        </p:txBody>
      </p:sp>
      <p:sp>
        <p:nvSpPr>
          <p:cNvPr id="6158" name="Rectangle 14"/>
          <p:cNvSpPr>
            <a:spLocks noChangeArrowheads="1"/>
          </p:cNvSpPr>
          <p:nvPr/>
        </p:nvSpPr>
        <p:spPr bwMode="auto">
          <a:xfrm>
            <a:off x="4572000" y="3429000"/>
            <a:ext cx="1368425" cy="360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ŽÍŽALA</a:t>
            </a:r>
            <a:endParaRPr lang="cs-CZ" sz="1800" b="1" dirty="0"/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6444208" y="3429000"/>
            <a:ext cx="1368425" cy="3603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JEŽEK</a:t>
            </a:r>
            <a:endParaRPr lang="cs-CZ" sz="1800" b="1" dirty="0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4572000" y="5589240"/>
            <a:ext cx="1368425" cy="36036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JEŽEK</a:t>
            </a:r>
            <a:endParaRPr lang="cs-CZ" sz="1800" b="1" dirty="0"/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2699792" y="5589240"/>
            <a:ext cx="1368425" cy="36036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UŽOVKA</a:t>
            </a:r>
            <a:endParaRPr lang="cs-CZ" sz="1800" b="1" dirty="0"/>
          </a:p>
        </p:txBody>
      </p:sp>
      <p:sp>
        <p:nvSpPr>
          <p:cNvPr id="6165" name="Rectangle 21"/>
          <p:cNvSpPr>
            <a:spLocks noChangeArrowheads="1"/>
          </p:cNvSpPr>
          <p:nvPr/>
        </p:nvSpPr>
        <p:spPr bwMode="auto">
          <a:xfrm>
            <a:off x="6443663" y="1341438"/>
            <a:ext cx="1368425" cy="360362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1800" b="1" dirty="0" smtClean="0"/>
              <a:t>ŽÁBA</a:t>
            </a:r>
            <a:endParaRPr lang="cs-CZ" sz="1800" b="1" dirty="0"/>
          </a:p>
        </p:txBody>
      </p:sp>
      <p:pic>
        <p:nvPicPr>
          <p:cNvPr id="18" name="Picture 2" descr="oboj&amp;zcaron;ivelníci,&amp;zcaron;áby,zví&amp;rcaron;ata"/>
          <p:cNvPicPr>
            <a:picLocks noChangeAspect="1" noChangeArrowheads="1"/>
          </p:cNvPicPr>
          <p:nvPr/>
        </p:nvPicPr>
        <p:blipFill>
          <a:blip r:embed="rId2" cstate="print"/>
          <a:srcRect t="16283" b="20912"/>
          <a:stretch>
            <a:fillRect/>
          </a:stretch>
        </p:blipFill>
        <p:spPr bwMode="auto">
          <a:xfrm>
            <a:off x="395536" y="1052736"/>
            <a:ext cx="2088232" cy="1311520"/>
          </a:xfrm>
          <a:prstGeom prst="rect">
            <a:avLst/>
          </a:prstGeom>
          <a:noFill/>
        </p:spPr>
      </p:pic>
      <p:pic>
        <p:nvPicPr>
          <p:cNvPr id="7170" name="Picture 2" descr="&amp;ccaron;ervi,p&amp;rcaron;íroda,tvorové,&amp;zcaron;ivot v p&amp;rcaron;írod&amp;ecaron;,&amp;zcaron;í&amp;zcaron;ala,zví&amp;rcaron;a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780928"/>
            <a:ext cx="1727473" cy="1727473"/>
          </a:xfrm>
          <a:prstGeom prst="rect">
            <a:avLst/>
          </a:prstGeom>
          <a:noFill/>
        </p:spPr>
      </p:pic>
      <p:pic>
        <p:nvPicPr>
          <p:cNvPr id="7172" name="Picture 4" descr="je&amp;zcaron;ci,p&amp;rcaron;íroda,savci,&amp;zcaron;ivo&amp;ccaron;ichové"/>
          <p:cNvPicPr>
            <a:picLocks noChangeAspect="1" noChangeArrowheads="1"/>
          </p:cNvPicPr>
          <p:nvPr/>
        </p:nvPicPr>
        <p:blipFill>
          <a:blip r:embed="rId4" cstate="print"/>
          <a:srcRect l="5799" t="11631" r="5808" b="13933"/>
          <a:stretch>
            <a:fillRect/>
          </a:stretch>
        </p:blipFill>
        <p:spPr bwMode="auto">
          <a:xfrm>
            <a:off x="251520" y="4581128"/>
            <a:ext cx="2267744" cy="1909679"/>
          </a:xfrm>
          <a:prstGeom prst="rect">
            <a:avLst/>
          </a:prstGeom>
          <a:noFill/>
        </p:spPr>
      </p:pic>
      <p:sp>
        <p:nvSpPr>
          <p:cNvPr id="21" name="Šipka doprava 20"/>
          <p:cNvSpPr/>
          <p:nvPr/>
        </p:nvSpPr>
        <p:spPr>
          <a:xfrm>
            <a:off x="467544" y="332656"/>
            <a:ext cx="792088" cy="36004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6" descr="bajky,pomalejší,pomalý,p&amp;rcaron;íroda,&amp;zcaron;elvy,zpomalený,zví&amp;rcaron;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941168"/>
            <a:ext cx="1916832" cy="1916832"/>
          </a:xfrm>
          <a:prstGeom prst="rect">
            <a:avLst/>
          </a:prstGeom>
          <a:noFill/>
        </p:spPr>
      </p:pic>
      <p:grpSp>
        <p:nvGrpSpPr>
          <p:cNvPr id="2" name="Skupina 10"/>
          <p:cNvGrpSpPr/>
          <p:nvPr/>
        </p:nvGrpSpPr>
        <p:grpSpPr>
          <a:xfrm>
            <a:off x="467544" y="188640"/>
            <a:ext cx="8424217" cy="6335985"/>
            <a:chOff x="467544" y="188640"/>
            <a:chExt cx="8424217" cy="6335985"/>
          </a:xfrm>
        </p:grpSpPr>
        <p:pic>
          <p:nvPicPr>
            <p:cNvPr id="5" name="Picture 4" descr="p&amp;rcaron;íroda,savci,tvorové,&amp;zcaron;irafy,&amp;zcaron;ivot v p&amp;rcaron;írod&amp;ecaron;,zví&amp;rcaron;ata"/>
            <p:cNvPicPr>
              <a:picLocks noChangeAspect="1" noChangeArrowheads="1"/>
            </p:cNvPicPr>
            <p:nvPr/>
          </p:nvPicPr>
          <p:blipFill>
            <a:blip r:embed="rId3" cstate="print"/>
            <a:srcRect r="12875"/>
            <a:stretch>
              <a:fillRect/>
            </a:stretch>
          </p:blipFill>
          <p:spPr bwMode="auto">
            <a:xfrm>
              <a:off x="4644008" y="4293096"/>
              <a:ext cx="1944216" cy="2231529"/>
            </a:xfrm>
            <a:prstGeom prst="rect">
              <a:avLst/>
            </a:prstGeom>
            <a:noFill/>
          </p:spPr>
        </p:pic>
        <p:pic>
          <p:nvPicPr>
            <p:cNvPr id="6" name="Picture 20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55776" y="3717032"/>
              <a:ext cx="2044824" cy="2044824"/>
            </a:xfrm>
            <a:prstGeom prst="rect">
              <a:avLst/>
            </a:prstGeom>
            <a:noFill/>
          </p:spPr>
        </p:pic>
        <p:pic>
          <p:nvPicPr>
            <p:cNvPr id="27650" name="Picture 2" descr="anglický pointr,bajky,honicí psi,lov pták&amp;uring;,lovy,myslivost,pointr,p&amp;rcaron;íroda,psi,ú&amp;ccaron;ely,ukazující,zví&amp;rcaron;ata"/>
            <p:cNvPicPr>
              <a:picLocks noChangeAspect="1" noChangeArrowheads="1"/>
            </p:cNvPicPr>
            <p:nvPr/>
          </p:nvPicPr>
          <p:blipFill>
            <a:blip r:embed="rId5" cstate="print"/>
            <a:srcRect t="19238" b="19200"/>
            <a:stretch>
              <a:fillRect/>
            </a:stretch>
          </p:blipFill>
          <p:spPr bwMode="auto">
            <a:xfrm>
              <a:off x="7020272" y="3140968"/>
              <a:ext cx="1871489" cy="1152128"/>
            </a:xfrm>
            <a:prstGeom prst="rect">
              <a:avLst/>
            </a:prstGeom>
            <a:noFill/>
          </p:spPr>
        </p:pic>
        <p:sp>
          <p:nvSpPr>
            <p:cNvPr id="8" name="Zástupný symbol pro obsah 2"/>
            <p:cNvSpPr txBox="1">
              <a:spLocks/>
            </p:cNvSpPr>
            <p:nvPr/>
          </p:nvSpPr>
          <p:spPr>
            <a:xfrm>
              <a:off x="1331640" y="188640"/>
              <a:ext cx="7056784" cy="72008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R="0" lvl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r>
                <a:rPr lang="cs-CZ" altLang="zh-CN" sz="2400" b="1" dirty="0" smtClean="0">
                  <a:latin typeface="+mn-lt"/>
                </a:rPr>
                <a:t>Spojte čarou písmeno v rámečku s obrázkem zvířátka, jehož jméno začíná na „ž“. </a:t>
              </a:r>
              <a:endParaRPr lang="cs-CZ" altLang="zh-CN" sz="2400" b="1" dirty="0">
                <a:latin typeface="+mn-lt"/>
              </a:endParaRPr>
            </a:p>
          </p:txBody>
        </p:sp>
        <p:sp>
          <p:nvSpPr>
            <p:cNvPr id="10" name="TextovéPole 6"/>
            <p:cNvSpPr txBox="1">
              <a:spLocks noChangeArrowheads="1"/>
            </p:cNvSpPr>
            <p:nvPr/>
          </p:nvSpPr>
          <p:spPr bwMode="auto">
            <a:xfrm>
              <a:off x="3275856" y="1340768"/>
              <a:ext cx="2520280" cy="1200329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cs-CZ" sz="7200" dirty="0" smtClean="0">
                  <a:latin typeface="Calibri" pitchFamily="34" charset="0"/>
                </a:rPr>
                <a:t>Ž </a:t>
              </a:r>
              <a:r>
                <a:rPr lang="cs-CZ" sz="7200" smtClean="0">
                  <a:latin typeface="Calibri" pitchFamily="34" charset="0"/>
                </a:rPr>
                <a:t>ž</a:t>
              </a:r>
              <a:endParaRPr lang="cs-CZ" sz="7200" dirty="0">
                <a:latin typeface="Calibri" pitchFamily="34" charset="0"/>
              </a:endParaRPr>
            </a:p>
          </p:txBody>
        </p:sp>
        <p:pic>
          <p:nvPicPr>
            <p:cNvPr id="13" name="Picture 18" descr="MC900411638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83568" y="3284984"/>
              <a:ext cx="1296144" cy="1801181"/>
            </a:xfrm>
            <a:prstGeom prst="rect">
              <a:avLst/>
            </a:prstGeom>
            <a:noFill/>
          </p:spPr>
        </p:pic>
        <p:pic>
          <p:nvPicPr>
            <p:cNvPr id="14" name="Picture 2" descr="oboj&amp;zcaron;ivelníci,&amp;zcaron;áby,zví&amp;rcaron;ata"/>
            <p:cNvPicPr>
              <a:picLocks noChangeAspect="1" noChangeArrowheads="1"/>
            </p:cNvPicPr>
            <p:nvPr/>
          </p:nvPicPr>
          <p:blipFill>
            <a:blip r:embed="rId7" cstate="print"/>
            <a:srcRect t="16283" b="20912"/>
            <a:stretch>
              <a:fillRect/>
            </a:stretch>
          </p:blipFill>
          <p:spPr bwMode="auto">
            <a:xfrm>
              <a:off x="6588224" y="4797152"/>
              <a:ext cx="1584176" cy="994946"/>
            </a:xfrm>
            <a:prstGeom prst="rect">
              <a:avLst/>
            </a:prstGeom>
            <a:noFill/>
          </p:spPr>
        </p:pic>
        <p:sp>
          <p:nvSpPr>
            <p:cNvPr id="15" name="Šipka doprava 14"/>
            <p:cNvSpPr/>
            <p:nvPr/>
          </p:nvSpPr>
          <p:spPr>
            <a:xfrm>
              <a:off x="467544" y="260648"/>
              <a:ext cx="792088" cy="360040"/>
            </a:xfrm>
            <a:prstGeom prst="rightArrow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475656" y="188640"/>
            <a:ext cx="50940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altLang="zh-CN" sz="2800" b="1" dirty="0">
                <a:latin typeface="+mn-lt"/>
              </a:rPr>
              <a:t>Přiřaďte k větě slovo z nápovědy.</a:t>
            </a:r>
          </a:p>
        </p:txBody>
      </p:sp>
      <p:sp>
        <p:nvSpPr>
          <p:cNvPr id="10248" name="Rectangle 8"/>
          <p:cNvSpPr>
            <a:spLocks noGrp="1" noChangeArrowheads="1"/>
          </p:cNvSpPr>
          <p:nvPr>
            <p:ph idx="1"/>
          </p:nvPr>
        </p:nvSpPr>
        <p:spPr>
          <a:xfrm>
            <a:off x="323850" y="908050"/>
            <a:ext cx="8351838" cy="4249738"/>
          </a:xfrm>
          <a:noFill/>
          <a:ln/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Malý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ježek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je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  <a:t>…………………………</a:t>
            </a:r>
            <a:endParaRPr lang="cs-CZ" dirty="0">
              <a:solidFill>
                <a:schemeClr val="accent6">
                  <a:lumMod val="75000"/>
                </a:schemeClr>
              </a:solidFill>
              <a:latin typeface="Trebuchet MS" pitchFamily="34" charset="0"/>
            </a:endParaRPr>
          </a:p>
          <a:p>
            <a:pPr>
              <a:buFontTx/>
              <a:buNone/>
            </a:pPr>
            <a:endParaRPr lang="cs-CZ" dirty="0">
              <a:latin typeface="Trebuchet MS" pitchFamily="34" charset="0"/>
            </a:endParaRPr>
          </a:p>
          <a:p>
            <a:pPr>
              <a:buFontTx/>
              <a:buNone/>
            </a:pPr>
            <a:r>
              <a:rPr lang="cs-CZ" dirty="0" smtClean="0">
                <a:solidFill>
                  <a:srgbClr val="99CC00"/>
                </a:solidFill>
                <a:latin typeface="Trebuchet MS" pitchFamily="34" charset="0"/>
              </a:rPr>
              <a:t>Malá žába </a:t>
            </a:r>
            <a:r>
              <a:rPr lang="cs-CZ" dirty="0">
                <a:solidFill>
                  <a:srgbClr val="99CC00"/>
                </a:solidFill>
                <a:latin typeface="Trebuchet MS" pitchFamily="34" charset="0"/>
              </a:rPr>
              <a:t>je </a:t>
            </a:r>
            <a:r>
              <a:rPr lang="cs-CZ" dirty="0" smtClean="0">
                <a:solidFill>
                  <a:srgbClr val="99CC00"/>
                </a:solidFill>
                <a:latin typeface="Trebuchet MS" pitchFamily="34" charset="0"/>
              </a:rPr>
              <a:t>…………………………</a:t>
            </a:r>
            <a:endParaRPr lang="cs-CZ" dirty="0">
              <a:solidFill>
                <a:srgbClr val="99CC00"/>
              </a:solidFill>
              <a:latin typeface="Trebuchet MS" pitchFamily="34" charset="0"/>
            </a:endParaRPr>
          </a:p>
          <a:p>
            <a:pPr>
              <a:buFontTx/>
              <a:buNone/>
            </a:pPr>
            <a:endParaRPr lang="cs-CZ" dirty="0">
              <a:solidFill>
                <a:srgbClr val="99CC00"/>
              </a:solidFill>
              <a:latin typeface="Trebuchet MS" pitchFamily="34" charset="0"/>
            </a:endParaRPr>
          </a:p>
          <a:p>
            <a:pPr>
              <a:buFontTx/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Trebuchet MS" pitchFamily="34" charset="0"/>
              </a:rPr>
              <a:t>Malá želva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  <a:latin typeface="Trebuchet MS" pitchFamily="34" charset="0"/>
              </a:rPr>
              <a:t>je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Trebuchet MS" pitchFamily="34" charset="0"/>
              </a:rPr>
              <a:t>………………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Trebuchet MS" pitchFamily="34" charset="0"/>
              </a:rPr>
              <a:t>…………</a:t>
            </a:r>
            <a:endParaRPr lang="cs-CZ" dirty="0">
              <a:solidFill>
                <a:schemeClr val="bg2">
                  <a:lumMod val="50000"/>
                </a:schemeClr>
              </a:solidFill>
              <a:latin typeface="Trebuchet MS" pitchFamily="34" charset="0"/>
            </a:endParaRPr>
          </a:p>
          <a:p>
            <a:pPr>
              <a:buFontTx/>
              <a:buNone/>
            </a:pPr>
            <a:endParaRPr lang="cs-CZ" dirty="0">
              <a:latin typeface="Trebuchet MS" pitchFamily="34" charset="0"/>
            </a:endParaRPr>
          </a:p>
          <a:p>
            <a:pPr>
              <a:buFontTx/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Trebuchet MS" pitchFamily="34" charset="0"/>
              </a:rPr>
              <a:t>Malá židle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Trebuchet MS" pitchFamily="34" charset="0"/>
              </a:rPr>
              <a:t>je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Trebuchet MS" pitchFamily="34" charset="0"/>
              </a:rPr>
              <a:t>…………………………</a:t>
            </a:r>
            <a:endParaRPr lang="cs-CZ" dirty="0">
              <a:solidFill>
                <a:schemeClr val="accent6">
                  <a:lumMod val="50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2627784" y="6093296"/>
            <a:ext cx="2665413" cy="574675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/>
              <a:t>ŽIDLIČKA</a:t>
            </a:r>
            <a:endParaRPr lang="cs-CZ" sz="3600" dirty="0"/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6588224" y="6093296"/>
            <a:ext cx="2232025" cy="576262"/>
          </a:xfrm>
          <a:prstGeom prst="rec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/>
              <a:t>ŽABIČKA</a:t>
            </a:r>
            <a:endParaRPr lang="cs-CZ" sz="3600" dirty="0"/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1475656" y="5373216"/>
            <a:ext cx="2519363" cy="574675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/>
              <a:t>ŽELVIČKA</a:t>
            </a:r>
            <a:endParaRPr lang="cs-CZ" sz="3600" dirty="0"/>
          </a:p>
        </p:txBody>
      </p:sp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5148064" y="5373216"/>
            <a:ext cx="2232025" cy="57626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/>
              <a:t>JEŽEČEK</a:t>
            </a:r>
            <a:endParaRPr lang="cs-CZ" sz="3600" dirty="0"/>
          </a:p>
        </p:txBody>
      </p:sp>
      <p:sp>
        <p:nvSpPr>
          <p:cNvPr id="11" name="Šipka doprava 10"/>
          <p:cNvSpPr/>
          <p:nvPr/>
        </p:nvSpPr>
        <p:spPr>
          <a:xfrm>
            <a:off x="467544" y="260648"/>
            <a:ext cx="792088" cy="36004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331640" y="260648"/>
            <a:ext cx="1944216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defTabSz="914400" eaLnBrk="1" latinLnBrk="0" hangingPunct="1">
              <a:lnSpc>
                <a:spcPct val="100000"/>
              </a:lnSpc>
              <a:buClrTx/>
              <a:buSzTx/>
              <a:buFont typeface="Arial" charset="0"/>
              <a:buNone/>
              <a:tabLst/>
              <a:defRPr/>
            </a:pPr>
            <a:r>
              <a:rPr lang="cs-CZ" altLang="zh-CN" sz="2800" b="1" dirty="0" smtClean="0">
                <a:latin typeface="+mn-lt"/>
              </a:rPr>
              <a:t>Složte větu.</a:t>
            </a:r>
            <a:endParaRPr lang="cs-CZ" altLang="zh-CN" sz="2800" b="1" dirty="0">
              <a:latin typeface="+mn-lt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12241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8000" dirty="0" smtClean="0"/>
              <a:t>Žák sedí na         .</a:t>
            </a:r>
            <a:endParaRPr lang="cs-CZ" sz="8000" dirty="0"/>
          </a:p>
        </p:txBody>
      </p:sp>
      <p:sp>
        <p:nvSpPr>
          <p:cNvPr id="20" name="Obdélník 19"/>
          <p:cNvSpPr/>
          <p:nvPr/>
        </p:nvSpPr>
        <p:spPr>
          <a:xfrm>
            <a:off x="251520" y="5085184"/>
            <a:ext cx="2808312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79512" y="2420888"/>
            <a:ext cx="8784976" cy="21602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6"/>
          <p:cNvSpPr txBox="1">
            <a:spLocks noChangeArrowheads="1"/>
          </p:cNvSpPr>
          <p:nvPr/>
        </p:nvSpPr>
        <p:spPr bwMode="auto">
          <a:xfrm>
            <a:off x="323528" y="4869160"/>
            <a:ext cx="18722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sedí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6" name="TextovéPole 6"/>
          <p:cNvSpPr txBox="1">
            <a:spLocks noChangeArrowheads="1"/>
          </p:cNvSpPr>
          <p:nvPr/>
        </p:nvSpPr>
        <p:spPr bwMode="auto">
          <a:xfrm>
            <a:off x="6732240" y="5085184"/>
            <a:ext cx="158417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Žák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8" name="TextovéPole 6"/>
          <p:cNvSpPr txBox="1">
            <a:spLocks noChangeArrowheads="1"/>
          </p:cNvSpPr>
          <p:nvPr/>
        </p:nvSpPr>
        <p:spPr bwMode="auto">
          <a:xfrm>
            <a:off x="5076056" y="5157192"/>
            <a:ext cx="122413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na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9" name="TextovéPole 6"/>
          <p:cNvSpPr txBox="1">
            <a:spLocks noChangeArrowheads="1"/>
          </p:cNvSpPr>
          <p:nvPr/>
        </p:nvSpPr>
        <p:spPr bwMode="auto">
          <a:xfrm>
            <a:off x="2339752" y="5157192"/>
            <a:ext cx="360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.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30" name="Šipka doprava 29"/>
          <p:cNvSpPr/>
          <p:nvPr/>
        </p:nvSpPr>
        <p:spPr>
          <a:xfrm>
            <a:off x="467544" y="332656"/>
            <a:ext cx="792088" cy="36004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8" descr="domácnost,jídelní &amp;zcaron;idle,nábytek,&amp;zcaron;id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60648"/>
            <a:ext cx="1872208" cy="1872208"/>
          </a:xfrm>
          <a:prstGeom prst="rect">
            <a:avLst/>
          </a:prstGeom>
          <a:noFill/>
        </p:spPr>
      </p:pic>
      <p:pic>
        <p:nvPicPr>
          <p:cNvPr id="14" name="Picture 8" descr="domácnost,jídelní &amp;zcaron;idle,nábytek,&amp;zcaron;id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797152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331640" y="260648"/>
            <a:ext cx="1944216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defTabSz="914400" eaLnBrk="1" latinLnBrk="0" hangingPunct="1">
              <a:lnSpc>
                <a:spcPct val="100000"/>
              </a:lnSpc>
              <a:buClrTx/>
              <a:buSzTx/>
              <a:buFont typeface="Arial" charset="0"/>
              <a:buNone/>
              <a:tabLst/>
              <a:defRPr/>
            </a:pPr>
            <a:r>
              <a:rPr lang="cs-CZ" altLang="zh-CN" sz="2800" b="1" dirty="0" smtClean="0">
                <a:latin typeface="+mn-lt"/>
              </a:rPr>
              <a:t>Složte větu.</a:t>
            </a:r>
            <a:endParaRPr lang="cs-CZ" altLang="zh-CN" sz="2800" b="1" dirty="0">
              <a:latin typeface="+mn-lt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12241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8000" dirty="0" smtClean="0"/>
              <a:t>Žaneta se klouže.</a:t>
            </a:r>
            <a:endParaRPr lang="cs-CZ" sz="8000" dirty="0"/>
          </a:p>
        </p:txBody>
      </p:sp>
      <p:sp>
        <p:nvSpPr>
          <p:cNvPr id="20" name="Obdélník 19"/>
          <p:cNvSpPr/>
          <p:nvPr/>
        </p:nvSpPr>
        <p:spPr>
          <a:xfrm>
            <a:off x="251520" y="5085184"/>
            <a:ext cx="2808312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79512" y="2420888"/>
            <a:ext cx="8784976" cy="21602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6"/>
          <p:cNvSpPr txBox="1">
            <a:spLocks noChangeArrowheads="1"/>
          </p:cNvSpPr>
          <p:nvPr/>
        </p:nvSpPr>
        <p:spPr bwMode="auto">
          <a:xfrm>
            <a:off x="323528" y="4869160"/>
            <a:ext cx="28083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klouže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6" name="TextovéPole 6"/>
          <p:cNvSpPr txBox="1">
            <a:spLocks noChangeArrowheads="1"/>
          </p:cNvSpPr>
          <p:nvPr/>
        </p:nvSpPr>
        <p:spPr bwMode="auto">
          <a:xfrm>
            <a:off x="5508104" y="5229200"/>
            <a:ext cx="28083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Žaneta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8" name="TextovéPole 6"/>
          <p:cNvSpPr txBox="1">
            <a:spLocks noChangeArrowheads="1"/>
          </p:cNvSpPr>
          <p:nvPr/>
        </p:nvSpPr>
        <p:spPr bwMode="auto">
          <a:xfrm>
            <a:off x="3419872" y="5157192"/>
            <a:ext cx="10081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se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9" name="TextovéPole 6"/>
          <p:cNvSpPr txBox="1">
            <a:spLocks noChangeArrowheads="1"/>
          </p:cNvSpPr>
          <p:nvPr/>
        </p:nvSpPr>
        <p:spPr bwMode="auto">
          <a:xfrm>
            <a:off x="5004048" y="5013176"/>
            <a:ext cx="360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.</a:t>
            </a:r>
            <a:endParaRPr lang="cs-CZ" sz="7200" dirty="0">
              <a:latin typeface="Calibri" pitchFamily="34" charset="0"/>
            </a:endParaRPr>
          </a:p>
        </p:txBody>
      </p:sp>
      <p:pic>
        <p:nvPicPr>
          <p:cNvPr id="5122" name="Picture 2" descr="d&amp;ecaron;ti,dítka,hraní,h&amp;rcaron;išt&amp;ecaron;,klouzání,osoby,skluzavky,volný &amp;ccaron;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44624"/>
            <a:ext cx="1655465" cy="1655465"/>
          </a:xfrm>
          <a:prstGeom prst="rect">
            <a:avLst/>
          </a:prstGeom>
          <a:noFill/>
        </p:spPr>
      </p:pic>
      <p:sp>
        <p:nvSpPr>
          <p:cNvPr id="30" name="Šipka doprava 29"/>
          <p:cNvSpPr/>
          <p:nvPr/>
        </p:nvSpPr>
        <p:spPr>
          <a:xfrm>
            <a:off x="467544" y="332656"/>
            <a:ext cx="792088" cy="36004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624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Které zvíře má dlouhý krk?</a:t>
            </a:r>
          </a:p>
          <a:p>
            <a:pPr>
              <a:buNone/>
            </a:pPr>
            <a:endParaRPr lang="cs-CZ" sz="800" dirty="0" smtClean="0">
              <a:latin typeface="Trebuchet MS" pitchFamily="34" charset="0"/>
            </a:endParaRPr>
          </a:p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Co si bereme na hory?</a:t>
            </a:r>
          </a:p>
          <a:p>
            <a:pPr>
              <a:buNone/>
            </a:pPr>
            <a:endParaRPr lang="cs-CZ" sz="800" dirty="0" smtClean="0">
              <a:latin typeface="Trebuchet MS" pitchFamily="34" charset="0"/>
            </a:endParaRPr>
          </a:p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Na čem se sedí?</a:t>
            </a:r>
          </a:p>
          <a:p>
            <a:pPr>
              <a:buNone/>
            </a:pPr>
            <a:endParaRPr lang="cs-CZ" sz="800" dirty="0" smtClean="0">
              <a:latin typeface="Trebuchet MS" pitchFamily="34" charset="0"/>
            </a:endParaRPr>
          </a:p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Čím žehlíme?</a:t>
            </a:r>
          </a:p>
          <a:p>
            <a:pPr>
              <a:buNone/>
            </a:pPr>
            <a:endParaRPr lang="cs-CZ" sz="800" dirty="0" smtClean="0">
              <a:latin typeface="Trebuchet MS" pitchFamily="34" charset="0"/>
            </a:endParaRPr>
          </a:p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Které zvíře má na zádech krunýř?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4" name="Picture 8" descr="domácnost,jídelní &amp;zcaron;idle,nábytek,&amp;zcaron;id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581128"/>
            <a:ext cx="1979712" cy="1979712"/>
          </a:xfrm>
          <a:prstGeom prst="rect">
            <a:avLst/>
          </a:prstGeom>
          <a:noFill/>
        </p:spPr>
      </p:pic>
      <p:pic>
        <p:nvPicPr>
          <p:cNvPr id="3074" name="Picture 2" descr="domácnost,spot&amp;rcaron;ebi&amp;ccaron;e,&amp;zcaron;ehlení,&amp;zcaron;ehli&amp;ccaron;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628800"/>
            <a:ext cx="1800200" cy="1800200"/>
          </a:xfrm>
          <a:prstGeom prst="rect">
            <a:avLst/>
          </a:prstGeom>
          <a:noFill/>
        </p:spPr>
      </p:pic>
      <p:pic>
        <p:nvPicPr>
          <p:cNvPr id="3076" name="Picture 4" descr="p&amp;rcaron;íroda,savci,tvorové,&amp;zcaron;irafy,&amp;zcaron;ivot v p&amp;rcaron;írod&amp;ecaron;,zví&amp;rcaron;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717032"/>
            <a:ext cx="2303537" cy="2303537"/>
          </a:xfrm>
          <a:prstGeom prst="rect">
            <a:avLst/>
          </a:prstGeom>
          <a:noFill/>
        </p:spPr>
      </p:pic>
      <p:pic>
        <p:nvPicPr>
          <p:cNvPr id="3078" name="Picture 6" descr="bajky,pomalejší,pomalý,p&amp;rcaron;íroda,&amp;zcaron;elvy,zpomalený,zví&amp;rcaron;at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4725144"/>
            <a:ext cx="1916832" cy="1916832"/>
          </a:xfrm>
          <a:prstGeom prst="rect">
            <a:avLst/>
          </a:prstGeom>
          <a:noFill/>
        </p:spPr>
      </p:pic>
      <p:pic>
        <p:nvPicPr>
          <p:cNvPr id="3080" name="Picture 8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836712"/>
            <a:ext cx="2016224" cy="2016224"/>
          </a:xfrm>
          <a:prstGeom prst="rect">
            <a:avLst/>
          </a:prstGeom>
          <a:noFill/>
        </p:spPr>
      </p:pic>
      <p:sp>
        <p:nvSpPr>
          <p:cNvPr id="17" name="Šipka doprava 16"/>
          <p:cNvSpPr/>
          <p:nvPr/>
        </p:nvSpPr>
        <p:spPr>
          <a:xfrm>
            <a:off x="251520" y="260648"/>
            <a:ext cx="792088" cy="36004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1331640" y="188640"/>
            <a:ext cx="7272808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fontAlgn="auto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cs-CZ" altLang="zh-CN" sz="2800" b="1" dirty="0">
                <a:latin typeface="+mn-lt"/>
              </a:rPr>
              <a:t>Odpovídejte na otázky. Obrázky vám napovědí.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20" descr="Zobrazit podrobnosti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861048"/>
            <a:ext cx="2044824" cy="2044824"/>
          </a:xfrm>
          <a:prstGeom prst="rect">
            <a:avLst/>
          </a:prstGeom>
          <a:noFill/>
        </p:spPr>
      </p:pic>
      <p:pic>
        <p:nvPicPr>
          <p:cNvPr id="8" name="Picture 18" descr="MC900411638[1]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399197"/>
            <a:ext cx="1296144" cy="1801181"/>
          </a:xfrm>
          <a:prstGeom prst="rect">
            <a:avLst/>
          </a:prstGeom>
          <a:noFill/>
        </p:spPr>
      </p:pic>
      <p:pic>
        <p:nvPicPr>
          <p:cNvPr id="26632" name="Picture 8" descr="domácnost,jídelní &amp;zcaron;idle,nábytek,&amp;zcaron;idl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124744"/>
            <a:ext cx="1979712" cy="1979712"/>
          </a:xfrm>
          <a:prstGeom prst="rect">
            <a:avLst/>
          </a:prstGeom>
          <a:noFill/>
        </p:spPr>
      </p:pic>
      <p:sp>
        <p:nvSpPr>
          <p:cNvPr id="11" name="Zástupný symbol pro obsah 2"/>
          <p:cNvSpPr txBox="1">
            <a:spLocks/>
          </p:cNvSpPr>
          <p:nvPr/>
        </p:nvSpPr>
        <p:spPr>
          <a:xfrm>
            <a:off x="1187624" y="188640"/>
            <a:ext cx="781236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cs-CZ" altLang="zh-CN" sz="2400" b="1" dirty="0" smtClean="0">
                <a:latin typeface="+mn-lt"/>
              </a:rPr>
              <a:t>Pojmenujte </a:t>
            </a:r>
            <a:r>
              <a:rPr lang="cs-CZ" altLang="zh-CN" sz="2400" b="1" dirty="0">
                <a:latin typeface="+mn-lt"/>
              </a:rPr>
              <a:t>a označte obrázky, ve kterých </a:t>
            </a:r>
            <a:r>
              <a:rPr lang="cs-CZ" altLang="zh-CN" sz="2400" b="1" dirty="0" smtClean="0">
                <a:latin typeface="+mn-lt"/>
              </a:rPr>
              <a:t>uslyšíte hlásku „ž“.</a:t>
            </a:r>
            <a:endParaRPr lang="cs-CZ" altLang="zh-CN" sz="2400" b="1" dirty="0">
              <a:latin typeface="+mn-lt"/>
            </a:endParaRPr>
          </a:p>
        </p:txBody>
      </p:sp>
      <p:pic>
        <p:nvPicPr>
          <p:cNvPr id="12" name="Picture 8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836712"/>
            <a:ext cx="2016224" cy="2016224"/>
          </a:xfrm>
          <a:prstGeom prst="rect">
            <a:avLst/>
          </a:prstGeom>
          <a:noFill/>
        </p:spPr>
      </p:pic>
      <p:pic>
        <p:nvPicPr>
          <p:cNvPr id="14" name="Picture 2" descr="domácnost,spot&amp;rcaron;ebi&amp;ccaron;e,&amp;zcaron;ehlení,&amp;zcaron;ehli&amp;ccaron;k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1196752"/>
            <a:ext cx="1800200" cy="1800200"/>
          </a:xfrm>
          <a:prstGeom prst="rect">
            <a:avLst/>
          </a:prstGeom>
          <a:noFill/>
        </p:spPr>
      </p:pic>
      <p:pic>
        <p:nvPicPr>
          <p:cNvPr id="15" name="Picture 6" descr="bajky,pomalejší,pomalý,p&amp;rcaron;íroda,&amp;zcaron;elvy,zpomalený,zví&amp;rcaron;at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944" y="4725144"/>
            <a:ext cx="1916832" cy="1916832"/>
          </a:xfrm>
          <a:prstGeom prst="rect">
            <a:avLst/>
          </a:prstGeom>
          <a:noFill/>
        </p:spPr>
      </p:pic>
      <p:pic>
        <p:nvPicPr>
          <p:cNvPr id="16" name="Picture 4" descr="p&amp;rcaron;íroda,savci,tvorové,&amp;zcaron;irafy,&amp;zcaron;ivot v p&amp;rcaron;írod&amp;ecaron;,zví&amp;rcaron;at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2348880"/>
            <a:ext cx="2303537" cy="2303537"/>
          </a:xfrm>
          <a:prstGeom prst="rect">
            <a:avLst/>
          </a:prstGeom>
          <a:noFill/>
        </p:spPr>
      </p:pic>
      <p:sp>
        <p:nvSpPr>
          <p:cNvPr id="18" name="Šipka doprava 17"/>
          <p:cNvSpPr/>
          <p:nvPr/>
        </p:nvSpPr>
        <p:spPr>
          <a:xfrm>
            <a:off x="251520" y="260648"/>
            <a:ext cx="792088" cy="36004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66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507413" cy="4897437"/>
          </a:xfrm>
        </p:spPr>
        <p:txBody>
          <a:bodyPr/>
          <a:lstStyle/>
          <a:p>
            <a:pPr>
              <a:buNone/>
            </a:pPr>
            <a:r>
              <a:rPr lang="cs-CZ" sz="2000" dirty="0" smtClean="0"/>
              <a:t>AUTOR, Neuveden. </a:t>
            </a:r>
            <a:r>
              <a:rPr lang="cs-CZ" sz="2000" i="1" dirty="0" smtClean="0"/>
              <a:t>Office.</a:t>
            </a:r>
            <a:r>
              <a:rPr lang="cs-CZ" sz="2000" i="1" dirty="0" err="1" smtClean="0"/>
              <a:t>com</a:t>
            </a:r>
            <a:r>
              <a:rPr lang="cs-CZ" sz="2000" dirty="0" smtClean="0"/>
              <a:t>: Kliparty, fotografie a animace [online]. [cit.</a:t>
            </a:r>
          </a:p>
          <a:p>
            <a:pPr>
              <a:buNone/>
            </a:pPr>
            <a:r>
              <a:rPr lang="cs-CZ" sz="2000" dirty="0" smtClean="0"/>
              <a:t>7.1.2012]. Dostupný na WWW: 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-cz/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/??</a:t>
            </a:r>
            <a:r>
              <a:rPr lang="cs-CZ" sz="2000" dirty="0" err="1" smtClean="0"/>
              <a:t>Origin</a:t>
            </a:r>
            <a:r>
              <a:rPr lang="cs-CZ" sz="2000" dirty="0" smtClean="0"/>
              <a:t>=EC790014051029&amp;CTT=6&amp;</a:t>
            </a:r>
            <a:r>
              <a:rPr lang="cs-CZ" sz="2000" dirty="0" err="1" smtClean="0"/>
              <a:t>ver</a:t>
            </a:r>
            <a:r>
              <a:rPr lang="cs-CZ" sz="2000" dirty="0" smtClean="0"/>
              <a:t>=12&amp;</a:t>
            </a:r>
            <a:r>
              <a:rPr lang="cs-CZ" sz="2000" dirty="0" err="1" smtClean="0"/>
              <a:t>app</a:t>
            </a:r>
            <a:r>
              <a:rPr lang="cs-CZ" sz="2000" dirty="0" smtClean="0"/>
              <a:t>=</a:t>
            </a:r>
            <a:r>
              <a:rPr lang="cs-CZ" sz="2000" dirty="0" err="1" smtClean="0"/>
              <a:t>powerpnt.exe</a:t>
            </a:r>
            <a:endParaRPr lang="cs-CZ" sz="2000" dirty="0" smtClean="0"/>
          </a:p>
          <a:p>
            <a:pPr eaLnBrk="1" hangingPunct="1">
              <a:buFont typeface="Arial" charset="0"/>
              <a:buNone/>
            </a:pPr>
            <a:endParaRPr lang="cs-CZ" sz="2000" dirty="0" smtClean="0"/>
          </a:p>
          <a:p>
            <a:pPr eaLnBrk="1" hangingPunct="1">
              <a:buNone/>
            </a:pPr>
            <a:r>
              <a:rPr lang="cs-CZ" sz="2000" dirty="0" smtClean="0"/>
              <a:t>AUTOR, Neuveden. </a:t>
            </a:r>
            <a:r>
              <a:rPr lang="cs-CZ" sz="2000" i="1" dirty="0" err="1" smtClean="0"/>
              <a:t>Clker.com</a:t>
            </a:r>
            <a:r>
              <a:rPr lang="cs-CZ" sz="2000" dirty="0" smtClean="0"/>
              <a:t> [online]. [cit. 7.1.2012]. Dostupný na WWW:</a:t>
            </a:r>
          </a:p>
          <a:p>
            <a:pPr eaLnBrk="1" hangingPunct="1">
              <a:buNone/>
            </a:pPr>
            <a:r>
              <a:rPr lang="cs-CZ" sz="2000" dirty="0" err="1" smtClean="0"/>
              <a:t>clker.com</a:t>
            </a:r>
            <a:endParaRPr lang="cs-CZ" sz="2000" dirty="0" smtClean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95288" y="3333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>
                <a:latin typeface="+mj-lt"/>
                <a:ea typeface="+mj-ea"/>
                <a:cs typeface="+mj-cs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Veselý obličej 1"/>
          <p:cNvSpPr/>
          <p:nvPr/>
        </p:nvSpPr>
        <p:spPr>
          <a:xfrm>
            <a:off x="2699792" y="1628775"/>
            <a:ext cx="3744416" cy="4032250"/>
          </a:xfrm>
          <a:prstGeom prst="smileyFace">
            <a:avLst>
              <a:gd name="adj" fmla="val -465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2627313" y="765175"/>
            <a:ext cx="4032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Zkus to ještě jednou</a:t>
            </a: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524750" y="5661025"/>
            <a:ext cx="863600" cy="720725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855</TotalTime>
  <Words>459</Words>
  <Application>Microsoft Office PowerPoint</Application>
  <PresentationFormat>Předvádění na obrazovce (4:3)</PresentationFormat>
  <Paragraphs>97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Hláska Ž, ž VY_32_INOVACE_5B_12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VY_32_INOVACE_5B_12_Hláska Ž, ž Číslo projektu: CZ.1.07/1.4.00/21.1101</dc:title>
  <dc:creator>Pavla</dc:creator>
  <cp:lastModifiedBy>uzivatel</cp:lastModifiedBy>
  <cp:revision>10</cp:revision>
  <dcterms:created xsi:type="dcterms:W3CDTF">2012-01-07T06:11:21Z</dcterms:created>
  <dcterms:modified xsi:type="dcterms:W3CDTF">2013-01-22T20:24:57Z</dcterms:modified>
</cp:coreProperties>
</file>