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60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34F0A-7D22-4C0D-8B37-EF63727A5A36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8BDDD-3A25-4A30-8F53-FCE41396B9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4.jpeg"/><Relationship Id="rId7" Type="http://schemas.openxmlformats.org/officeDocument/2006/relationships/image" Target="../media/image20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jpeg"/><Relationship Id="rId5" Type="http://schemas.openxmlformats.org/officeDocument/2006/relationships/image" Target="../media/image18.wmf"/><Relationship Id="rId4" Type="http://schemas.openxmlformats.org/officeDocument/2006/relationships/slide" Target="slide1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Hláska H, </a:t>
            </a:r>
            <a:r>
              <a:rPr lang="cs-CZ" sz="4000" dirty="0" err="1" smtClean="0">
                <a:latin typeface="Arial" charset="0"/>
              </a:rPr>
              <a:t>h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VY_32_INOVACE_5B_13</a:t>
            </a:r>
            <a:br>
              <a:rPr lang="cs-CZ" sz="4000" dirty="0" smtClean="0"/>
            </a:br>
            <a:r>
              <a:rPr lang="cs-CZ" sz="2800" dirty="0" smtClean="0"/>
              <a:t>Číslo projektu: 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8107054"/>
              </p:ext>
            </p:extLst>
          </p:nvPr>
        </p:nvGraphicFramePr>
        <p:xfrm>
          <a:off x="539750" y="1052513"/>
          <a:ext cx="8280722" cy="5059581"/>
        </p:xfrm>
        <a:graphic>
          <a:graphicData uri="http://schemas.openxmlformats.org/drawingml/2006/table">
            <a:tbl>
              <a:tblPr/>
              <a:tblGrid>
                <a:gridCol w="2303463"/>
                <a:gridCol w="5977259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Tento materiál je určen k procvičování hlásky H.  Na prvním pracovním listu jsou obrázky začínající  hláskou H. V prvním úkole žáci v textu vyhledávají a označují písmeno H. Na další stránce žáci spojují stejné slabiky. Žáci zakroužkují správný název obrázku - zde pracují tužkou (rukopisné poznámky v rámci nového softwaru Microsoft 2010).  Žáci zakroužkují zvířátka, jejichž jméno začíná hláskou H.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další části žáci  tvoří věty podle předlohy přesouváním slov do rámečku.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Odpovídají na otázky pomocí obrázků. Poslední úkol je interaktivní – žáci vyhledávají obrázky, ve kterých slyší hlásku H. Správný obrázek po kliknutí blikne.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Prosinec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26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Čtení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Rukopisné poznámky v rámci nového softwaru Microsoft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4544" y="1600200"/>
            <a:ext cx="9793088" cy="52578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9600" dirty="0" smtClean="0">
                <a:latin typeface="Kunstler Script" pitchFamily="66" charset="0"/>
              </a:rPr>
              <a:t>                                     </a:t>
            </a:r>
            <a:r>
              <a:rPr lang="cs-CZ" sz="15000" dirty="0" smtClean="0">
                <a:solidFill>
                  <a:srgbClr val="FF0000"/>
                </a:solidFill>
                <a:latin typeface="Trebuchet MS" pitchFamily="34" charset="0"/>
                <a:cs typeface="Times New Roman" pitchFamily="18" charset="0"/>
              </a:rPr>
              <a:t>h</a:t>
            </a:r>
            <a:r>
              <a:rPr lang="cs-CZ" sz="15000" dirty="0" smtClean="0">
                <a:latin typeface="Trebuchet MS" pitchFamily="34" charset="0"/>
                <a:cs typeface="Times New Roman" pitchFamily="18" charset="0"/>
              </a:rPr>
              <a:t>ad</a:t>
            </a:r>
          </a:p>
          <a:p>
            <a:pPr>
              <a:buNone/>
            </a:pPr>
            <a:r>
              <a:rPr lang="cs-CZ" sz="1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         </a:t>
            </a:r>
          </a:p>
          <a:p>
            <a:pPr>
              <a:buNone/>
            </a:pPr>
            <a:r>
              <a:rPr lang="cs-CZ" sz="15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5000" dirty="0" smtClean="0">
                <a:solidFill>
                  <a:srgbClr val="FF0000"/>
                </a:solidFill>
                <a:latin typeface="Trebuchet MS" pitchFamily="34" charset="0"/>
                <a:cs typeface="Times New Roman" pitchFamily="18" charset="0"/>
              </a:rPr>
              <a:t>H</a:t>
            </a:r>
            <a:r>
              <a:rPr lang="cs-CZ" sz="15000" dirty="0" smtClean="0">
                <a:latin typeface="Trebuchet MS" pitchFamily="34" charset="0"/>
                <a:cs typeface="Times New Roman" pitchFamily="18" charset="0"/>
              </a:rPr>
              <a:t>ana</a:t>
            </a:r>
            <a:endParaRPr lang="cs-CZ" sz="15000" dirty="0">
              <a:latin typeface="Trebuchet MS" pitchFamily="34" charset="0"/>
              <a:cs typeface="Times New Roman" pitchFamily="18" charset="0"/>
            </a:endParaRPr>
          </a:p>
        </p:txBody>
      </p:sp>
      <p:sp>
        <p:nvSpPr>
          <p:cNvPr id="7" name="AutoShape 8"/>
          <p:cNvSpPr>
            <a:spLocks noChangeArrowheads="1"/>
          </p:cNvSpPr>
          <p:nvPr/>
        </p:nvSpPr>
        <p:spPr bwMode="auto">
          <a:xfrm>
            <a:off x="611560" y="188640"/>
            <a:ext cx="7921625" cy="1035496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EFD1">
                  <a:alpha val="0"/>
                </a:srgbClr>
              </a:gs>
              <a:gs pos="64999">
                <a:srgbClr val="F0EBD5"/>
              </a:gs>
              <a:gs pos="100000">
                <a:srgbClr val="D1C39F"/>
              </a:gs>
            </a:gsLst>
            <a:lin ang="16200000" scaled="0"/>
            <a:tileRect/>
          </a:gra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6600" b="1" dirty="0" smtClean="0">
                <a:latin typeface="Times New Roman" pitchFamily="18" charset="0"/>
                <a:cs typeface="Times New Roman" pitchFamily="18" charset="0"/>
              </a:rPr>
              <a:t>H </a:t>
            </a:r>
            <a:r>
              <a:rPr lang="cs-CZ" sz="6600" b="1" dirty="0" err="1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6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66" name="Picture 2" descr="divoká zv&amp;ecaron;&amp;rcaron;,divoká zví&amp;rcaron;ata,hadi,plazi,p&amp;rcaron;íroda,zví&amp;rcaron;ata"/>
          <p:cNvPicPr>
            <a:picLocks noChangeAspect="1" noChangeArrowheads="1"/>
          </p:cNvPicPr>
          <p:nvPr/>
        </p:nvPicPr>
        <p:blipFill>
          <a:blip r:embed="rId2" cstate="print"/>
          <a:srcRect t="9304" b="9281"/>
          <a:stretch>
            <a:fillRect/>
          </a:stretch>
        </p:blipFill>
        <p:spPr bwMode="auto">
          <a:xfrm>
            <a:off x="1043608" y="1412776"/>
            <a:ext cx="3095625" cy="2520280"/>
          </a:xfrm>
          <a:prstGeom prst="rect">
            <a:avLst/>
          </a:prstGeom>
          <a:noFill/>
        </p:spPr>
      </p:pic>
      <p:pic>
        <p:nvPicPr>
          <p:cNvPr id="11268" name="Picture 4" descr="Girl With Pink Hair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140968"/>
            <a:ext cx="1368152" cy="35643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404664"/>
            <a:ext cx="8100392" cy="609329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Hlásku </a:t>
            </a:r>
            <a:r>
              <a:rPr lang="cs-CZ" sz="4000" b="1" dirty="0" smtClean="0">
                <a:latin typeface="+mj-lt"/>
                <a:ea typeface="+mj-ea"/>
                <a:cs typeface="+mj-cs"/>
              </a:rPr>
              <a:t>„h“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 </a:t>
            </a:r>
            <a:r>
              <a:rPr lang="cs-CZ" sz="4000" dirty="0">
                <a:latin typeface="+mj-lt"/>
                <a:ea typeface="+mj-ea"/>
                <a:cs typeface="+mj-cs"/>
              </a:rPr>
              <a:t>uslyšíte, </a:t>
            </a:r>
            <a:r>
              <a:rPr lang="cs-CZ" sz="4000" dirty="0" smtClean="0">
                <a:latin typeface="+mj-lt"/>
                <a:ea typeface="+mj-ea"/>
                <a:cs typeface="+mj-cs"/>
              </a:rPr>
              <a:t>při houkání sovy.</a:t>
            </a:r>
            <a:endParaRPr lang="cs-CZ" sz="4000" dirty="0">
              <a:latin typeface="+mj-lt"/>
              <a:ea typeface="+mj-ea"/>
              <a:cs typeface="+mj-cs"/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smtClean="0"/>
              <a:t>                 HÚ, HÚ, HÚ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42" name="Picture 2" descr="bajky,moudrost,moudrosti,no&amp;ccaron;ní,p&amp;rcaron;íroda,ptáci,sovy,zví&amp;rcaron;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84482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1403648" y="260648"/>
            <a:ext cx="432048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r>
              <a:rPr lang="cs-CZ" altLang="zh-CN" sz="2800" b="1" dirty="0" smtClean="0">
                <a:latin typeface="+mn-lt"/>
              </a:rPr>
              <a:t>Zakroužkujte písmeno „h“.</a:t>
            </a:r>
            <a:endParaRPr lang="cs-CZ" altLang="zh-CN" sz="2800" b="1" dirty="0">
              <a:latin typeface="+mn-lt"/>
            </a:endParaRPr>
          </a:p>
        </p:txBody>
      </p:sp>
      <p:sp>
        <p:nvSpPr>
          <p:cNvPr id="10248" name="Rectangle 8"/>
          <p:cNvSpPr>
            <a:spLocks noGrp="1" noChangeArrowheads="1"/>
          </p:cNvSpPr>
          <p:nvPr>
            <p:ph idx="1"/>
          </p:nvPr>
        </p:nvSpPr>
        <p:spPr>
          <a:xfrm>
            <a:off x="395536" y="1196752"/>
            <a:ext cx="8280920" cy="4896544"/>
          </a:xfrm>
          <a:solidFill>
            <a:schemeClr val="bg2">
              <a:lumMod val="90000"/>
            </a:schemeClr>
          </a:solidFill>
          <a:ln/>
        </p:spPr>
        <p:txBody>
          <a:bodyPr/>
          <a:lstStyle/>
          <a:p>
            <a:pPr>
              <a:buFontTx/>
              <a:buNone/>
            </a:pPr>
            <a:r>
              <a:rPr lang="cs-CZ" sz="10000" dirty="0" smtClean="0">
                <a:solidFill>
                  <a:srgbClr val="FF9933"/>
                </a:solidFill>
              </a:rPr>
              <a:t> </a:t>
            </a:r>
            <a:r>
              <a:rPr lang="cs-CZ" sz="10000" dirty="0" smtClean="0"/>
              <a:t>o h e č i š a e h n i u h d c  i h č o h i e š k o č h </a:t>
            </a:r>
            <a:endParaRPr lang="cs-CZ" sz="10000" dirty="0"/>
          </a:p>
        </p:txBody>
      </p:sp>
      <p:sp>
        <p:nvSpPr>
          <p:cNvPr id="8" name="Šipka doprava 7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8"/>
          <p:cNvGrpSpPr/>
          <p:nvPr/>
        </p:nvGrpSpPr>
        <p:grpSpPr>
          <a:xfrm>
            <a:off x="251520" y="260648"/>
            <a:ext cx="8712968" cy="6336704"/>
            <a:chOff x="467544" y="260648"/>
            <a:chExt cx="8352606" cy="5903615"/>
          </a:xfrm>
        </p:grpSpPr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1475656" y="260648"/>
              <a:ext cx="422474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800" b="1" dirty="0">
                  <a:latin typeface="+mn-lt"/>
                </a:rPr>
                <a:t>Spojte čarou stejné slabiky.</a:t>
              </a:r>
            </a:p>
          </p:txBody>
        </p:sp>
        <p:grpSp>
          <p:nvGrpSpPr>
            <p:cNvPr id="3" name="Group 19"/>
            <p:cNvGrpSpPr>
              <a:grpSpLocks/>
            </p:cNvGrpSpPr>
            <p:nvPr/>
          </p:nvGrpSpPr>
          <p:grpSpPr bwMode="auto">
            <a:xfrm>
              <a:off x="539750" y="1125538"/>
              <a:ext cx="8280400" cy="1366837"/>
              <a:chOff x="340" y="709"/>
              <a:chExt cx="5216" cy="861"/>
            </a:xfrm>
            <a:solidFill>
              <a:schemeClr val="bg2">
                <a:lumMod val="75000"/>
              </a:schemeClr>
            </a:solidFill>
          </p:grpSpPr>
          <p:sp>
            <p:nvSpPr>
              <p:cNvPr id="8201" name="Rectangle 9"/>
              <p:cNvSpPr>
                <a:spLocks noChangeArrowheads="1"/>
              </p:cNvSpPr>
              <p:nvPr/>
            </p:nvSpPr>
            <p:spPr bwMode="auto">
              <a:xfrm>
                <a:off x="34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HA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06" name="Rectangle 14"/>
              <p:cNvSpPr>
                <a:spLocks noChangeArrowheads="1"/>
              </p:cNvSpPr>
              <p:nvPr/>
            </p:nvSpPr>
            <p:spPr bwMode="auto">
              <a:xfrm>
                <a:off x="451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HU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07" name="Rectangle 15"/>
              <p:cNvSpPr>
                <a:spLocks noChangeArrowheads="1"/>
              </p:cNvSpPr>
              <p:nvPr/>
            </p:nvSpPr>
            <p:spPr bwMode="auto">
              <a:xfrm>
                <a:off x="347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HO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08" name="Rectangle 16"/>
              <p:cNvSpPr>
                <a:spLocks noChangeArrowheads="1"/>
              </p:cNvSpPr>
              <p:nvPr/>
            </p:nvSpPr>
            <p:spPr bwMode="auto">
              <a:xfrm>
                <a:off x="2426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HI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09" name="Rectangle 17"/>
              <p:cNvSpPr>
                <a:spLocks noChangeArrowheads="1"/>
              </p:cNvSpPr>
              <p:nvPr/>
            </p:nvSpPr>
            <p:spPr bwMode="auto">
              <a:xfrm>
                <a:off x="138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HE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</p:grpSp>
        <p:grpSp>
          <p:nvGrpSpPr>
            <p:cNvPr id="4" name="Group 20"/>
            <p:cNvGrpSpPr>
              <a:grpSpLocks/>
            </p:cNvGrpSpPr>
            <p:nvPr/>
          </p:nvGrpSpPr>
          <p:grpSpPr bwMode="auto">
            <a:xfrm>
              <a:off x="468313" y="4797425"/>
              <a:ext cx="8280400" cy="1366838"/>
              <a:chOff x="340" y="709"/>
              <a:chExt cx="5216" cy="861"/>
            </a:xfrm>
            <a:solidFill>
              <a:schemeClr val="accent6">
                <a:lumMod val="40000"/>
                <a:lumOff val="60000"/>
              </a:schemeClr>
            </a:solidFill>
          </p:grpSpPr>
          <p:sp>
            <p:nvSpPr>
              <p:cNvPr id="8213" name="Rectangle 21"/>
              <p:cNvSpPr>
                <a:spLocks noChangeArrowheads="1"/>
              </p:cNvSpPr>
              <p:nvPr/>
            </p:nvSpPr>
            <p:spPr bwMode="auto">
              <a:xfrm>
                <a:off x="34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HI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14" name="Rectangle 22"/>
              <p:cNvSpPr>
                <a:spLocks noChangeArrowheads="1"/>
              </p:cNvSpPr>
              <p:nvPr/>
            </p:nvSpPr>
            <p:spPr bwMode="auto">
              <a:xfrm>
                <a:off x="451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HO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15" name="Rectangle 23"/>
              <p:cNvSpPr>
                <a:spLocks noChangeArrowheads="1"/>
              </p:cNvSpPr>
              <p:nvPr/>
            </p:nvSpPr>
            <p:spPr bwMode="auto">
              <a:xfrm>
                <a:off x="3470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HE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16" name="Rectangle 24"/>
              <p:cNvSpPr>
                <a:spLocks noChangeArrowheads="1"/>
              </p:cNvSpPr>
              <p:nvPr/>
            </p:nvSpPr>
            <p:spPr bwMode="auto">
              <a:xfrm>
                <a:off x="2426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HA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8217" name="Rectangle 25"/>
              <p:cNvSpPr>
                <a:spLocks noChangeArrowheads="1"/>
              </p:cNvSpPr>
              <p:nvPr/>
            </p:nvSpPr>
            <p:spPr bwMode="auto">
              <a:xfrm>
                <a:off x="1383" y="709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HU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</p:grpSp>
        <p:sp>
          <p:nvSpPr>
            <p:cNvPr id="17" name="Šipka doprava 16"/>
            <p:cNvSpPr/>
            <p:nvPr/>
          </p:nvSpPr>
          <p:spPr>
            <a:xfrm>
              <a:off x="467544" y="332656"/>
              <a:ext cx="792088" cy="360040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5"/>
          <p:cNvGrpSpPr/>
          <p:nvPr/>
        </p:nvGrpSpPr>
        <p:grpSpPr>
          <a:xfrm>
            <a:off x="395536" y="193383"/>
            <a:ext cx="8352928" cy="6475977"/>
            <a:chOff x="395536" y="193299"/>
            <a:chExt cx="7489105" cy="6360645"/>
          </a:xfrm>
        </p:grpSpPr>
        <p:sp>
          <p:nvSpPr>
            <p:cNvPr id="6148" name="Rectangle 4"/>
            <p:cNvSpPr>
              <a:spLocks noChangeArrowheads="1"/>
            </p:cNvSpPr>
            <p:nvPr/>
          </p:nvSpPr>
          <p:spPr bwMode="auto">
            <a:xfrm>
              <a:off x="1331640" y="193299"/>
              <a:ext cx="5064733" cy="5139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800" b="1" dirty="0" smtClean="0">
                  <a:latin typeface="+mn-lt"/>
                </a:rPr>
                <a:t>Zakroužkujte správný název</a:t>
              </a:r>
              <a:r>
                <a:rPr lang="cs-CZ" altLang="zh-CN" sz="2800" b="1" dirty="0">
                  <a:latin typeface="+mn-lt"/>
                </a:rPr>
                <a:t> obrázku.</a:t>
              </a: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4427984" y="1340768"/>
              <a:ext cx="1368425" cy="36036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HOUBY</a:t>
              </a:r>
              <a:endParaRPr lang="cs-CZ" sz="1800" b="1" dirty="0"/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2699792" y="1340768"/>
              <a:ext cx="1368425" cy="36036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JAHODY</a:t>
              </a:r>
              <a:endParaRPr lang="cs-CZ" sz="1800" b="1" dirty="0"/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771800" y="3429000"/>
              <a:ext cx="1368425" cy="36036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HAD</a:t>
              </a:r>
              <a:endParaRPr lang="cs-CZ" sz="1800" b="1" dirty="0"/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6516216" y="5589240"/>
              <a:ext cx="1368425" cy="360363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HŮL</a:t>
              </a:r>
              <a:endParaRPr lang="cs-CZ" sz="1800" b="1" dirty="0"/>
            </a:p>
          </p:txBody>
        </p:sp>
        <p:sp>
          <p:nvSpPr>
            <p:cNvPr id="6158" name="Rectangle 14"/>
            <p:cNvSpPr>
              <a:spLocks noChangeArrowheads="1"/>
            </p:cNvSpPr>
            <p:nvPr/>
          </p:nvSpPr>
          <p:spPr bwMode="auto">
            <a:xfrm>
              <a:off x="4572000" y="3429000"/>
              <a:ext cx="1368425" cy="36036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HUSA</a:t>
              </a:r>
              <a:endParaRPr lang="cs-CZ" sz="1800" b="1" dirty="0"/>
            </a:p>
          </p:txBody>
        </p:sp>
        <p:sp>
          <p:nvSpPr>
            <p:cNvPr id="6159" name="Rectangle 15"/>
            <p:cNvSpPr>
              <a:spLocks noChangeArrowheads="1"/>
            </p:cNvSpPr>
            <p:nvPr/>
          </p:nvSpPr>
          <p:spPr bwMode="auto">
            <a:xfrm>
              <a:off x="6444208" y="3429000"/>
              <a:ext cx="1368425" cy="360362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HLEMÝŽĎ</a:t>
              </a:r>
              <a:endParaRPr lang="cs-CZ" sz="1800" b="1" dirty="0"/>
            </a:p>
          </p:txBody>
        </p:sp>
        <p:sp>
          <p:nvSpPr>
            <p:cNvPr id="6160" name="Rectangle 16"/>
            <p:cNvSpPr>
              <a:spLocks noChangeArrowheads="1"/>
            </p:cNvSpPr>
            <p:nvPr/>
          </p:nvSpPr>
          <p:spPr bwMode="auto">
            <a:xfrm>
              <a:off x="4572000" y="5589240"/>
              <a:ext cx="1368425" cy="360363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HODINY</a:t>
              </a:r>
              <a:endParaRPr lang="cs-CZ" sz="1800" b="1" dirty="0"/>
            </a:p>
          </p:txBody>
        </p:sp>
        <p:sp>
          <p:nvSpPr>
            <p:cNvPr id="6161" name="Rectangle 17"/>
            <p:cNvSpPr>
              <a:spLocks noChangeArrowheads="1"/>
            </p:cNvSpPr>
            <p:nvPr/>
          </p:nvSpPr>
          <p:spPr bwMode="auto">
            <a:xfrm>
              <a:off x="2699792" y="5589240"/>
              <a:ext cx="1368425" cy="360363"/>
            </a:xfrm>
            <a:prstGeom prst="rect">
              <a:avLst/>
            </a:prstGeom>
            <a:solidFill>
              <a:schemeClr val="tx2">
                <a:lumMod val="40000"/>
                <a:lumOff val="6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VÁHY</a:t>
              </a:r>
              <a:endParaRPr lang="cs-CZ" sz="1800" b="1" dirty="0"/>
            </a:p>
          </p:txBody>
        </p:sp>
        <p:sp>
          <p:nvSpPr>
            <p:cNvPr id="6165" name="Rectangle 21"/>
            <p:cNvSpPr>
              <a:spLocks noChangeArrowheads="1"/>
            </p:cNvSpPr>
            <p:nvPr/>
          </p:nvSpPr>
          <p:spPr bwMode="auto">
            <a:xfrm>
              <a:off x="6443663" y="1341438"/>
              <a:ext cx="1368425" cy="36036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cs-CZ" sz="1800" b="1" dirty="0" smtClean="0"/>
                <a:t>HRÁŠEK</a:t>
              </a:r>
              <a:endParaRPr lang="cs-CZ" sz="1800" b="1" dirty="0"/>
            </a:p>
          </p:txBody>
        </p:sp>
        <p:pic>
          <p:nvPicPr>
            <p:cNvPr id="7170" name="Picture 2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836712"/>
              <a:ext cx="1828800" cy="1828800"/>
            </a:xfrm>
            <a:prstGeom prst="rect">
              <a:avLst/>
            </a:prstGeom>
            <a:noFill/>
          </p:spPr>
        </p:pic>
        <p:pic>
          <p:nvPicPr>
            <p:cNvPr id="18" name="Picture 2" descr="divoká zv&amp;ecaron;&amp;rcaron;,divoká zví&amp;rcaron;ata,hadi,plazi,p&amp;rcaron;íroda,zví&amp;rcaron;ata"/>
            <p:cNvPicPr>
              <a:picLocks noChangeAspect="1" noChangeArrowheads="1"/>
            </p:cNvPicPr>
            <p:nvPr/>
          </p:nvPicPr>
          <p:blipFill>
            <a:blip r:embed="rId3" cstate="print"/>
            <a:srcRect t="9304" b="9281"/>
            <a:stretch>
              <a:fillRect/>
            </a:stretch>
          </p:blipFill>
          <p:spPr bwMode="auto">
            <a:xfrm>
              <a:off x="395536" y="2852936"/>
              <a:ext cx="2034268" cy="1656184"/>
            </a:xfrm>
            <a:prstGeom prst="rect">
              <a:avLst/>
            </a:prstGeom>
            <a:noFill/>
          </p:spPr>
        </p:pic>
        <p:pic>
          <p:nvPicPr>
            <p:cNvPr id="7172" name="Picture 4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67544" y="4725144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21" name="Šipka doprava 20"/>
            <p:cNvSpPr/>
            <p:nvPr/>
          </p:nvSpPr>
          <p:spPr>
            <a:xfrm>
              <a:off x="467544" y="332656"/>
              <a:ext cx="792088" cy="360040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22"/>
          <p:cNvGrpSpPr/>
          <p:nvPr/>
        </p:nvGrpSpPr>
        <p:grpSpPr>
          <a:xfrm>
            <a:off x="323528" y="219417"/>
            <a:ext cx="8454705" cy="6638583"/>
            <a:chOff x="323528" y="219417"/>
            <a:chExt cx="8454705" cy="6638583"/>
          </a:xfrm>
        </p:grpSpPr>
        <p:sp>
          <p:nvSpPr>
            <p:cNvPr id="10244" name="Rectangle 4"/>
            <p:cNvSpPr>
              <a:spLocks noChangeArrowheads="1"/>
            </p:cNvSpPr>
            <p:nvPr/>
          </p:nvSpPr>
          <p:spPr bwMode="auto">
            <a:xfrm>
              <a:off x="1475656" y="219417"/>
              <a:ext cx="7302577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r>
                <a:rPr lang="cs-CZ" altLang="zh-CN" sz="2400" b="1" dirty="0" smtClean="0">
                  <a:latin typeface="+mn-lt"/>
                </a:rPr>
                <a:t>Zakroužkujte zvířátka, jejichž jméno začíná hláskou „h“. </a:t>
              </a:r>
              <a:endParaRPr lang="cs-CZ" altLang="zh-CN" sz="2400" b="1" dirty="0">
                <a:latin typeface="+mn-lt"/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827584" y="2780928"/>
              <a:ext cx="6984776" cy="4077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>
              <a:off x="323528" y="764704"/>
              <a:ext cx="7848872" cy="2016224"/>
            </a:xfrm>
            <a:prstGeom prst="triangl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2000" dirty="0">
                <a:solidFill>
                  <a:schemeClr val="tx1"/>
                </a:solidFill>
              </a:endParaRPr>
            </a:p>
          </p:txBody>
        </p:sp>
        <p:pic>
          <p:nvPicPr>
            <p:cNvPr id="14" name="Picture 2" descr="divoká zv&amp;ecaron;&amp;rcaron;,divoká zví&amp;rcaron;ata,hadi,plazi,p&amp;rcaron;íroda,zví&amp;rcaron;ata"/>
            <p:cNvPicPr>
              <a:picLocks noChangeAspect="1" noChangeArrowheads="1"/>
            </p:cNvPicPr>
            <p:nvPr/>
          </p:nvPicPr>
          <p:blipFill>
            <a:blip r:embed="rId2" cstate="print"/>
            <a:srcRect t="9304" b="9281"/>
            <a:stretch>
              <a:fillRect/>
            </a:stretch>
          </p:blipFill>
          <p:spPr bwMode="auto">
            <a:xfrm>
              <a:off x="5580112" y="3212976"/>
              <a:ext cx="1872208" cy="1524244"/>
            </a:xfrm>
            <a:prstGeom prst="rect">
              <a:avLst/>
            </a:prstGeom>
            <a:noFill/>
          </p:spPr>
        </p:pic>
        <p:sp>
          <p:nvSpPr>
            <p:cNvPr id="15" name="TextovéPole 14"/>
            <p:cNvSpPr txBox="1"/>
            <p:nvPr/>
          </p:nvSpPr>
          <p:spPr>
            <a:xfrm>
              <a:off x="3491880" y="836712"/>
              <a:ext cx="1440160" cy="20928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3000" dirty="0" smtClean="0"/>
                <a:t>H</a:t>
              </a:r>
              <a:endParaRPr lang="cs-CZ" sz="13000" dirty="0"/>
            </a:p>
          </p:txBody>
        </p:sp>
        <p:pic>
          <p:nvPicPr>
            <p:cNvPr id="27652" name="Picture 4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059832" y="4797152"/>
              <a:ext cx="1828800" cy="1828800"/>
            </a:xfrm>
            <a:prstGeom prst="rect">
              <a:avLst/>
            </a:prstGeom>
            <a:noFill/>
          </p:spPr>
        </p:pic>
        <p:pic>
          <p:nvPicPr>
            <p:cNvPr id="27654" name="Picture 6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1043608" y="3068960"/>
              <a:ext cx="1324744" cy="1324744"/>
            </a:xfrm>
            <a:prstGeom prst="rect">
              <a:avLst/>
            </a:prstGeom>
            <a:noFill/>
          </p:spPr>
        </p:pic>
        <p:pic>
          <p:nvPicPr>
            <p:cNvPr id="19" name="Picture 20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115616" y="4941168"/>
              <a:ext cx="1584176" cy="1584176"/>
            </a:xfrm>
            <a:prstGeom prst="rect">
              <a:avLst/>
            </a:prstGeom>
            <a:noFill/>
          </p:spPr>
        </p:pic>
        <p:pic>
          <p:nvPicPr>
            <p:cNvPr id="20" name="Picture 2" descr="oboj&amp;zcaron;ivelníci,&amp;zcaron;áby,zví&amp;rcaron;ata"/>
            <p:cNvPicPr>
              <a:picLocks noChangeAspect="1" noChangeArrowheads="1"/>
            </p:cNvPicPr>
            <p:nvPr/>
          </p:nvPicPr>
          <p:blipFill>
            <a:blip r:embed="rId6" cstate="print"/>
            <a:srcRect t="16283" b="20912"/>
            <a:stretch>
              <a:fillRect/>
            </a:stretch>
          </p:blipFill>
          <p:spPr bwMode="auto">
            <a:xfrm>
              <a:off x="2987824" y="3140968"/>
              <a:ext cx="1872208" cy="1175846"/>
            </a:xfrm>
            <a:prstGeom prst="rect">
              <a:avLst/>
            </a:prstGeom>
            <a:noFill/>
          </p:spPr>
        </p:pic>
        <p:pic>
          <p:nvPicPr>
            <p:cNvPr id="21" name="Picture 6" descr="bajky,pomalejší,pomalý,p&amp;rcaron;íroda,&amp;zcaron;elvy,zpomalený,zví&amp;rcaron;ata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652120" y="5013176"/>
              <a:ext cx="1584176" cy="1584176"/>
            </a:xfrm>
            <a:prstGeom prst="rect">
              <a:avLst/>
            </a:prstGeom>
            <a:noFill/>
          </p:spPr>
        </p:pic>
        <p:sp>
          <p:nvSpPr>
            <p:cNvPr id="22" name="Šipka doprava 21"/>
            <p:cNvSpPr/>
            <p:nvPr/>
          </p:nvSpPr>
          <p:spPr>
            <a:xfrm>
              <a:off x="467544" y="332656"/>
              <a:ext cx="792088" cy="360040"/>
            </a:xfrm>
            <a:prstGeom prst="rightArrow">
              <a:avLst/>
            </a:prstGeom>
            <a:solidFill>
              <a:schemeClr val="bg2">
                <a:lumMod val="5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260648"/>
            <a:ext cx="1944216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Složte větu.</a:t>
            </a:r>
            <a:endParaRPr lang="cs-CZ" altLang="zh-CN" sz="2800" b="1" dirty="0">
              <a:latin typeface="+mn-lt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12241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6600" dirty="0" smtClean="0"/>
              <a:t>Hanka si hraje s            .</a:t>
            </a:r>
            <a:endParaRPr lang="cs-CZ" sz="6600" dirty="0"/>
          </a:p>
        </p:txBody>
      </p:sp>
      <p:sp>
        <p:nvSpPr>
          <p:cNvPr id="20" name="Obdélník 19"/>
          <p:cNvSpPr/>
          <p:nvPr/>
        </p:nvSpPr>
        <p:spPr>
          <a:xfrm>
            <a:off x="251520" y="5085184"/>
            <a:ext cx="2664296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fontAlgn="auto">
              <a:spcBef>
                <a:spcPct val="20000"/>
              </a:spcBef>
              <a:spcAft>
                <a:spcPts val="0"/>
              </a:spcAft>
              <a:defRPr/>
            </a:pPr>
            <a:endParaRPr lang="cs-CZ" sz="72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79512" y="2420888"/>
            <a:ext cx="8784976" cy="21602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6"/>
          <p:cNvSpPr txBox="1">
            <a:spLocks noChangeArrowheads="1"/>
          </p:cNvSpPr>
          <p:nvPr/>
        </p:nvSpPr>
        <p:spPr bwMode="auto">
          <a:xfrm>
            <a:off x="5580112" y="4941168"/>
            <a:ext cx="25922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Hanka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28" name="TextovéPole 6"/>
          <p:cNvSpPr txBox="1">
            <a:spLocks noChangeArrowheads="1"/>
          </p:cNvSpPr>
          <p:nvPr/>
        </p:nvSpPr>
        <p:spPr bwMode="auto">
          <a:xfrm>
            <a:off x="8172400" y="4941168"/>
            <a:ext cx="7920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si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29" name="TextovéPole 6"/>
          <p:cNvSpPr txBox="1">
            <a:spLocks noChangeArrowheads="1"/>
          </p:cNvSpPr>
          <p:nvPr/>
        </p:nvSpPr>
        <p:spPr bwMode="auto">
          <a:xfrm>
            <a:off x="5148064" y="5013176"/>
            <a:ext cx="3600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.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6"/>
          <p:cNvSpPr txBox="1">
            <a:spLocks noChangeArrowheads="1"/>
          </p:cNvSpPr>
          <p:nvPr/>
        </p:nvSpPr>
        <p:spPr bwMode="auto">
          <a:xfrm>
            <a:off x="251520" y="4869160"/>
            <a:ext cx="64807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s</a:t>
            </a:r>
            <a:endParaRPr lang="cs-CZ" sz="7200" dirty="0">
              <a:latin typeface="Calibri" pitchFamily="34" charset="0"/>
            </a:endParaRPr>
          </a:p>
        </p:txBody>
      </p:sp>
      <p:pic>
        <p:nvPicPr>
          <p:cNvPr id="28674" name="Picture 2" descr="domácnosti,hra&amp;ccaron;ky,léto,mí&amp;ccaron;e,nafukovací mí&amp;ccaron;e,plá&amp;zcaron;e,volný &amp;ccaron;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76672"/>
            <a:ext cx="1799481" cy="1799481"/>
          </a:xfrm>
          <a:prstGeom prst="rect">
            <a:avLst/>
          </a:prstGeom>
          <a:noFill/>
        </p:spPr>
      </p:pic>
      <p:pic>
        <p:nvPicPr>
          <p:cNvPr id="14" name="Picture 2" descr="domácnosti,hra&amp;ccaron;ky,léto,mí&amp;ccaron;e,nafukovací mí&amp;ccaron;e,plá&amp;zcaron;e,volný &amp;ccaron;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085184"/>
            <a:ext cx="1512168" cy="1512168"/>
          </a:xfrm>
          <a:prstGeom prst="rect">
            <a:avLst/>
          </a:prstGeom>
          <a:noFill/>
        </p:spPr>
      </p:pic>
      <p:sp>
        <p:nvSpPr>
          <p:cNvPr id="15" name="TextovéPole 6"/>
          <p:cNvSpPr txBox="1">
            <a:spLocks noChangeArrowheads="1"/>
          </p:cNvSpPr>
          <p:nvPr/>
        </p:nvSpPr>
        <p:spPr bwMode="auto">
          <a:xfrm>
            <a:off x="2843808" y="4869160"/>
            <a:ext cx="21602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hraje</a:t>
            </a:r>
            <a:endParaRPr lang="cs-CZ" sz="7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331640" y="260648"/>
            <a:ext cx="1944216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defTabSz="914400" eaLnBrk="1" latinLnBrk="0" hangingPunct="1">
              <a:lnSpc>
                <a:spcPct val="100000"/>
              </a:lnSpc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800" b="1" dirty="0" smtClean="0">
                <a:latin typeface="+mn-lt"/>
              </a:rPr>
              <a:t>Složte větu.</a:t>
            </a:r>
            <a:endParaRPr lang="cs-CZ" altLang="zh-CN" sz="2800" b="1" dirty="0">
              <a:latin typeface="+mn-lt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12241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5400" dirty="0" smtClean="0"/>
              <a:t>Helena hledá houby v lese.</a:t>
            </a:r>
            <a:endParaRPr lang="cs-CZ" sz="5400" dirty="0"/>
          </a:p>
        </p:txBody>
      </p:sp>
      <p:sp>
        <p:nvSpPr>
          <p:cNvPr id="21" name="Obdélník 20"/>
          <p:cNvSpPr/>
          <p:nvPr/>
        </p:nvSpPr>
        <p:spPr>
          <a:xfrm>
            <a:off x="179512" y="2420888"/>
            <a:ext cx="8784976" cy="21602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6"/>
          <p:cNvSpPr txBox="1">
            <a:spLocks noChangeArrowheads="1"/>
          </p:cNvSpPr>
          <p:nvPr/>
        </p:nvSpPr>
        <p:spPr bwMode="auto">
          <a:xfrm>
            <a:off x="1115616" y="5229200"/>
            <a:ext cx="216024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+mn-lt"/>
              </a:rPr>
              <a:t>Helena</a:t>
            </a:r>
            <a:endParaRPr lang="cs-CZ" sz="5400" dirty="0">
              <a:latin typeface="+mn-lt"/>
            </a:endParaRPr>
          </a:p>
        </p:txBody>
      </p:sp>
      <p:sp>
        <p:nvSpPr>
          <p:cNvPr id="28" name="TextovéPole 6"/>
          <p:cNvSpPr txBox="1">
            <a:spLocks noChangeArrowheads="1"/>
          </p:cNvSpPr>
          <p:nvPr/>
        </p:nvSpPr>
        <p:spPr bwMode="auto">
          <a:xfrm>
            <a:off x="5364088" y="4869160"/>
            <a:ext cx="129614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+mn-lt"/>
              </a:rPr>
              <a:t>lese</a:t>
            </a:r>
            <a:endParaRPr lang="cs-CZ" sz="5400" dirty="0">
              <a:latin typeface="+mn-lt"/>
            </a:endParaRPr>
          </a:p>
        </p:txBody>
      </p:sp>
      <p:sp>
        <p:nvSpPr>
          <p:cNvPr id="29" name="TextovéPole 6"/>
          <p:cNvSpPr txBox="1">
            <a:spLocks noChangeArrowheads="1"/>
          </p:cNvSpPr>
          <p:nvPr/>
        </p:nvSpPr>
        <p:spPr bwMode="auto">
          <a:xfrm>
            <a:off x="8604448" y="4941168"/>
            <a:ext cx="36004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7200" dirty="0" smtClean="0">
                <a:latin typeface="Calibri" pitchFamily="34" charset="0"/>
              </a:rPr>
              <a:t>.</a:t>
            </a:r>
            <a:endParaRPr lang="cs-CZ" sz="7200" dirty="0">
              <a:latin typeface="Calibri" pitchFamily="34" charset="0"/>
            </a:endParaRPr>
          </a:p>
        </p:txBody>
      </p:sp>
      <p:sp>
        <p:nvSpPr>
          <p:cNvPr id="30" name="Šipka doprava 29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6"/>
          <p:cNvSpPr txBox="1">
            <a:spLocks noChangeArrowheads="1"/>
          </p:cNvSpPr>
          <p:nvPr/>
        </p:nvSpPr>
        <p:spPr bwMode="auto">
          <a:xfrm>
            <a:off x="323528" y="5373216"/>
            <a:ext cx="50405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+mn-lt"/>
              </a:rPr>
              <a:t>v</a:t>
            </a:r>
            <a:endParaRPr lang="cs-CZ" sz="5400" dirty="0">
              <a:latin typeface="+mn-lt"/>
            </a:endParaRPr>
          </a:p>
        </p:txBody>
      </p:sp>
      <p:sp>
        <p:nvSpPr>
          <p:cNvPr id="16" name="TextovéPole 6"/>
          <p:cNvSpPr txBox="1">
            <a:spLocks noChangeArrowheads="1"/>
          </p:cNvSpPr>
          <p:nvPr/>
        </p:nvSpPr>
        <p:spPr bwMode="auto">
          <a:xfrm>
            <a:off x="3347864" y="5661248"/>
            <a:ext cx="1944216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+mn-lt"/>
              </a:rPr>
              <a:t>houby</a:t>
            </a:r>
            <a:endParaRPr lang="cs-CZ" sz="5400" dirty="0">
              <a:latin typeface="+mn-lt"/>
            </a:endParaRPr>
          </a:p>
        </p:txBody>
      </p:sp>
      <p:sp>
        <p:nvSpPr>
          <p:cNvPr id="17" name="TextovéPole 6"/>
          <p:cNvSpPr txBox="1">
            <a:spLocks noChangeArrowheads="1"/>
          </p:cNvSpPr>
          <p:nvPr/>
        </p:nvSpPr>
        <p:spPr bwMode="auto">
          <a:xfrm>
            <a:off x="6588224" y="5661248"/>
            <a:ext cx="201622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 smtClean="0">
                <a:latin typeface="+mn-lt"/>
              </a:rPr>
              <a:t>hledá</a:t>
            </a:r>
            <a:endParaRPr lang="cs-CZ" sz="54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624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Čím si češeme vlasy?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Jak říkáme mláďátku od koně?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Co potřebujeme k hrabání?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Co sbíráme v lese do košíku?</a:t>
            </a:r>
          </a:p>
          <a:p>
            <a:pPr>
              <a:buNone/>
            </a:pPr>
            <a:endParaRPr lang="cs-CZ" sz="9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O co se opírají staří lidé?</a:t>
            </a:r>
            <a:endParaRPr lang="cs-CZ" dirty="0">
              <a:latin typeface="Trebuchet MS" pitchFamily="34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31640" y="260648"/>
            <a:ext cx="7272808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 fontAlgn="auto">
              <a:lnSpc>
                <a:spcPct val="110000"/>
              </a:lnSpc>
              <a:spcBef>
                <a:spcPct val="20000"/>
              </a:spcBef>
              <a:spcAft>
                <a:spcPts val="0"/>
              </a:spcAft>
              <a:defRPr/>
            </a:pPr>
            <a:r>
              <a:rPr lang="cs-CZ" altLang="zh-CN" sz="2800" b="1" dirty="0">
                <a:latin typeface="+mn-lt"/>
              </a:rPr>
              <a:t>Odpovídejte na otázky. Obrázky vám napovědí.</a:t>
            </a:r>
          </a:p>
        </p:txBody>
      </p:sp>
      <p:sp>
        <p:nvSpPr>
          <p:cNvPr id="12" name="Šipka doprava 11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653136"/>
            <a:ext cx="1828800" cy="1828800"/>
          </a:xfrm>
          <a:prstGeom prst="rect">
            <a:avLst/>
          </a:prstGeom>
          <a:noFill/>
        </p:spPr>
      </p:pic>
      <p:pic>
        <p:nvPicPr>
          <p:cNvPr id="13" name="Picture 2" descr="houby,H&amp;rcaron;ib pravý,p&amp;rcaron;íroda,rostl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581128"/>
            <a:ext cx="1800200" cy="1800200"/>
          </a:xfrm>
          <a:prstGeom prst="rect">
            <a:avLst/>
          </a:prstGeom>
          <a:noFill/>
        </p:spPr>
      </p:pic>
      <p:pic>
        <p:nvPicPr>
          <p:cNvPr id="4100" name="Picture 4" descr="h&amp;rcaron;eben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052736"/>
            <a:ext cx="1800200" cy="1800200"/>
          </a:xfrm>
          <a:prstGeom prst="rect">
            <a:avLst/>
          </a:prstGeom>
          <a:noFill/>
        </p:spPr>
      </p:pic>
      <p:pic>
        <p:nvPicPr>
          <p:cNvPr id="4102" name="Picture 6" descr="hole,lé&amp;ccaron;iva,medicína,pohybové pom&amp;uring;cky,zdravotnictv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2636912"/>
            <a:ext cx="1619672" cy="1619672"/>
          </a:xfrm>
          <a:prstGeom prst="rect">
            <a:avLst/>
          </a:prstGeom>
          <a:noFill/>
        </p:spPr>
      </p:pic>
      <p:pic>
        <p:nvPicPr>
          <p:cNvPr id="4104" name="Picture 8" descr="Foal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221088"/>
            <a:ext cx="1727396" cy="21183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Foal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861048"/>
            <a:ext cx="1903549" cy="2334394"/>
          </a:xfrm>
          <a:prstGeom prst="rect">
            <a:avLst/>
          </a:prstGeom>
          <a:noFill/>
        </p:spPr>
      </p:pic>
      <p:pic>
        <p:nvPicPr>
          <p:cNvPr id="1028" name="Picture 4" descr="houby,H&amp;rcaron;ib pravý,p&amp;rcaron;íroda,rostl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149080"/>
            <a:ext cx="2088232" cy="2088232"/>
          </a:xfrm>
          <a:prstGeom prst="rect">
            <a:avLst/>
          </a:prstGeom>
          <a:noFill/>
        </p:spPr>
      </p:pic>
      <p:pic>
        <p:nvPicPr>
          <p:cNvPr id="7" name="Picture 18" descr="MC900411638[1]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3356992"/>
            <a:ext cx="1656184" cy="2301509"/>
          </a:xfrm>
          <a:prstGeom prst="rect">
            <a:avLst/>
          </a:prstGeom>
          <a:noFill/>
        </p:spPr>
      </p:pic>
      <p:pic>
        <p:nvPicPr>
          <p:cNvPr id="8" name="Picture 2" descr="Kapky rosy na listu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764704"/>
            <a:ext cx="1944216" cy="1944216"/>
          </a:xfrm>
          <a:prstGeom prst="rect">
            <a:avLst/>
          </a:prstGeom>
          <a:noFill/>
        </p:spPr>
      </p:pic>
      <p:pic>
        <p:nvPicPr>
          <p:cNvPr id="1030" name="Picture 6" descr="&amp;ccaron;asy,domácnosti,hodinky,hodiny,ikony,kancelá&amp;rcaron;ské hodiny,nást&amp;ecaron;nné hodi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1124744"/>
            <a:ext cx="1728192" cy="1728192"/>
          </a:xfrm>
          <a:prstGeom prst="rect">
            <a:avLst/>
          </a:prstGeom>
          <a:noFill/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1331640" y="260648"/>
            <a:ext cx="7812360" cy="4320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lang="cs-CZ" altLang="zh-CN" sz="2400" b="1" dirty="0" smtClean="0">
                <a:latin typeface="+mn-lt"/>
              </a:rPr>
              <a:t>Pojmenujte </a:t>
            </a:r>
            <a:r>
              <a:rPr lang="cs-CZ" altLang="zh-CN" sz="2400" b="1" dirty="0">
                <a:latin typeface="+mn-lt"/>
              </a:rPr>
              <a:t>a označte obrázky, ve kterých </a:t>
            </a:r>
            <a:r>
              <a:rPr lang="cs-CZ" altLang="zh-CN" sz="2400" b="1" dirty="0" smtClean="0">
                <a:latin typeface="+mn-lt"/>
              </a:rPr>
              <a:t>slyšíte hlásku „h“.</a:t>
            </a:r>
            <a:endParaRPr lang="cs-CZ" altLang="zh-CN" sz="2400" b="1" dirty="0">
              <a:latin typeface="+mn-lt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h&amp;rcaron;ebeny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1628800"/>
            <a:ext cx="2016224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9.12.2011].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9.12.2011].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699792" y="1628775"/>
            <a:ext cx="3384376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1773</TotalTime>
  <Words>437</Words>
  <Application>Microsoft Office PowerPoint</Application>
  <PresentationFormat>Předvádění na obrazovce (4:3)</PresentationFormat>
  <Paragraphs>98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Hláska H, h VY_32_INOVACE_5B_13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VY_32_INOVACE_5B_13_Hláska H, h Číslo projektu: CZ.1.07/1.4.00/21.1101</dc:title>
  <dc:creator>Pavla</dc:creator>
  <cp:lastModifiedBy>uzivatel</cp:lastModifiedBy>
  <cp:revision>9</cp:revision>
  <dcterms:created xsi:type="dcterms:W3CDTF">2011-12-09T15:57:59Z</dcterms:created>
  <dcterms:modified xsi:type="dcterms:W3CDTF">2013-01-22T20:26:56Z</dcterms:modified>
</cp:coreProperties>
</file>