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05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738A9-8C53-4606-9604-E76BF4F5F6D5}" type="datetimeFigureOut">
              <a:rPr lang="cs-CZ" smtClean="0"/>
              <a:pPr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67BA5-9C42-4552-BBFE-F797DE25ED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slide" Target="slide14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1800"/>
              </a:spcBef>
            </a:pPr>
            <a:r>
              <a:rPr lang="cs-CZ" sz="4000" dirty="0" smtClean="0">
                <a:latin typeface="Arial" charset="0"/>
              </a:rPr>
              <a:t>Hláska O, </a:t>
            </a:r>
            <a:r>
              <a:rPr lang="cs-CZ" sz="4000" dirty="0" err="1" smtClean="0">
                <a:latin typeface="Arial" charset="0"/>
              </a:rPr>
              <a:t>o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VY_32_INOVACE_5B_14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2800" dirty="0" smtClean="0"/>
              <a:t>Číslo projektu:  CZ.1.07/1.4.00/21.1101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637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Sada 2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Mateřská škola, Základní škola a Praktická škola </a:t>
            </a:r>
            <a:r>
              <a:rPr lang="cs-CZ" sz="2000" dirty="0"/>
              <a:t>Trhové </a:t>
            </a:r>
            <a:r>
              <a:rPr lang="cs-CZ" sz="2000" dirty="0" err="1"/>
              <a:t>Sviny</a:t>
            </a:r>
            <a:endParaRPr lang="cs-CZ" sz="2000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74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ICT, 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cs-CZ" sz="18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109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990159"/>
              </p:ext>
            </p:extLst>
          </p:nvPr>
        </p:nvGraphicFramePr>
        <p:xfrm>
          <a:off x="539552" y="1004042"/>
          <a:ext cx="8280400" cy="5396084"/>
        </p:xfrm>
        <a:graphic>
          <a:graphicData uri="http://schemas.openxmlformats.org/drawingml/2006/table">
            <a:tbl>
              <a:tblPr/>
              <a:tblGrid>
                <a:gridCol w="2303463"/>
                <a:gridCol w="5976937"/>
              </a:tblGrid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Tento materiál je určen k procvičování hlásky O.  Na prvním pracovním listu jsou obrázky začínající  hláskou O. V prvním úkole žáci v textu vyhledávají a označují písmeno O. Na další stránce žáci čtou obláčky a určují hláskovou skladbu jednotlivých slov. Slova dělí na slabiky a vytleskávají. V následujícím úkole žáci čtou obrázkové věty. Další úkol je interaktivní – žáci spočítají ve slovech písmeno O a doplní správný počet z nápovědy.  Žáci zakroužkují správný název obrázku - zde pracují tužkou (rukopisné poznámky v rámci nového softwaru Microsoft 2010). V další části žáci  tvoří věty podle předlohy přesouváním slov do rámečku. Odpovídají na otázky pomocí obrázků. Poslední úkol je interaktivní – žáci vyhledávají obrázky, ve kterých slyší hlásku O. Správný obrázek se po kliknutí otočí. 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8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Bc. Pavla Koutníková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4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ADHD, dyslexie, dysgrafie, dyskalkulie, Autismus, MP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23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tení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Inovace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Rukopisné poznámky v rámci nového softwaru Microsoft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Žák - se středně těžkým mentálním postižením</a:t>
                      </a: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Základní škola speciální – 1. stupeň, 1. období, 2. období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1. – 6. ročník </a:t>
                      </a:r>
                      <a:endParaRPr kumimoji="0" lang="cs-CZ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2296" marR="82296" marT="41148" marB="4114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324544" y="1600200"/>
            <a:ext cx="9793088" cy="52578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9600" dirty="0" smtClean="0">
                <a:latin typeface="Kunstler Script" pitchFamily="66" charset="0"/>
              </a:rPr>
              <a:t>                                     </a:t>
            </a:r>
            <a:r>
              <a:rPr lang="cs-CZ" sz="1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pice</a:t>
            </a:r>
          </a:p>
          <a:p>
            <a:pPr>
              <a:buNone/>
            </a:pPr>
            <a:r>
              <a:rPr lang="cs-CZ" sz="1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>
              <a:buNone/>
            </a:pPr>
            <a:r>
              <a:rPr lang="cs-CZ" sz="1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1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5000" dirty="0" smtClean="0">
                <a:latin typeface="Times New Roman" pitchFamily="18" charset="0"/>
                <a:cs typeface="Times New Roman" pitchFamily="18" charset="0"/>
              </a:rPr>
              <a:t>to</a:t>
            </a:r>
            <a:endParaRPr lang="cs-CZ" sz="1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611560" y="188640"/>
            <a:ext cx="7921625" cy="103549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0066">
                  <a:alpha val="37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  <a:tileRect/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6600" b="1" dirty="0" err="1">
                <a:latin typeface="Times New Roman" pitchFamily="18" charset="0"/>
                <a:cs typeface="Times New Roman" pitchFamily="18" charset="0"/>
              </a:rPr>
              <a:t>o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divoká zv&amp;ecaron;&amp;rcaron;,divoká zví&amp;rcaron;ata,opice,primáti,p&amp;rcaron;íroda,savci,šimpanzi,zví&amp;rcaron;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340768"/>
            <a:ext cx="2663577" cy="2663577"/>
          </a:xfrm>
          <a:prstGeom prst="rect">
            <a:avLst/>
          </a:prstGeom>
          <a:noFill/>
        </p:spPr>
      </p:pic>
      <p:pic>
        <p:nvPicPr>
          <p:cNvPr id="12290" name="Picture 2" descr="Winking Bo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356992"/>
            <a:ext cx="1512168" cy="33379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403350" y="259884"/>
            <a:ext cx="43207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altLang="zh-CN" sz="2800" b="1" dirty="0" smtClean="0">
                <a:latin typeface="Calibri" pitchFamily="34" charset="0"/>
              </a:rPr>
              <a:t>Zakroužkujte </a:t>
            </a:r>
            <a:r>
              <a:rPr lang="cs-CZ" altLang="zh-CN" sz="2800" b="1" dirty="0">
                <a:latin typeface="Calibri" pitchFamily="34" charset="0"/>
              </a:rPr>
              <a:t>písmeno </a:t>
            </a:r>
            <a:r>
              <a:rPr lang="cs-CZ" altLang="zh-CN" sz="2800" b="1" dirty="0" smtClean="0">
                <a:latin typeface="Calibri" pitchFamily="34" charset="0"/>
              </a:rPr>
              <a:t>„o“.</a:t>
            </a:r>
            <a:endParaRPr lang="cs-CZ" altLang="zh-CN" sz="2800" b="1" dirty="0">
              <a:latin typeface="Calibri" pitchFamily="34" charset="0"/>
            </a:endParaRPr>
          </a:p>
        </p:txBody>
      </p:sp>
      <p:sp>
        <p:nvSpPr>
          <p:cNvPr id="10248" name="Rectangle 8"/>
          <p:cNvSpPr>
            <a:spLocks noGrp="1" noChangeArrowheads="1"/>
          </p:cNvSpPr>
          <p:nvPr>
            <p:ph idx="1"/>
          </p:nvPr>
        </p:nvSpPr>
        <p:spPr>
          <a:xfrm>
            <a:off x="395288" y="1196975"/>
            <a:ext cx="8280400" cy="4895850"/>
          </a:xfrm>
          <a:solidFill>
            <a:srgbClr val="FF99CC">
              <a:alpha val="50000"/>
            </a:srgbClr>
          </a:solidFill>
        </p:spPr>
        <p:txBody>
          <a:bodyPr/>
          <a:lstStyle/>
          <a:p>
            <a:pPr>
              <a:buFontTx/>
              <a:buNone/>
            </a:pPr>
            <a:r>
              <a:rPr lang="cs-CZ" sz="10000" dirty="0" smtClean="0">
                <a:solidFill>
                  <a:srgbClr val="FF9933"/>
                </a:solidFill>
              </a:rPr>
              <a:t> </a:t>
            </a:r>
            <a:r>
              <a:rPr lang="cs-CZ" sz="10000" dirty="0" smtClean="0"/>
              <a:t>o b e č i š a o k n i o č d o i e č o č i e š k o č p </a:t>
            </a:r>
          </a:p>
        </p:txBody>
      </p:sp>
      <p:sp>
        <p:nvSpPr>
          <p:cNvPr id="8" name="Šipka doprava 7"/>
          <p:cNvSpPr>
            <a:spLocks noChangeArrowheads="1"/>
          </p:cNvSpPr>
          <p:nvPr/>
        </p:nvSpPr>
        <p:spPr bwMode="auto">
          <a:xfrm>
            <a:off x="468313" y="333375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lačítko akce: Vlastní 3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18"/>
          <p:cNvGrpSpPr/>
          <p:nvPr/>
        </p:nvGrpSpPr>
        <p:grpSpPr>
          <a:xfrm>
            <a:off x="854960" y="2882732"/>
            <a:ext cx="3022300" cy="1165371"/>
            <a:chOff x="971600" y="2132856"/>
            <a:chExt cx="2808312" cy="1152128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6" name="Mrak 15"/>
            <p:cNvSpPr/>
            <p:nvPr/>
          </p:nvSpPr>
          <p:spPr>
            <a:xfrm>
              <a:off x="971600" y="2132856"/>
              <a:ext cx="2808312" cy="1152128"/>
            </a:xfrm>
            <a:prstGeom prst="cloud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</a:rPr>
                <a:t> 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LÉ TO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cxnSp>
          <p:nvCxnSpPr>
            <p:cNvPr id="8" name="Přímá spojovací čára 7"/>
            <p:cNvCxnSpPr/>
            <p:nvPr/>
          </p:nvCxnSpPr>
          <p:spPr>
            <a:xfrm>
              <a:off x="2411760" y="2204864"/>
              <a:ext cx="0" cy="108012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Skupina 19"/>
          <p:cNvGrpSpPr/>
          <p:nvPr/>
        </p:nvGrpSpPr>
        <p:grpSpPr>
          <a:xfrm>
            <a:off x="5349663" y="1717361"/>
            <a:ext cx="3022300" cy="1165371"/>
            <a:chOff x="971600" y="2132856"/>
            <a:chExt cx="2808312" cy="1152128"/>
          </a:xfrm>
        </p:grpSpPr>
        <p:sp>
          <p:nvSpPr>
            <p:cNvPr id="21" name="Mrak 20"/>
            <p:cNvSpPr/>
            <p:nvPr/>
          </p:nvSpPr>
          <p:spPr>
            <a:xfrm>
              <a:off x="971600" y="2132856"/>
              <a:ext cx="2808312" cy="1152128"/>
            </a:xfrm>
            <a:prstGeom prst="cloud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</a:rPr>
                <a:t> 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LA SO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cxnSp>
          <p:nvCxnSpPr>
            <p:cNvPr id="22" name="Přímá spojovací čára 21"/>
            <p:cNvCxnSpPr/>
            <p:nvPr/>
          </p:nvCxnSpPr>
          <p:spPr>
            <a:xfrm>
              <a:off x="2411760" y="2204864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Skupina 22"/>
          <p:cNvGrpSpPr/>
          <p:nvPr/>
        </p:nvGrpSpPr>
        <p:grpSpPr>
          <a:xfrm>
            <a:off x="854960" y="4703624"/>
            <a:ext cx="3022300" cy="1165371"/>
            <a:chOff x="971600" y="2132856"/>
            <a:chExt cx="2808312" cy="1152128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24" name="Mrak 23"/>
            <p:cNvSpPr/>
            <p:nvPr/>
          </p:nvSpPr>
          <p:spPr>
            <a:xfrm>
              <a:off x="971600" y="2132856"/>
              <a:ext cx="2808312" cy="1152128"/>
            </a:xfrm>
            <a:prstGeom prst="cloud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</a:rPr>
                <a:t> 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SO VA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cxnSp>
          <p:nvCxnSpPr>
            <p:cNvPr id="25" name="Přímá spojovací čára 24"/>
            <p:cNvCxnSpPr/>
            <p:nvPr/>
          </p:nvCxnSpPr>
          <p:spPr>
            <a:xfrm>
              <a:off x="2411760" y="2204864"/>
              <a:ext cx="0" cy="108012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Skupina 25"/>
          <p:cNvGrpSpPr/>
          <p:nvPr/>
        </p:nvGrpSpPr>
        <p:grpSpPr>
          <a:xfrm>
            <a:off x="932455" y="1061840"/>
            <a:ext cx="3022300" cy="1165371"/>
            <a:chOff x="971600" y="2132856"/>
            <a:chExt cx="2808312" cy="1152128"/>
          </a:xfrm>
          <a:solidFill>
            <a:srgbClr val="FFFFCC"/>
          </a:solidFill>
        </p:grpSpPr>
        <p:sp>
          <p:nvSpPr>
            <p:cNvPr id="27" name="Mrak 26"/>
            <p:cNvSpPr/>
            <p:nvPr/>
          </p:nvSpPr>
          <p:spPr>
            <a:xfrm>
              <a:off x="971600" y="2132856"/>
              <a:ext cx="2808312" cy="1152128"/>
            </a:xfrm>
            <a:prstGeom prst="cloud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VO  SA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cxnSp>
          <p:nvCxnSpPr>
            <p:cNvPr id="28" name="Přímá spojovací čára 27"/>
            <p:cNvCxnSpPr/>
            <p:nvPr/>
          </p:nvCxnSpPr>
          <p:spPr>
            <a:xfrm>
              <a:off x="2411760" y="2204864"/>
              <a:ext cx="0" cy="108012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Skupina 28"/>
          <p:cNvGrpSpPr/>
          <p:nvPr/>
        </p:nvGrpSpPr>
        <p:grpSpPr>
          <a:xfrm>
            <a:off x="5504653" y="5431981"/>
            <a:ext cx="3022300" cy="1165371"/>
            <a:chOff x="971600" y="2132856"/>
            <a:chExt cx="2808312" cy="1152128"/>
          </a:xfrm>
          <a:solidFill>
            <a:schemeClr val="bg2">
              <a:lumMod val="75000"/>
            </a:schemeClr>
          </a:solidFill>
        </p:grpSpPr>
        <p:sp>
          <p:nvSpPr>
            <p:cNvPr id="30" name="Mrak 29"/>
            <p:cNvSpPr/>
            <p:nvPr/>
          </p:nvSpPr>
          <p:spPr>
            <a:xfrm>
              <a:off x="971600" y="2132856"/>
              <a:ext cx="2808312" cy="1152128"/>
            </a:xfrm>
            <a:prstGeom prst="cloud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MA SO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cxnSp>
          <p:nvCxnSpPr>
            <p:cNvPr id="31" name="Přímá spojovací čára 30"/>
            <p:cNvCxnSpPr/>
            <p:nvPr/>
          </p:nvCxnSpPr>
          <p:spPr>
            <a:xfrm>
              <a:off x="2411760" y="2204864"/>
              <a:ext cx="0" cy="108012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Skupina 31"/>
          <p:cNvGrpSpPr/>
          <p:nvPr/>
        </p:nvGrpSpPr>
        <p:grpSpPr>
          <a:xfrm>
            <a:off x="5582148" y="3611089"/>
            <a:ext cx="3022300" cy="1165371"/>
            <a:chOff x="971600" y="2132856"/>
            <a:chExt cx="2808312" cy="1152128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33" name="Mrak 32"/>
            <p:cNvSpPr/>
            <p:nvPr/>
          </p:nvSpPr>
          <p:spPr>
            <a:xfrm>
              <a:off x="971600" y="2132856"/>
              <a:ext cx="2808312" cy="1152128"/>
            </a:xfrm>
            <a:prstGeom prst="cloud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4400" dirty="0" smtClean="0">
                  <a:solidFill>
                    <a:schemeClr val="tx1"/>
                  </a:solidFill>
                </a:rPr>
                <a:t> </a:t>
              </a:r>
              <a:r>
                <a:rPr lang="cs-CZ" sz="4400" dirty="0" smtClean="0">
                  <a:solidFill>
                    <a:schemeClr val="tx1"/>
                  </a:solidFill>
                  <a:latin typeface="Trebuchet MS" pitchFamily="34" charset="0"/>
                </a:rPr>
                <a:t>LO TO</a:t>
              </a:r>
              <a:endParaRPr lang="cs-CZ" sz="4400" dirty="0">
                <a:solidFill>
                  <a:schemeClr val="tx1"/>
                </a:solidFill>
                <a:latin typeface="Trebuchet MS" pitchFamily="34" charset="0"/>
              </a:endParaRPr>
            </a:p>
          </p:txBody>
        </p:sp>
        <p:cxnSp>
          <p:nvCxnSpPr>
            <p:cNvPr id="34" name="Přímá spojovací čára 33"/>
            <p:cNvCxnSpPr/>
            <p:nvPr/>
          </p:nvCxnSpPr>
          <p:spPr>
            <a:xfrm>
              <a:off x="2411760" y="2204864"/>
              <a:ext cx="0" cy="1080120"/>
            </a:xfrm>
            <a:prstGeom prst="lin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Šipka doprava 34"/>
          <p:cNvSpPr>
            <a:spLocks noChangeArrowheads="1"/>
          </p:cNvSpPr>
          <p:nvPr/>
        </p:nvSpPr>
        <p:spPr bwMode="auto">
          <a:xfrm>
            <a:off x="468313" y="334211"/>
            <a:ext cx="850815" cy="362899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1553188" y="260677"/>
            <a:ext cx="2450678" cy="529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cs-CZ" altLang="zh-CN" sz="2800" b="1" dirty="0" smtClean="0">
                <a:latin typeface="+mn-lt"/>
                <a:cs typeface="+mn-cs"/>
              </a:rPr>
              <a:t>Čtěte obláčky.</a:t>
            </a:r>
            <a:endParaRPr lang="cs-CZ" altLang="zh-CN" sz="2800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1476375" y="260677"/>
            <a:ext cx="33822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cs-CZ" altLang="zh-CN" sz="2800" b="1" dirty="0" smtClean="0">
                <a:latin typeface="+mn-lt"/>
                <a:cs typeface="+mn-cs"/>
              </a:rPr>
              <a:t>Čtěte obrázkové věty.</a:t>
            </a:r>
            <a:endParaRPr lang="cs-CZ" altLang="zh-CN" sz="2800" b="1" dirty="0">
              <a:latin typeface="+mn-lt"/>
              <a:cs typeface="+mn-cs"/>
            </a:endParaRPr>
          </a:p>
        </p:txBody>
      </p:sp>
      <p:sp>
        <p:nvSpPr>
          <p:cNvPr id="17" name="Zástupný symbol pro obsah 4"/>
          <p:cNvSpPr txBox="1">
            <a:spLocks/>
          </p:cNvSpPr>
          <p:nvPr/>
        </p:nvSpPr>
        <p:spPr bwMode="auto">
          <a:xfrm>
            <a:off x="323528" y="764704"/>
            <a:ext cx="8496944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sz="4800" dirty="0" smtClean="0">
                <a:latin typeface="+mn-lt"/>
                <a:cs typeface="+mn-cs"/>
              </a:rPr>
              <a:t>U                     máme les.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cs-CZ" sz="6600" dirty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sz="4800" dirty="0" smtClean="0">
                <a:latin typeface="+mn-lt"/>
                <a:cs typeface="+mn-cs"/>
              </a:rPr>
              <a:t>V lese houká             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cs-CZ" sz="800" dirty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cs-CZ" dirty="0" smtClean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cs-CZ" sz="2000" dirty="0" smtClean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cs-CZ" sz="4800" dirty="0" smtClean="0">
                <a:latin typeface="+mn-lt"/>
                <a:cs typeface="+mn-cs"/>
              </a:rPr>
              <a:t>Ota má malé                     .                  </a:t>
            </a:r>
            <a:endParaRPr lang="cs-CZ" sz="4800" dirty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82" name="Picture 14" descr="D&amp;uring;m s &amp;ccaron;ervenou st&amp;rcaron;ech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692696"/>
            <a:ext cx="1828800" cy="1828800"/>
          </a:xfrm>
          <a:prstGeom prst="rect">
            <a:avLst/>
          </a:prstGeom>
          <a:noFill/>
        </p:spPr>
      </p:pic>
      <p:pic>
        <p:nvPicPr>
          <p:cNvPr id="7184" name="Picture 16" descr="Sova"/>
          <p:cNvPicPr>
            <a:picLocks noChangeAspect="1" noChangeArrowheads="1"/>
          </p:cNvPicPr>
          <p:nvPr/>
        </p:nvPicPr>
        <p:blipFill>
          <a:blip r:embed="rId3" cstate="print"/>
          <a:srcRect l="7875" r="9439"/>
          <a:stretch>
            <a:fillRect/>
          </a:stretch>
        </p:blipFill>
        <p:spPr bwMode="auto">
          <a:xfrm>
            <a:off x="3635896" y="2708920"/>
            <a:ext cx="1512168" cy="1828800"/>
          </a:xfrm>
          <a:prstGeom prst="rect">
            <a:avLst/>
          </a:prstGeom>
          <a:noFill/>
        </p:spPr>
      </p:pic>
      <p:pic>
        <p:nvPicPr>
          <p:cNvPr id="7186" name="Picture 18" descr="jízdní kola,kola,p&amp;rcaron;eprava,sport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509120"/>
            <a:ext cx="2016224" cy="2016224"/>
          </a:xfrm>
          <a:prstGeom prst="rect">
            <a:avLst/>
          </a:prstGeom>
          <a:noFill/>
        </p:spPr>
      </p:pic>
      <p:sp>
        <p:nvSpPr>
          <p:cNvPr id="21" name="Šipka doprava 20"/>
          <p:cNvSpPr>
            <a:spLocks noChangeArrowheads="1"/>
          </p:cNvSpPr>
          <p:nvPr/>
        </p:nvSpPr>
        <p:spPr bwMode="auto">
          <a:xfrm>
            <a:off x="468313" y="333375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lačítko akce: Vlastní 18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476374" y="3780"/>
            <a:ext cx="7344097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cs-CZ" sz="2400" b="1" dirty="0"/>
              <a:t>Ve slovech </a:t>
            </a:r>
            <a:r>
              <a:rPr lang="cs-CZ" sz="2400" b="1" dirty="0" smtClean="0"/>
              <a:t>spočítejte písmeno „o“ </a:t>
            </a:r>
            <a:r>
              <a:rPr lang="cs-CZ" sz="2400" b="1" dirty="0"/>
              <a:t>a </a:t>
            </a:r>
            <a:r>
              <a:rPr lang="cs-CZ" sz="2400" b="1" dirty="0" smtClean="0"/>
              <a:t>do rámečku doplňte z nápovědy počet napočítaných </a:t>
            </a:r>
            <a:r>
              <a:rPr lang="cs-CZ" sz="2400" b="1" dirty="0"/>
              <a:t>písmen</a:t>
            </a:r>
            <a:r>
              <a:rPr lang="cs-CZ" sz="2800" dirty="0"/>
              <a:t>.</a:t>
            </a:r>
          </a:p>
        </p:txBody>
      </p:sp>
      <p:sp>
        <p:nvSpPr>
          <p:cNvPr id="9219" name="Rectangle 8"/>
          <p:cNvSpPr>
            <a:spLocks noGrp="1" noChangeArrowheads="1"/>
          </p:cNvSpPr>
          <p:nvPr>
            <p:ph idx="1"/>
          </p:nvPr>
        </p:nvSpPr>
        <p:spPr>
          <a:xfrm>
            <a:off x="323850" y="1412776"/>
            <a:ext cx="4896222" cy="3745012"/>
          </a:xfrm>
        </p:spPr>
        <p:txBody>
          <a:bodyPr/>
          <a:lstStyle/>
          <a:p>
            <a:pPr>
              <a:buFontTx/>
              <a:buNone/>
            </a:pPr>
            <a:r>
              <a:rPr lang="cs-CZ" sz="3600" dirty="0" smtClean="0"/>
              <a:t>kočka, orel, motýl</a:t>
            </a:r>
          </a:p>
          <a:p>
            <a:pPr>
              <a:buFontTx/>
              <a:buNone/>
            </a:pPr>
            <a:endParaRPr lang="cs-CZ" sz="3600" dirty="0" smtClean="0"/>
          </a:p>
          <a:p>
            <a:pPr>
              <a:buFontTx/>
              <a:buNone/>
            </a:pPr>
            <a:r>
              <a:rPr lang="cs-CZ" sz="3600" dirty="0" smtClean="0"/>
              <a:t>Olina, Oto, </a:t>
            </a:r>
            <a:r>
              <a:rPr lang="cs-CZ" sz="3600" dirty="0" err="1" smtClean="0"/>
              <a:t>Odon</a:t>
            </a:r>
            <a:endParaRPr lang="cs-CZ" sz="3600" dirty="0" smtClean="0"/>
          </a:p>
          <a:p>
            <a:pPr>
              <a:buFontTx/>
              <a:buNone/>
            </a:pPr>
            <a:endParaRPr lang="cs-CZ" sz="3600" dirty="0" smtClean="0"/>
          </a:p>
          <a:p>
            <a:pPr>
              <a:buFontTx/>
              <a:buNone/>
            </a:pPr>
            <a:r>
              <a:rPr lang="cs-CZ" sz="3600" dirty="0" smtClean="0"/>
              <a:t>lopata, škola, okno</a:t>
            </a:r>
          </a:p>
          <a:p>
            <a:pPr>
              <a:buFontTx/>
              <a:buNone/>
            </a:pPr>
            <a:endParaRPr lang="cs-CZ" sz="3600" dirty="0" smtClean="0"/>
          </a:p>
        </p:txBody>
      </p:sp>
      <p:sp>
        <p:nvSpPr>
          <p:cNvPr id="9" name="Šipka doprava 8"/>
          <p:cNvSpPr>
            <a:spLocks noChangeArrowheads="1"/>
          </p:cNvSpPr>
          <p:nvPr/>
        </p:nvSpPr>
        <p:spPr bwMode="auto">
          <a:xfrm>
            <a:off x="467544" y="188640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4211960" y="980728"/>
            <a:ext cx="1584176" cy="1296144"/>
          </a:xfrm>
          <a:prstGeom prst="rect">
            <a:avLst/>
          </a:prstGeom>
          <a:solidFill>
            <a:schemeClr val="tx2">
              <a:lumMod val="20000"/>
              <a:lumOff val="80000"/>
              <a:alpha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cs-CZ" sz="3600" dirty="0"/>
          </a:p>
        </p:txBody>
      </p:sp>
      <p:sp>
        <p:nvSpPr>
          <p:cNvPr id="13" name="Rectangle 8"/>
          <p:cNvSpPr txBox="1">
            <a:spLocks noChangeArrowheads="1"/>
          </p:cNvSpPr>
          <p:nvPr/>
        </p:nvSpPr>
        <p:spPr bwMode="auto">
          <a:xfrm>
            <a:off x="611560" y="5373216"/>
            <a:ext cx="1584000" cy="129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4211960" y="2420888"/>
            <a:ext cx="1584176" cy="1296144"/>
          </a:xfrm>
          <a:prstGeom prst="rect">
            <a:avLst/>
          </a:prstGeom>
          <a:solidFill>
            <a:srgbClr val="FFFFCC">
              <a:alpha val="4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cs-CZ" sz="3600" dirty="0"/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4211960" y="3861048"/>
            <a:ext cx="1584176" cy="1296144"/>
          </a:xfrm>
          <a:prstGeom prst="rect">
            <a:avLst/>
          </a:prstGeom>
          <a:solidFill>
            <a:schemeClr val="accent2">
              <a:lumMod val="40000"/>
              <a:lumOff val="60000"/>
              <a:alpha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cs-CZ" sz="3600" dirty="0"/>
          </a:p>
        </p:txBody>
      </p:sp>
      <p:sp>
        <p:nvSpPr>
          <p:cNvPr id="16" name="Rectangle 8"/>
          <p:cNvSpPr txBox="1">
            <a:spLocks noChangeArrowheads="1"/>
          </p:cNvSpPr>
          <p:nvPr/>
        </p:nvSpPr>
        <p:spPr bwMode="auto">
          <a:xfrm>
            <a:off x="6300192" y="5373216"/>
            <a:ext cx="1584000" cy="129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8000" b="1" dirty="0">
                <a:latin typeface="+mn-lt"/>
                <a:cs typeface="+mn-cs"/>
              </a:rPr>
              <a:t>4</a:t>
            </a:r>
            <a:endParaRPr kumimoji="0" lang="cs-CZ" sz="8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Rectangle 8"/>
          <p:cNvSpPr txBox="1">
            <a:spLocks noChangeArrowheads="1"/>
          </p:cNvSpPr>
          <p:nvPr/>
        </p:nvSpPr>
        <p:spPr bwMode="auto">
          <a:xfrm>
            <a:off x="4427984" y="5373216"/>
            <a:ext cx="1584000" cy="129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8000" b="1" dirty="0">
                <a:latin typeface="+mn-lt"/>
                <a:cs typeface="+mn-cs"/>
              </a:rPr>
              <a:t>5</a:t>
            </a:r>
            <a:endParaRPr kumimoji="0" lang="cs-CZ" sz="8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2555776" y="5373216"/>
            <a:ext cx="1584000" cy="129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39375 -0.64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-3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-0.02361 -0.4305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-2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2283 -0.22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00" y="-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lačítko akce: Vlastní 1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5"/>
          <p:cNvGrpSpPr/>
          <p:nvPr/>
        </p:nvGrpSpPr>
        <p:grpSpPr>
          <a:xfrm>
            <a:off x="323850" y="195612"/>
            <a:ext cx="8424614" cy="6401740"/>
            <a:chOff x="323850" y="195433"/>
            <a:chExt cx="7561263" cy="6230767"/>
          </a:xfrm>
        </p:grpSpPr>
        <p:sp>
          <p:nvSpPr>
            <p:cNvPr id="6148" name="Rectangle 4"/>
            <p:cNvSpPr>
              <a:spLocks noChangeArrowheads="1"/>
            </p:cNvSpPr>
            <p:nvPr/>
          </p:nvSpPr>
          <p:spPr bwMode="auto">
            <a:xfrm>
              <a:off x="1331913" y="195433"/>
              <a:ext cx="5070020" cy="509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cs-CZ" altLang="zh-CN" sz="2800" b="1" dirty="0">
                  <a:latin typeface="+mn-lt"/>
                  <a:cs typeface="+mn-cs"/>
                </a:rPr>
                <a:t>Zakroužkujte </a:t>
              </a:r>
              <a:r>
                <a:rPr lang="cs-CZ" altLang="zh-CN" sz="2800" b="1" dirty="0" smtClean="0">
                  <a:latin typeface="+mn-lt"/>
                  <a:cs typeface="+mn-cs"/>
                </a:rPr>
                <a:t>správný název</a:t>
              </a:r>
              <a:r>
                <a:rPr lang="cs-CZ" altLang="zh-CN" sz="2800" b="1" dirty="0">
                  <a:latin typeface="+mn-lt"/>
                  <a:cs typeface="+mn-cs"/>
                </a:rPr>
                <a:t> obrázku.</a:t>
              </a:r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2700338" y="1341438"/>
              <a:ext cx="1368425" cy="360362"/>
            </a:xfrm>
            <a:prstGeom prst="rect">
              <a:avLst/>
            </a:prstGeom>
            <a:solidFill>
              <a:srgbClr val="996633">
                <a:alpha val="60001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cs-CZ" sz="1800" b="1"/>
                <a:t>SLEPIČKA</a:t>
              </a:r>
            </a:p>
          </p:txBody>
        </p:sp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>
              <a:off x="4572000" y="1341438"/>
              <a:ext cx="1368425" cy="360362"/>
            </a:xfrm>
            <a:prstGeom prst="rect">
              <a:avLst/>
            </a:prstGeom>
            <a:solidFill>
              <a:srgbClr val="996633">
                <a:alpha val="60001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cs-CZ" sz="1800" b="1"/>
                <a:t>OPIČKA</a:t>
              </a:r>
            </a:p>
          </p:txBody>
        </p:sp>
        <p:sp>
          <p:nvSpPr>
            <p:cNvPr id="8198" name="Rectangle 12"/>
            <p:cNvSpPr>
              <a:spLocks noChangeArrowheads="1"/>
            </p:cNvSpPr>
            <p:nvPr/>
          </p:nvSpPr>
          <p:spPr bwMode="auto">
            <a:xfrm>
              <a:off x="2771775" y="3429000"/>
              <a:ext cx="1368425" cy="360363"/>
            </a:xfrm>
            <a:prstGeom prst="rect">
              <a:avLst/>
            </a:prstGeom>
            <a:solidFill>
              <a:srgbClr val="66FFCC">
                <a:alpha val="7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cs-CZ" sz="1800" b="1"/>
                <a:t>OKNO</a:t>
              </a:r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6516688" y="5589588"/>
              <a:ext cx="1368425" cy="36036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/>
                <a:t>OKO</a:t>
              </a:r>
            </a:p>
          </p:txBody>
        </p:sp>
        <p:sp>
          <p:nvSpPr>
            <p:cNvPr id="8200" name="Rectangle 14"/>
            <p:cNvSpPr>
              <a:spLocks noChangeArrowheads="1"/>
            </p:cNvSpPr>
            <p:nvPr/>
          </p:nvSpPr>
          <p:spPr bwMode="auto">
            <a:xfrm>
              <a:off x="4643438" y="3429000"/>
              <a:ext cx="1368425" cy="360363"/>
            </a:xfrm>
            <a:prstGeom prst="rect">
              <a:avLst/>
            </a:prstGeom>
            <a:solidFill>
              <a:srgbClr val="66FFCC">
                <a:alpha val="7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cs-CZ" sz="1800" b="1"/>
                <a:t>PRKNO</a:t>
              </a:r>
            </a:p>
          </p:txBody>
        </p:sp>
        <p:sp>
          <p:nvSpPr>
            <p:cNvPr id="8201" name="Rectangle 15"/>
            <p:cNvSpPr>
              <a:spLocks noChangeArrowheads="1"/>
            </p:cNvSpPr>
            <p:nvPr/>
          </p:nvSpPr>
          <p:spPr bwMode="auto">
            <a:xfrm>
              <a:off x="6443663" y="3429000"/>
              <a:ext cx="1368425" cy="360363"/>
            </a:xfrm>
            <a:prstGeom prst="rect">
              <a:avLst/>
            </a:prstGeom>
            <a:solidFill>
              <a:srgbClr val="66FFCC">
                <a:alpha val="7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cs-CZ" sz="1800" b="1"/>
                <a:t>DVEŘE</a:t>
              </a:r>
            </a:p>
          </p:txBody>
        </p:sp>
        <p:sp>
          <p:nvSpPr>
            <p:cNvPr id="6160" name="Rectangle 16"/>
            <p:cNvSpPr>
              <a:spLocks noChangeArrowheads="1"/>
            </p:cNvSpPr>
            <p:nvPr/>
          </p:nvSpPr>
          <p:spPr bwMode="auto">
            <a:xfrm>
              <a:off x="4572000" y="5589588"/>
              <a:ext cx="1368425" cy="36036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/>
                <a:t>UCHO</a:t>
              </a:r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2700338" y="5589588"/>
              <a:ext cx="1368425" cy="36036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cs-CZ" sz="1800" b="1"/>
                <a:t>PUSA</a:t>
              </a:r>
            </a:p>
          </p:txBody>
        </p:sp>
        <p:sp>
          <p:nvSpPr>
            <p:cNvPr id="6165" name="Rectangle 21"/>
            <p:cNvSpPr>
              <a:spLocks noChangeArrowheads="1"/>
            </p:cNvSpPr>
            <p:nvPr/>
          </p:nvSpPr>
          <p:spPr bwMode="auto">
            <a:xfrm>
              <a:off x="6443663" y="1341438"/>
              <a:ext cx="1368425" cy="360362"/>
            </a:xfrm>
            <a:prstGeom prst="rect">
              <a:avLst/>
            </a:prstGeom>
            <a:solidFill>
              <a:srgbClr val="996633">
                <a:alpha val="60001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cs-CZ" sz="1800" b="1" dirty="0">
                  <a:cs typeface="+mn-cs"/>
                </a:rPr>
                <a:t>OVEČKA</a:t>
              </a:r>
            </a:p>
          </p:txBody>
        </p:sp>
        <p:pic>
          <p:nvPicPr>
            <p:cNvPr id="8212" name="Picture 20" descr="MC900237615[1]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23850" y="2960688"/>
              <a:ext cx="2016125" cy="1771650"/>
            </a:xfrm>
            <a:prstGeom prst="rect">
              <a:avLst/>
            </a:prstGeom>
            <a:noFill/>
          </p:spPr>
        </p:pic>
        <p:pic>
          <p:nvPicPr>
            <p:cNvPr id="8215" name="Picture 23" descr="MC900026170[1]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3850" y="5013325"/>
              <a:ext cx="1905000" cy="1412875"/>
            </a:xfrm>
            <a:prstGeom prst="rect">
              <a:avLst/>
            </a:prstGeom>
            <a:noFill/>
          </p:spPr>
        </p:pic>
        <p:sp>
          <p:nvSpPr>
            <p:cNvPr id="8" name="Šipka doprava 7"/>
            <p:cNvSpPr>
              <a:spLocks noChangeArrowheads="1"/>
            </p:cNvSpPr>
            <p:nvPr/>
          </p:nvSpPr>
          <p:spPr bwMode="auto">
            <a:xfrm>
              <a:off x="467544" y="260648"/>
              <a:ext cx="790575" cy="358775"/>
            </a:xfrm>
            <a:prstGeom prst="rightArrow">
              <a:avLst>
                <a:gd name="adj1" fmla="val 50000"/>
                <a:gd name="adj2" fmla="val 50080"/>
              </a:avLst>
            </a:prstGeom>
            <a:solidFill>
              <a:srgbClr val="FF99CC"/>
            </a:solidFill>
            <a:ln w="25400" algn="ctr">
              <a:solidFill>
                <a:srgbClr val="FF99CC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>
                <a:defRPr/>
              </a:pPr>
              <a:endParaRPr lang="cs-CZ">
                <a:solidFill>
                  <a:schemeClr val="lt1"/>
                </a:solidFill>
                <a:latin typeface="+mn-lt"/>
                <a:cs typeface="+mn-cs"/>
              </a:endParaRPr>
            </a:p>
          </p:txBody>
        </p:sp>
        <p:pic>
          <p:nvPicPr>
            <p:cNvPr id="8218" name="Picture 26" descr="divoká zv&amp;ecaron;&amp;rcaron;,divoká zví&amp;rcaron;ata,opice,primáti,p&amp;rcaron;íroda,savci,šimpanzi,zví&amp;rcaron;ata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5536" y="836712"/>
              <a:ext cx="2015505" cy="201550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lačítko akce: Vlastní 1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331640" y="260648"/>
            <a:ext cx="1944216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defTabSz="914400" eaLnBrk="1" latinLnBrk="0" hangingPunct="1">
              <a:lnSpc>
                <a:spcPct val="100000"/>
              </a:lnSpc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800" b="1" dirty="0" smtClean="0">
                <a:latin typeface="+mn-lt"/>
              </a:rPr>
              <a:t>Složte větu.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23528" y="1052736"/>
            <a:ext cx="8291264" cy="1224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6600" dirty="0" smtClean="0"/>
              <a:t>     Ota má               .</a:t>
            </a:r>
            <a:endParaRPr lang="cs-CZ" sz="6600" dirty="0"/>
          </a:p>
        </p:txBody>
      </p:sp>
      <p:sp>
        <p:nvSpPr>
          <p:cNvPr id="21" name="Obdélník 20"/>
          <p:cNvSpPr/>
          <p:nvPr/>
        </p:nvSpPr>
        <p:spPr>
          <a:xfrm>
            <a:off x="179512" y="2420888"/>
            <a:ext cx="8784976" cy="2160240"/>
          </a:xfrm>
          <a:prstGeom prst="rect">
            <a:avLst/>
          </a:prstGeom>
          <a:solidFill>
            <a:srgbClr val="FFA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6"/>
          <p:cNvSpPr txBox="1">
            <a:spLocks noChangeArrowheads="1"/>
          </p:cNvSpPr>
          <p:nvPr/>
        </p:nvSpPr>
        <p:spPr bwMode="auto">
          <a:xfrm>
            <a:off x="3563888" y="5157192"/>
            <a:ext cx="13681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má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8" name="TextovéPole 6"/>
          <p:cNvSpPr txBox="1">
            <a:spLocks noChangeArrowheads="1"/>
          </p:cNvSpPr>
          <p:nvPr/>
        </p:nvSpPr>
        <p:spPr bwMode="auto">
          <a:xfrm>
            <a:off x="6660232" y="5085184"/>
            <a:ext cx="15841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Ota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9" name="TextovéPole 6"/>
          <p:cNvSpPr txBox="1">
            <a:spLocks noChangeArrowheads="1"/>
          </p:cNvSpPr>
          <p:nvPr/>
        </p:nvSpPr>
        <p:spPr bwMode="auto">
          <a:xfrm>
            <a:off x="2843808" y="5013176"/>
            <a:ext cx="360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.</a:t>
            </a:r>
            <a:endParaRPr lang="cs-CZ" sz="7200" dirty="0">
              <a:latin typeface="Calibri" pitchFamily="34" charset="0"/>
            </a:endParaRPr>
          </a:p>
        </p:txBody>
      </p:sp>
      <p:pic>
        <p:nvPicPr>
          <p:cNvPr id="11" name="Picture 14" descr="jídlo,lískové o&amp;rcaron;echy,o&amp;rcaron;echy,plody,p&amp;rcaron;íroda,stolování"/>
          <p:cNvPicPr>
            <a:picLocks noChangeAspect="1" noChangeArrowheads="1"/>
          </p:cNvPicPr>
          <p:nvPr/>
        </p:nvPicPr>
        <p:blipFill>
          <a:blip r:embed="rId2" cstate="print"/>
          <a:srcRect l="3573" t="7145" r="7110" b="14255"/>
          <a:stretch>
            <a:fillRect/>
          </a:stretch>
        </p:blipFill>
        <p:spPr bwMode="auto">
          <a:xfrm>
            <a:off x="4427984" y="620688"/>
            <a:ext cx="1800200" cy="1584176"/>
          </a:xfrm>
          <a:prstGeom prst="rect">
            <a:avLst/>
          </a:prstGeom>
          <a:noFill/>
        </p:spPr>
      </p:pic>
      <p:pic>
        <p:nvPicPr>
          <p:cNvPr id="14" name="Picture 14" descr="jídlo,lískové o&amp;rcaron;echy,o&amp;rcaron;echy,plody,p&amp;rcaron;íroda,stolování"/>
          <p:cNvPicPr>
            <a:picLocks noChangeAspect="1" noChangeArrowheads="1"/>
          </p:cNvPicPr>
          <p:nvPr/>
        </p:nvPicPr>
        <p:blipFill>
          <a:blip r:embed="rId2" cstate="print"/>
          <a:srcRect l="3573" t="7145" r="7110" b="14255"/>
          <a:stretch>
            <a:fillRect/>
          </a:stretch>
        </p:blipFill>
        <p:spPr bwMode="auto">
          <a:xfrm>
            <a:off x="683568" y="5013176"/>
            <a:ext cx="1800200" cy="1584176"/>
          </a:xfrm>
          <a:prstGeom prst="rect">
            <a:avLst/>
          </a:prstGeom>
          <a:noFill/>
        </p:spPr>
      </p:pic>
      <p:sp>
        <p:nvSpPr>
          <p:cNvPr id="16" name="Šipka doprava 15"/>
          <p:cNvSpPr>
            <a:spLocks noChangeArrowheads="1"/>
          </p:cNvSpPr>
          <p:nvPr/>
        </p:nvSpPr>
        <p:spPr bwMode="auto">
          <a:xfrm>
            <a:off x="468313" y="333375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lačítko akce: Vlastní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331640" y="260648"/>
            <a:ext cx="1944216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defTabSz="914400" eaLnBrk="1" latinLnBrk="0" hangingPunct="1">
              <a:lnSpc>
                <a:spcPct val="100000"/>
              </a:lnSpc>
              <a:buClrTx/>
              <a:buSzTx/>
              <a:buFont typeface="Arial" charset="0"/>
              <a:buNone/>
              <a:tabLst/>
              <a:defRPr/>
            </a:pPr>
            <a:r>
              <a:rPr lang="cs-CZ" altLang="zh-CN" sz="2800" b="1" dirty="0" smtClean="0">
                <a:latin typeface="+mn-lt"/>
              </a:rPr>
              <a:t>Složte větu.</a:t>
            </a:r>
            <a:endParaRPr lang="cs-CZ" altLang="zh-CN" sz="2800" b="1" dirty="0">
              <a:latin typeface="+mn-lt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idx="1"/>
          </p:nvPr>
        </p:nvSpPr>
        <p:spPr>
          <a:xfrm>
            <a:off x="323528" y="1052736"/>
            <a:ext cx="8291264" cy="12241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6600" dirty="0" smtClean="0"/>
              <a:t>     Ola má ráda ovoce.</a:t>
            </a:r>
            <a:endParaRPr lang="cs-CZ" sz="6600" dirty="0"/>
          </a:p>
        </p:txBody>
      </p:sp>
      <p:sp>
        <p:nvSpPr>
          <p:cNvPr id="21" name="Obdélník 20"/>
          <p:cNvSpPr/>
          <p:nvPr/>
        </p:nvSpPr>
        <p:spPr>
          <a:xfrm>
            <a:off x="179512" y="2420888"/>
            <a:ext cx="8784976" cy="2160240"/>
          </a:xfrm>
          <a:prstGeom prst="rect">
            <a:avLst/>
          </a:prstGeom>
          <a:solidFill>
            <a:srgbClr val="FFCD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6"/>
          <p:cNvSpPr txBox="1">
            <a:spLocks noChangeArrowheads="1"/>
          </p:cNvSpPr>
          <p:nvPr/>
        </p:nvSpPr>
        <p:spPr bwMode="auto">
          <a:xfrm>
            <a:off x="5004048" y="4941168"/>
            <a:ext cx="13681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má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8" name="TextovéPole 6"/>
          <p:cNvSpPr txBox="1">
            <a:spLocks noChangeArrowheads="1"/>
          </p:cNvSpPr>
          <p:nvPr/>
        </p:nvSpPr>
        <p:spPr bwMode="auto">
          <a:xfrm>
            <a:off x="6660232" y="5085184"/>
            <a:ext cx="158417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Ola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29" name="TextovéPole 6"/>
          <p:cNvSpPr txBox="1">
            <a:spLocks noChangeArrowheads="1"/>
          </p:cNvSpPr>
          <p:nvPr/>
        </p:nvSpPr>
        <p:spPr bwMode="auto">
          <a:xfrm>
            <a:off x="8244408" y="5157192"/>
            <a:ext cx="360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.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16" name="Šipka doprava 15"/>
          <p:cNvSpPr>
            <a:spLocks noChangeArrowheads="1"/>
          </p:cNvSpPr>
          <p:nvPr/>
        </p:nvSpPr>
        <p:spPr bwMode="auto">
          <a:xfrm>
            <a:off x="468313" y="333375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3" name="TextovéPole 6"/>
          <p:cNvSpPr txBox="1">
            <a:spLocks noChangeArrowheads="1"/>
          </p:cNvSpPr>
          <p:nvPr/>
        </p:nvSpPr>
        <p:spPr bwMode="auto">
          <a:xfrm>
            <a:off x="323528" y="4797152"/>
            <a:ext cx="201622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ráda</a:t>
            </a:r>
            <a:endParaRPr lang="cs-CZ" sz="7200" dirty="0">
              <a:latin typeface="Calibri" pitchFamily="34" charset="0"/>
            </a:endParaRPr>
          </a:p>
        </p:txBody>
      </p:sp>
      <p:sp>
        <p:nvSpPr>
          <p:cNvPr id="10" name="TextovéPole 6"/>
          <p:cNvSpPr txBox="1">
            <a:spLocks noChangeArrowheads="1"/>
          </p:cNvSpPr>
          <p:nvPr/>
        </p:nvSpPr>
        <p:spPr bwMode="auto">
          <a:xfrm>
            <a:off x="2411760" y="5373216"/>
            <a:ext cx="24482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7200" dirty="0" smtClean="0">
                <a:latin typeface="Calibri" pitchFamily="34" charset="0"/>
              </a:rPr>
              <a:t>ovoce</a:t>
            </a:r>
            <a:endParaRPr lang="cs-CZ" sz="7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66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616575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latin typeface="Trebuchet MS" pitchFamily="34" charset="0"/>
              </a:rPr>
              <a:t>Z čeho děláme zeleninový salát?</a:t>
            </a:r>
          </a:p>
          <a:p>
            <a:pPr>
              <a:buFont typeface="Arial" charset="0"/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latin typeface="Trebuchet MS" pitchFamily="34" charset="0"/>
              </a:rPr>
              <a:t>Co mají rády veverky?</a:t>
            </a:r>
          </a:p>
          <a:p>
            <a:pPr>
              <a:buFont typeface="Arial" charset="0"/>
              <a:buNone/>
            </a:pPr>
            <a:endParaRPr lang="cs-CZ" sz="1000" dirty="0" smtClean="0">
              <a:latin typeface="Trebuchet MS" pitchFamily="34" charset="0"/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latin typeface="Trebuchet MS" pitchFamily="34" charset="0"/>
              </a:rPr>
              <a:t>Které zvíře má rádo banány?</a:t>
            </a:r>
          </a:p>
          <a:p>
            <a:pPr>
              <a:buFont typeface="Arial" charset="0"/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latin typeface="Trebuchet MS" pitchFamily="34" charset="0"/>
              </a:rPr>
              <a:t>Co doma otevíráme?</a:t>
            </a:r>
          </a:p>
          <a:p>
            <a:pPr>
              <a:buFont typeface="Arial" charset="0"/>
              <a:buNone/>
            </a:pPr>
            <a:endParaRPr lang="cs-CZ" sz="900" dirty="0" smtClean="0">
              <a:latin typeface="Trebuchet MS" pitchFamily="34" charset="0"/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latin typeface="Trebuchet MS" pitchFamily="34" charset="0"/>
              </a:rPr>
              <a:t>Co létá na louce?</a:t>
            </a:r>
          </a:p>
          <a:p>
            <a:pPr>
              <a:buFont typeface="Arial" charset="0"/>
              <a:buNone/>
            </a:pPr>
            <a:endParaRPr lang="cs-CZ" dirty="0" smtClean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475656" y="188640"/>
            <a:ext cx="7272337" cy="431800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lnSpc>
                <a:spcPct val="11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cs-CZ" altLang="zh-CN" sz="2800" b="1" dirty="0">
                <a:latin typeface="+mn-lt"/>
                <a:cs typeface="+mn-cs"/>
              </a:rPr>
              <a:t>Odpovídejte na otázky. Obrázky vám napovědí.</a:t>
            </a:r>
          </a:p>
        </p:txBody>
      </p:sp>
      <p:pic>
        <p:nvPicPr>
          <p:cNvPr id="11276" name="Picture 12" descr="divoká zv&amp;ecaron;&amp;rcaron;,divoká zví&amp;rcaron;ata,opice,primáti,p&amp;rcaron;íroda,savci,šimpanzi,zví&amp;rcaron;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861048"/>
            <a:ext cx="1943497" cy="1943497"/>
          </a:xfrm>
          <a:prstGeom prst="rect">
            <a:avLst/>
          </a:prstGeom>
          <a:noFill/>
        </p:spPr>
      </p:pic>
      <p:pic>
        <p:nvPicPr>
          <p:cNvPr id="12" name="Picture 20" descr="MC900237615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725144"/>
            <a:ext cx="2016125" cy="1771650"/>
          </a:xfrm>
          <a:prstGeom prst="rect">
            <a:avLst/>
          </a:prstGeom>
          <a:noFill/>
        </p:spPr>
      </p:pic>
      <p:pic>
        <p:nvPicPr>
          <p:cNvPr id="11278" name="Picture 14" descr="jídlo,lískové o&amp;rcaron;echy,o&amp;rcaron;echy,plody,p&amp;rcaron;íroda,stolován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980728"/>
            <a:ext cx="2015505" cy="2015505"/>
          </a:xfrm>
          <a:prstGeom prst="rect">
            <a:avLst/>
          </a:prstGeom>
          <a:noFill/>
        </p:spPr>
      </p:pic>
      <p:pic>
        <p:nvPicPr>
          <p:cNvPr id="11280" name="Picture 16" descr="okurky,potraviny,stolování,zelenin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653136"/>
            <a:ext cx="1988840" cy="1988840"/>
          </a:xfrm>
          <a:prstGeom prst="rect">
            <a:avLst/>
          </a:prstGeom>
          <a:noFill/>
        </p:spPr>
      </p:pic>
      <p:pic>
        <p:nvPicPr>
          <p:cNvPr id="11282" name="Picture 18" descr="hmyz,motýl Danaus plexippus,motýli,p&amp;rcaron;íroda,&amp;zcaron;ivot v p&amp;rcaron;írod&amp;ecaron;,zví&amp;rcaron;ata"/>
          <p:cNvPicPr>
            <a:picLocks noChangeAspect="1" noChangeArrowheads="1"/>
          </p:cNvPicPr>
          <p:nvPr/>
        </p:nvPicPr>
        <p:blipFill>
          <a:blip r:embed="rId6" cstate="print"/>
          <a:srcRect t="10718" b="10682"/>
          <a:stretch>
            <a:fillRect/>
          </a:stretch>
        </p:blipFill>
        <p:spPr bwMode="auto">
          <a:xfrm>
            <a:off x="4860032" y="2852936"/>
            <a:ext cx="2015505" cy="1584176"/>
          </a:xfrm>
          <a:prstGeom prst="rect">
            <a:avLst/>
          </a:prstGeom>
          <a:noFill/>
        </p:spPr>
      </p:pic>
      <p:sp>
        <p:nvSpPr>
          <p:cNvPr id="15" name="Šipka doprava 14"/>
          <p:cNvSpPr>
            <a:spLocks noChangeArrowheads="1"/>
          </p:cNvSpPr>
          <p:nvPr/>
        </p:nvSpPr>
        <p:spPr bwMode="auto">
          <a:xfrm>
            <a:off x="468313" y="333375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115616" y="260648"/>
            <a:ext cx="7812087" cy="431800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charset="0"/>
              <a:buNone/>
              <a:defRPr/>
            </a:pPr>
            <a:r>
              <a:rPr lang="cs-CZ" altLang="zh-CN" sz="2400" b="1" dirty="0">
                <a:latin typeface="+mn-lt"/>
                <a:cs typeface="+mn-cs"/>
              </a:rPr>
              <a:t>Pojmenujte a označte obrázky, ve kterých uslyšíte hlásku </a:t>
            </a:r>
            <a:r>
              <a:rPr lang="cs-CZ" altLang="zh-CN" sz="2400" b="1" dirty="0" smtClean="0">
                <a:latin typeface="+mn-lt"/>
                <a:cs typeface="+mn-cs"/>
              </a:rPr>
              <a:t>„o“.</a:t>
            </a:r>
            <a:endParaRPr lang="cs-CZ" altLang="zh-CN" sz="2400" b="1" dirty="0">
              <a:latin typeface="+mn-lt"/>
              <a:cs typeface="+mn-cs"/>
            </a:endParaRPr>
          </a:p>
        </p:txBody>
      </p:sp>
      <p:pic>
        <p:nvPicPr>
          <p:cNvPr id="11" name="Picture 18" descr="hmyz,motýl Danaus plexippus,motýli,p&amp;rcaron;íroda,&amp;zcaron;ivot v p&amp;rcaron;írod&amp;ecaron;,zví&amp;rcaron;ata"/>
          <p:cNvPicPr>
            <a:picLocks noChangeAspect="1" noChangeArrowheads="1"/>
          </p:cNvPicPr>
          <p:nvPr/>
        </p:nvPicPr>
        <p:blipFill>
          <a:blip r:embed="rId2" cstate="print"/>
          <a:srcRect t="10718" b="10682"/>
          <a:stretch>
            <a:fillRect/>
          </a:stretch>
        </p:blipFill>
        <p:spPr bwMode="auto">
          <a:xfrm>
            <a:off x="6588224" y="836712"/>
            <a:ext cx="2015505" cy="1584176"/>
          </a:xfrm>
          <a:prstGeom prst="rect">
            <a:avLst/>
          </a:prstGeom>
          <a:noFill/>
        </p:spPr>
      </p:pic>
      <p:sp>
        <p:nvSpPr>
          <p:cNvPr id="12" name="Šipka doprava 11"/>
          <p:cNvSpPr>
            <a:spLocks noChangeArrowheads="1"/>
          </p:cNvSpPr>
          <p:nvPr/>
        </p:nvSpPr>
        <p:spPr bwMode="auto">
          <a:xfrm>
            <a:off x="179512" y="332656"/>
            <a:ext cx="790575" cy="358775"/>
          </a:xfrm>
          <a:prstGeom prst="rightArrow">
            <a:avLst>
              <a:gd name="adj1" fmla="val 50000"/>
              <a:gd name="adj2" fmla="val 50080"/>
            </a:avLst>
          </a:prstGeom>
          <a:solidFill>
            <a:srgbClr val="FF99CC"/>
          </a:solidFill>
          <a:ln w="25400" algn="ctr">
            <a:solidFill>
              <a:srgbClr val="FF99CC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cs-CZ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14" name="Picture 12" descr="divoká zv&amp;ecaron;&amp;rcaron;,divoká zví&amp;rcaron;ata,opice,primáti,p&amp;rcaron;íroda,savci,šimpanzi,zví&amp;rcaron;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93096"/>
            <a:ext cx="1943497" cy="1943497"/>
          </a:xfrm>
          <a:prstGeom prst="rect">
            <a:avLst/>
          </a:prstGeom>
          <a:noFill/>
        </p:spPr>
      </p:pic>
      <p:pic>
        <p:nvPicPr>
          <p:cNvPr id="12301" name="Picture 13" descr="ohn&amp;ecaron;,tábo&amp;rcaron;ení,táborové ohn&amp;ecaron;,volný &amp;ccaron;a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556792"/>
            <a:ext cx="1728192" cy="1728192"/>
          </a:xfrm>
          <a:prstGeom prst="rect">
            <a:avLst/>
          </a:prstGeom>
          <a:noFill/>
        </p:spPr>
      </p:pic>
      <p:pic>
        <p:nvPicPr>
          <p:cNvPr id="12303" name="Picture 15" descr="Zobrazit podrobnosti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980728"/>
            <a:ext cx="1828800" cy="1828800"/>
          </a:xfrm>
          <a:prstGeom prst="rect">
            <a:avLst/>
          </a:prstGeom>
          <a:noFill/>
        </p:spPr>
      </p:pic>
      <p:pic>
        <p:nvPicPr>
          <p:cNvPr id="16" name="Picture 14" descr="jídlo,lískové o&amp;rcaron;echy,o&amp;rcaron;echy,plody,p&amp;rcaron;íroda,stolování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3645024"/>
            <a:ext cx="1728192" cy="1728192"/>
          </a:xfrm>
          <a:prstGeom prst="rect">
            <a:avLst/>
          </a:prstGeom>
          <a:noFill/>
        </p:spPr>
      </p:pic>
      <p:pic>
        <p:nvPicPr>
          <p:cNvPr id="12305" name="Picture 17" descr="divoká zv&amp;ecaron;&amp;rcaron;,divoká zví&amp;rcaron;ata,hadi,plazi,p&amp;rcaron;íroda,zví&amp;rcaron;ata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005064"/>
            <a:ext cx="1800200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3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0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507413" cy="4897437"/>
          </a:xfrm>
        </p:spPr>
        <p:txBody>
          <a:bodyPr/>
          <a:lstStyle/>
          <a:p>
            <a:pPr>
              <a:buNone/>
            </a:pPr>
            <a:r>
              <a:rPr lang="cs-CZ" sz="2000" dirty="0" smtClean="0"/>
              <a:t>AUTOR, Neuveden. </a:t>
            </a:r>
            <a:r>
              <a:rPr lang="cs-CZ" sz="2000" i="1" dirty="0" smtClean="0"/>
              <a:t>Office.</a:t>
            </a:r>
            <a:r>
              <a:rPr lang="cs-CZ" sz="2000" i="1" dirty="0" err="1" smtClean="0"/>
              <a:t>com</a:t>
            </a:r>
            <a:r>
              <a:rPr lang="cs-CZ" sz="2000" dirty="0" smtClean="0"/>
              <a:t>: Kliparty, fotografie a animace [online]. [cit.</a:t>
            </a:r>
          </a:p>
          <a:p>
            <a:pPr>
              <a:buNone/>
            </a:pPr>
            <a:r>
              <a:rPr lang="cs-CZ" sz="2000" dirty="0" smtClean="0"/>
              <a:t>23.9.2011]. Dostupný na WWW: 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-cz/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/??</a:t>
            </a:r>
            <a:r>
              <a:rPr lang="cs-CZ" sz="2000" dirty="0" err="1" smtClean="0"/>
              <a:t>Origin</a:t>
            </a:r>
            <a:r>
              <a:rPr lang="cs-CZ" sz="2000" dirty="0" smtClean="0"/>
              <a:t>=EC790014051029&amp;CTT=6&amp;</a:t>
            </a:r>
            <a:r>
              <a:rPr lang="cs-CZ" sz="2000" dirty="0" err="1" smtClean="0"/>
              <a:t>ver</a:t>
            </a:r>
            <a:r>
              <a:rPr lang="cs-CZ" sz="2000" dirty="0" smtClean="0"/>
              <a:t>=12&amp;</a:t>
            </a:r>
            <a:r>
              <a:rPr lang="cs-CZ" sz="2000" dirty="0" err="1" smtClean="0"/>
              <a:t>app</a:t>
            </a:r>
            <a:r>
              <a:rPr lang="cs-CZ" sz="2000" dirty="0" smtClean="0"/>
              <a:t>=</a:t>
            </a:r>
            <a:r>
              <a:rPr lang="cs-CZ" sz="2000" dirty="0" err="1" smtClean="0"/>
              <a:t>powerpnt.exe</a:t>
            </a:r>
            <a:endParaRPr lang="cs-CZ" sz="2000" dirty="0" smtClean="0"/>
          </a:p>
          <a:p>
            <a:pPr>
              <a:buFont typeface="Arial" charset="0"/>
              <a:buNone/>
            </a:pPr>
            <a:endParaRPr lang="cs-CZ" sz="2000" dirty="0" smtClean="0"/>
          </a:p>
          <a:p>
            <a:pPr>
              <a:buFont typeface="Arial" charset="0"/>
              <a:buNone/>
            </a:pPr>
            <a:r>
              <a:rPr lang="cs-CZ" sz="2000" dirty="0" smtClean="0"/>
              <a:t>AUTOR, Neuveden. </a:t>
            </a:r>
            <a:r>
              <a:rPr lang="cs-CZ" sz="2000" i="1" dirty="0" err="1" smtClean="0"/>
              <a:t>Clker.com</a:t>
            </a:r>
            <a:r>
              <a:rPr lang="cs-CZ" sz="2000" dirty="0" smtClean="0"/>
              <a:t> [online]. [cit. 23.9.2011]. Dostupný na WWW:</a:t>
            </a:r>
          </a:p>
          <a:p>
            <a:pPr>
              <a:buFont typeface="Arial" charset="0"/>
              <a:buNone/>
            </a:pPr>
            <a:r>
              <a:rPr lang="cs-CZ" sz="2000" dirty="0" err="1" smtClean="0"/>
              <a:t>clker.com</a:t>
            </a:r>
            <a:endParaRPr lang="cs-CZ" sz="2000" dirty="0" smtClean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95288" y="333375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>
                <a:latin typeface="+mj-lt"/>
                <a:ea typeface="+mj-ea"/>
                <a:cs typeface="+mj-cs"/>
              </a:rPr>
              <a:t>ZDROJE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eselý obličej 1"/>
          <p:cNvSpPr/>
          <p:nvPr/>
        </p:nvSpPr>
        <p:spPr>
          <a:xfrm>
            <a:off x="2627784" y="1628775"/>
            <a:ext cx="3600400" cy="4032250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2627313" y="765175"/>
            <a:ext cx="4032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Zkus to ještě jednou</a:t>
            </a:r>
          </a:p>
        </p:txBody>
      </p:sp>
      <p:sp>
        <p:nvSpPr>
          <p:cNvPr id="4" name="Tlačítko akce: Zpět nebo Předchozí 3">
            <a:hlinkClick r:id="" action="ppaction://hlinkshowjump?jump=lastslideviewed" highlightClick="1"/>
          </p:cNvPr>
          <p:cNvSpPr/>
          <p:nvPr/>
        </p:nvSpPr>
        <p:spPr>
          <a:xfrm>
            <a:off x="7524750" y="5661025"/>
            <a:ext cx="863600" cy="720725"/>
          </a:xfrm>
          <a:prstGeom prst="actionButtonBackPreviou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1712</TotalTime>
  <Words>486</Words>
  <Application>Microsoft Office PowerPoint</Application>
  <PresentationFormat>Předvádění na obrazovce (4:3)</PresentationFormat>
  <Paragraphs>97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Hláska O, o VY_32_INOVACE_5B_14 Číslo projektu: 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VY_32_INOVACE_5B_14_Hláska O, o Číslo projektu: CZ.1.07/1.4.00/21.1101</dc:title>
  <dc:creator>Pavla</dc:creator>
  <cp:lastModifiedBy>uzivatel</cp:lastModifiedBy>
  <cp:revision>12</cp:revision>
  <dcterms:created xsi:type="dcterms:W3CDTF">2011-09-23T13:55:23Z</dcterms:created>
  <dcterms:modified xsi:type="dcterms:W3CDTF">2013-01-22T20:27:39Z</dcterms:modified>
</cp:coreProperties>
</file>