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420" y="5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69B-1763-478E-AFCE-1D117D8EC94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711DD-D414-42BF-BA97-4E631649AD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69B-1763-478E-AFCE-1D117D8EC94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711DD-D414-42BF-BA97-4E631649AD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69B-1763-478E-AFCE-1D117D8EC94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711DD-D414-42BF-BA97-4E631649AD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69B-1763-478E-AFCE-1D117D8EC94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711DD-D414-42BF-BA97-4E631649AD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69B-1763-478E-AFCE-1D117D8EC94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711DD-D414-42BF-BA97-4E631649AD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69B-1763-478E-AFCE-1D117D8EC94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711DD-D414-42BF-BA97-4E631649AD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69B-1763-478E-AFCE-1D117D8EC94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711DD-D414-42BF-BA97-4E631649AD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69B-1763-478E-AFCE-1D117D8EC94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711DD-D414-42BF-BA97-4E631649AD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69B-1763-478E-AFCE-1D117D8EC94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711DD-D414-42BF-BA97-4E631649AD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69B-1763-478E-AFCE-1D117D8EC94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711DD-D414-42BF-BA97-4E631649AD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69B-1763-478E-AFCE-1D117D8EC94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711DD-D414-42BF-BA97-4E631649AD7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1E69B-1763-478E-AFCE-1D117D8EC941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711DD-D414-42BF-BA97-4E631649AD7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5.jpeg"/><Relationship Id="rId7" Type="http://schemas.openxmlformats.org/officeDocument/2006/relationships/image" Target="../media/image2.jpe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10.jpeg"/><Relationship Id="rId7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slide" Target="slide14.xml"/><Relationship Id="rId4" Type="http://schemas.openxmlformats.org/officeDocument/2006/relationships/image" Target="../media/image2.jpeg"/><Relationship Id="rId9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1800"/>
              </a:spcBef>
            </a:pPr>
            <a:r>
              <a:rPr lang="cs-CZ" sz="4000" dirty="0" smtClean="0">
                <a:latin typeface="Arial" charset="0"/>
              </a:rPr>
              <a:t>Hláska Ř, </a:t>
            </a:r>
            <a:r>
              <a:rPr lang="cs-CZ" sz="4000" dirty="0" err="1" smtClean="0">
                <a:latin typeface="Arial" charset="0"/>
              </a:rPr>
              <a:t>ř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VY_32_INOVACE_5B_15</a:t>
            </a:r>
            <a:br>
              <a:rPr lang="cs-CZ" sz="4000" dirty="0" smtClean="0"/>
            </a:br>
            <a:r>
              <a:rPr lang="cs-CZ" sz="2800" dirty="0" smtClean="0"/>
              <a:t>Číslo projektu: CZ.1.07/1.4.00/21.1101</a:t>
            </a:r>
            <a:endParaRPr lang="cs-CZ" sz="4000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06308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Sada 2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Čtení</a:t>
            </a:r>
            <a:endParaRPr lang="cs-CZ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/>
              <a:t>Mateřská škola, Základní škola a Praktická škola </a:t>
            </a:r>
            <a:r>
              <a:rPr lang="cs-CZ" sz="2000" dirty="0"/>
              <a:t>Trhové </a:t>
            </a:r>
            <a:r>
              <a:rPr lang="cs-CZ" sz="2000" dirty="0" err="1"/>
              <a:t>Sviny</a:t>
            </a:r>
            <a:endParaRPr lang="cs-CZ" sz="2000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74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15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109" name="Group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5373550"/>
              </p:ext>
            </p:extLst>
          </p:nvPr>
        </p:nvGraphicFramePr>
        <p:xfrm>
          <a:off x="539750" y="1052513"/>
          <a:ext cx="8280400" cy="5203597"/>
        </p:xfrm>
        <a:graphic>
          <a:graphicData uri="http://schemas.openxmlformats.org/drawingml/2006/table">
            <a:tbl>
              <a:tblPr/>
              <a:tblGrid>
                <a:gridCol w="2303463"/>
                <a:gridCol w="5976937"/>
              </a:tblGrid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Tento materiál je určen k procvičování hlásky Ř. Na prvním pracovním  listu jsou obrázky začínající hláskou Ř. V prvním úkole žáci v textu vyhledávají a označují písmeno Ř. Žáci zakroužkují správný název obrázku - zde pracují tužkou (rukopisné poznámky v rámci nového softwaru Microsoft 2010).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Další úkol je interaktivní – žáci vyberou správný název obrázku z nápovědy.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Následující úkol je interaktivní – žáci označují předměty, které jsou ze dřeva. Správný obrázek po kliknutí blikne. V následujícím úkole žáci doplňují přesouváním správná slova do vět. Odpovídají na otázky pomocí obrázků.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Poslední úkol je interaktivní – žáci vyhledávají obrázky, ve kterých slyší hlásku Ř. Správný obrázek po kliknutí blikne. 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8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Bc. Pavla Koutníková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Září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2011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ADHD, dyslexie, dysgrafie, dyskalkulie, Autismus, MP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2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Čtení</a:t>
                      </a:r>
                      <a:endParaRPr lang="cs-C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1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Inovace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Rukopisné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poznámky v rámci nového softwaru Microsoft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Žák - se středně těžkým mentálním postižením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Základní škola speciální – 1. stupeň, 1. období, 2. období</a:t>
                      </a:r>
                      <a:endParaRPr kumimoji="0" lang="cs-CZ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2296" marR="82296" marT="41148" marB="411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 – 6. ročník </a:t>
                      </a:r>
                      <a:endParaRPr kumimoji="0" lang="cs-CZ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2296" marR="82296" marT="41148" marB="411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24544" y="1600200"/>
            <a:ext cx="9793088" cy="52578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sz="9600" dirty="0" smtClean="0">
                <a:latin typeface="Kunstler Script" pitchFamily="66" charset="0"/>
              </a:rPr>
              <a:t>                                     </a:t>
            </a:r>
            <a:r>
              <a:rPr lang="cs-CZ" sz="1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ř</a:t>
            </a:r>
            <a:r>
              <a:rPr lang="cs-CZ" sz="15000" dirty="0" smtClean="0">
                <a:latin typeface="Times New Roman" pitchFamily="18" charset="0"/>
                <a:cs typeface="Times New Roman" pitchFamily="18" charset="0"/>
              </a:rPr>
              <a:t>epa</a:t>
            </a:r>
          </a:p>
          <a:p>
            <a:pPr>
              <a:buNone/>
            </a:pPr>
            <a:r>
              <a:rPr lang="cs-CZ" sz="1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5000" dirty="0" smtClean="0">
                <a:latin typeface="Times New Roman" pitchFamily="18" charset="0"/>
                <a:cs typeface="Times New Roman" pitchFamily="18" charset="0"/>
              </a:rPr>
              <a:t>         </a:t>
            </a:r>
          </a:p>
          <a:p>
            <a:pPr>
              <a:buNone/>
            </a:pPr>
            <a:r>
              <a:rPr lang="cs-CZ" sz="1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Ř</a:t>
            </a:r>
            <a:r>
              <a:rPr lang="cs-CZ" sz="15000" dirty="0" smtClean="0">
                <a:latin typeface="Times New Roman" pitchFamily="18" charset="0"/>
                <a:cs typeface="Times New Roman" pitchFamily="18" charset="0"/>
              </a:rPr>
              <a:t>ehoř</a:t>
            </a:r>
            <a:endParaRPr lang="cs-CZ" sz="1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611560" y="188640"/>
            <a:ext cx="7921625" cy="1035496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0"/>
            <a:tileRect/>
          </a:gra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6600" b="1" dirty="0" smtClean="0">
                <a:latin typeface="Times New Roman" pitchFamily="18" charset="0"/>
                <a:cs typeface="Times New Roman" pitchFamily="18" charset="0"/>
              </a:rPr>
              <a:t>Ř </a:t>
            </a:r>
            <a:r>
              <a:rPr lang="cs-CZ" sz="6600" b="1" dirty="0" err="1" smtClean="0">
                <a:latin typeface="Times New Roman" pitchFamily="18" charset="0"/>
                <a:cs typeface="Times New Roman" pitchFamily="18" charset="0"/>
              </a:rPr>
              <a:t>ř</a:t>
            </a:r>
            <a:endParaRPr lang="cs-CZ" sz="6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jídlo,plody,&amp;rcaron;epy,stolování,zeleni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484784"/>
            <a:ext cx="2376264" cy="2376264"/>
          </a:xfrm>
          <a:prstGeom prst="rect">
            <a:avLst/>
          </a:prstGeom>
          <a:noFill/>
        </p:spPr>
      </p:pic>
      <p:pic>
        <p:nvPicPr>
          <p:cNvPr id="4" name="Picture 4" descr="Jumping Rope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3645024"/>
            <a:ext cx="1657350" cy="28098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476672"/>
            <a:ext cx="8568952" cy="612068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</a:t>
            </a:r>
            <a:r>
              <a:rPr lang="cs-CZ" sz="4000" dirty="0" smtClean="0">
                <a:latin typeface="+mj-lt"/>
                <a:ea typeface="+mj-ea"/>
                <a:cs typeface="+mj-cs"/>
              </a:rPr>
              <a:t>Hlásku „</a:t>
            </a:r>
            <a:r>
              <a:rPr lang="cs-CZ" sz="4000" b="1" dirty="0" smtClean="0">
                <a:latin typeface="+mj-lt"/>
                <a:ea typeface="+mj-ea"/>
                <a:cs typeface="+mj-cs"/>
              </a:rPr>
              <a:t>ř“</a:t>
            </a:r>
            <a:r>
              <a:rPr lang="cs-CZ" sz="4000" dirty="0" smtClean="0">
                <a:latin typeface="+mj-lt"/>
                <a:ea typeface="+mj-ea"/>
                <a:cs typeface="+mj-cs"/>
              </a:rPr>
              <a:t> uslyšíte při řezání pilkou.</a:t>
            </a:r>
            <a:endParaRPr lang="cs-CZ" sz="4000" dirty="0">
              <a:latin typeface="+mj-lt"/>
              <a:ea typeface="+mj-ea"/>
              <a:cs typeface="+mj-cs"/>
            </a:endParaRP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4400" dirty="0" smtClean="0"/>
              <a:t>                 DŘ, </a:t>
            </a:r>
            <a:r>
              <a:rPr lang="cs-CZ" sz="4400" dirty="0" err="1" smtClean="0"/>
              <a:t>DŘ</a:t>
            </a:r>
            <a:r>
              <a:rPr lang="cs-CZ" sz="4400" dirty="0" smtClean="0"/>
              <a:t>, </a:t>
            </a:r>
            <a:r>
              <a:rPr lang="cs-CZ" sz="4400" dirty="0" err="1" smtClean="0"/>
              <a:t>DŘ</a:t>
            </a:r>
            <a:endParaRPr lang="cs-CZ" sz="4400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2" name="Picture 2" descr="nástroje,pilky,pily,pr&amp;uring;myslová odv&amp;ecaron;tví,&amp;zcaron;elezá&amp;rcaron;stv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772816"/>
            <a:ext cx="3095625" cy="3095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1403648" y="260648"/>
            <a:ext cx="39608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cs-CZ" altLang="zh-CN" sz="2800" b="1" dirty="0" smtClean="0">
                <a:latin typeface="+mn-lt"/>
              </a:rPr>
              <a:t>Zakroužkujte písmeno „ř“.</a:t>
            </a:r>
            <a:endParaRPr lang="cs-CZ" altLang="zh-CN" sz="2800" b="1" dirty="0">
              <a:latin typeface="+mn-lt"/>
            </a:endParaRPr>
          </a:p>
        </p:txBody>
      </p:sp>
      <p:sp>
        <p:nvSpPr>
          <p:cNvPr id="10248" name="Rectangle 8"/>
          <p:cNvSpPr>
            <a:spLocks noGrp="1" noChangeArrowheads="1"/>
          </p:cNvSpPr>
          <p:nvPr>
            <p:ph idx="1"/>
          </p:nvPr>
        </p:nvSpPr>
        <p:spPr>
          <a:xfrm>
            <a:off x="395536" y="1196752"/>
            <a:ext cx="8280920" cy="4896544"/>
          </a:xfrm>
          <a:solidFill>
            <a:schemeClr val="accent4">
              <a:lumMod val="40000"/>
              <a:lumOff val="60000"/>
            </a:schemeClr>
          </a:solidFill>
          <a:ln/>
        </p:spPr>
        <p:txBody>
          <a:bodyPr/>
          <a:lstStyle/>
          <a:p>
            <a:pPr>
              <a:buFontTx/>
              <a:buNone/>
            </a:pPr>
            <a:r>
              <a:rPr lang="cs-CZ" sz="10000" dirty="0" smtClean="0">
                <a:solidFill>
                  <a:srgbClr val="FF9933"/>
                </a:solidFill>
              </a:rPr>
              <a:t> </a:t>
            </a:r>
            <a:r>
              <a:rPr lang="cs-CZ" sz="10000" dirty="0" smtClean="0"/>
              <a:t>ř h e č i š a e h n i u h d ř  i h ř </a:t>
            </a:r>
            <a:r>
              <a:rPr lang="cs-CZ" sz="10000" dirty="0" err="1" smtClean="0"/>
              <a:t>ř</a:t>
            </a:r>
            <a:r>
              <a:rPr lang="cs-CZ" sz="10000" dirty="0" smtClean="0"/>
              <a:t> h i e š k o č ř </a:t>
            </a:r>
            <a:endParaRPr lang="cs-CZ" sz="10000" dirty="0"/>
          </a:p>
        </p:txBody>
      </p:sp>
      <p:sp>
        <p:nvSpPr>
          <p:cNvPr id="5" name="Šipka doprava 4"/>
          <p:cNvSpPr/>
          <p:nvPr/>
        </p:nvSpPr>
        <p:spPr>
          <a:xfrm>
            <a:off x="467544" y="332656"/>
            <a:ext cx="792088" cy="360040"/>
          </a:xfrm>
          <a:prstGeom prst="righ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lačítko akce: Vlastní 1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" name="Skupina 15"/>
          <p:cNvGrpSpPr/>
          <p:nvPr/>
        </p:nvGrpSpPr>
        <p:grpSpPr>
          <a:xfrm>
            <a:off x="467544" y="188640"/>
            <a:ext cx="8136904" cy="6399586"/>
            <a:chOff x="467544" y="197458"/>
            <a:chExt cx="7489105" cy="6183870"/>
          </a:xfrm>
        </p:grpSpPr>
        <p:sp>
          <p:nvSpPr>
            <p:cNvPr id="6148" name="Rectangle 4"/>
            <p:cNvSpPr>
              <a:spLocks noChangeArrowheads="1"/>
            </p:cNvSpPr>
            <p:nvPr/>
          </p:nvSpPr>
          <p:spPr bwMode="auto">
            <a:xfrm>
              <a:off x="1331640" y="197458"/>
              <a:ext cx="5199195" cy="5055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cs-CZ" altLang="zh-CN" sz="2800" b="1" dirty="0" smtClean="0">
                  <a:latin typeface="+mn-lt"/>
                </a:rPr>
                <a:t>Zakroužkujte správný název</a:t>
              </a:r>
              <a:r>
                <a:rPr lang="cs-CZ" altLang="zh-CN" sz="2800" b="1" dirty="0">
                  <a:latin typeface="+mn-lt"/>
                </a:rPr>
                <a:t> obrázku.</a:t>
              </a:r>
            </a:p>
          </p:txBody>
        </p:sp>
        <p:sp>
          <p:nvSpPr>
            <p:cNvPr id="6154" name="Rectangle 10"/>
            <p:cNvSpPr>
              <a:spLocks noChangeArrowheads="1"/>
            </p:cNvSpPr>
            <p:nvPr/>
          </p:nvSpPr>
          <p:spPr bwMode="auto">
            <a:xfrm>
              <a:off x="4499992" y="1340768"/>
              <a:ext cx="1368425" cy="360362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1800" b="1" dirty="0" smtClean="0"/>
                <a:t>ŘEPA</a:t>
              </a:r>
              <a:endParaRPr lang="cs-CZ" sz="1800" b="1" dirty="0"/>
            </a:p>
          </p:txBody>
        </p:sp>
        <p:sp>
          <p:nvSpPr>
            <p:cNvPr id="6155" name="Rectangle 11"/>
            <p:cNvSpPr>
              <a:spLocks noChangeArrowheads="1"/>
            </p:cNvSpPr>
            <p:nvPr/>
          </p:nvSpPr>
          <p:spPr bwMode="auto">
            <a:xfrm>
              <a:off x="2699792" y="1340768"/>
              <a:ext cx="1368425" cy="360362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1800" b="1" dirty="0" smtClean="0"/>
                <a:t>ŘEŘICHA</a:t>
              </a:r>
              <a:endParaRPr lang="cs-CZ" sz="1800" b="1" dirty="0"/>
            </a:p>
          </p:txBody>
        </p:sp>
        <p:sp>
          <p:nvSpPr>
            <p:cNvPr id="6156" name="Rectangle 12"/>
            <p:cNvSpPr>
              <a:spLocks noChangeArrowheads="1"/>
            </p:cNvSpPr>
            <p:nvPr/>
          </p:nvSpPr>
          <p:spPr bwMode="auto">
            <a:xfrm>
              <a:off x="2771800" y="5589240"/>
              <a:ext cx="1368425" cy="36036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1800" b="1" dirty="0" smtClean="0"/>
                <a:t>ŘETĚZ</a:t>
              </a:r>
              <a:endParaRPr lang="cs-CZ" sz="1800" b="1" dirty="0"/>
            </a:p>
          </p:txBody>
        </p:sp>
        <p:sp>
          <p:nvSpPr>
            <p:cNvPr id="6158" name="Rectangle 14"/>
            <p:cNvSpPr>
              <a:spLocks noChangeArrowheads="1"/>
            </p:cNvSpPr>
            <p:nvPr/>
          </p:nvSpPr>
          <p:spPr bwMode="auto">
            <a:xfrm>
              <a:off x="4716016" y="5589240"/>
              <a:ext cx="1368425" cy="36036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1800" b="1" dirty="0" smtClean="0"/>
                <a:t>ŘASY</a:t>
              </a:r>
              <a:endParaRPr lang="cs-CZ" sz="1800" b="1" dirty="0"/>
            </a:p>
          </p:txBody>
        </p:sp>
        <p:sp>
          <p:nvSpPr>
            <p:cNvPr id="6159" name="Rectangle 15"/>
            <p:cNvSpPr>
              <a:spLocks noChangeArrowheads="1"/>
            </p:cNvSpPr>
            <p:nvPr/>
          </p:nvSpPr>
          <p:spPr bwMode="auto">
            <a:xfrm>
              <a:off x="6588224" y="5589240"/>
              <a:ext cx="1368425" cy="36036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1800" b="1" dirty="0" smtClean="0"/>
                <a:t>ŘEMÍNEK</a:t>
              </a:r>
              <a:endParaRPr lang="cs-CZ" sz="1800" b="1" dirty="0"/>
            </a:p>
          </p:txBody>
        </p:sp>
        <p:sp>
          <p:nvSpPr>
            <p:cNvPr id="6165" name="Rectangle 21"/>
            <p:cNvSpPr>
              <a:spLocks noChangeArrowheads="1"/>
            </p:cNvSpPr>
            <p:nvPr/>
          </p:nvSpPr>
          <p:spPr bwMode="auto">
            <a:xfrm>
              <a:off x="6443663" y="1341438"/>
              <a:ext cx="1440705" cy="360362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1800" b="1" dirty="0" smtClean="0"/>
                <a:t>ŘEDKVIČKA</a:t>
              </a:r>
              <a:endParaRPr lang="cs-CZ" sz="1800" b="1" dirty="0"/>
            </a:p>
          </p:txBody>
        </p:sp>
        <p:sp>
          <p:nvSpPr>
            <p:cNvPr id="21" name="Šipka doprava 20"/>
            <p:cNvSpPr/>
            <p:nvPr/>
          </p:nvSpPr>
          <p:spPr>
            <a:xfrm>
              <a:off x="467544" y="332656"/>
              <a:ext cx="792088" cy="360040"/>
            </a:xfrm>
            <a:prstGeom prst="rightArrow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" name="Picture 2" descr="Zobrazit podrobnosti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1560" y="4797152"/>
              <a:ext cx="1584176" cy="1584176"/>
            </a:xfrm>
            <a:prstGeom prst="rect">
              <a:avLst/>
            </a:prstGeom>
            <a:noFill/>
          </p:spPr>
        </p:pic>
        <p:pic>
          <p:nvPicPr>
            <p:cNvPr id="17" name="Picture 2" descr="jídlo,plody,&amp;rcaron;epy,stolování,zelenina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7544" y="980728"/>
              <a:ext cx="1872208" cy="1872208"/>
            </a:xfrm>
            <a:prstGeom prst="rect">
              <a:avLst/>
            </a:prstGeom>
            <a:noFill/>
          </p:spPr>
        </p:pic>
        <p:pic>
          <p:nvPicPr>
            <p:cNvPr id="19" name="Picture 6" descr="autobusy,mu&amp;zcaron;i,osoby,povolání,p&amp;rcaron;eprava,&amp;rcaron;idi&amp;ccaron;i,&amp;rcaron;idi&amp;ccaron;i autobus&amp;uring;,ve&amp;rcaron;ejná doprava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39552" y="2780928"/>
              <a:ext cx="1728192" cy="1728192"/>
            </a:xfrm>
            <a:prstGeom prst="rect">
              <a:avLst/>
            </a:prstGeom>
            <a:noFill/>
          </p:spPr>
        </p:pic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2771800" y="3429000"/>
              <a:ext cx="1368425" cy="36036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1800" b="1" dirty="0" smtClean="0"/>
                <a:t>ŘEZNÍK</a:t>
              </a:r>
              <a:endParaRPr lang="cs-CZ" sz="1800" b="1" dirty="0"/>
            </a:p>
          </p:txBody>
        </p:sp>
        <p:sp>
          <p:nvSpPr>
            <p:cNvPr id="22" name="Rectangle 12"/>
            <p:cNvSpPr>
              <a:spLocks noChangeArrowheads="1"/>
            </p:cNvSpPr>
            <p:nvPr/>
          </p:nvSpPr>
          <p:spPr bwMode="auto">
            <a:xfrm>
              <a:off x="4572000" y="3429000"/>
              <a:ext cx="1368425" cy="36036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1800" b="1" dirty="0" smtClean="0"/>
                <a:t>ŘIDIČ</a:t>
              </a:r>
              <a:endParaRPr lang="cs-CZ" sz="1800" b="1" dirty="0"/>
            </a:p>
          </p:txBody>
        </p:sp>
        <p:sp>
          <p:nvSpPr>
            <p:cNvPr id="23" name="Rectangle 12"/>
            <p:cNvSpPr>
              <a:spLocks noChangeArrowheads="1"/>
            </p:cNvSpPr>
            <p:nvPr/>
          </p:nvSpPr>
          <p:spPr bwMode="auto">
            <a:xfrm>
              <a:off x="6516216" y="3429000"/>
              <a:ext cx="1368425" cy="36036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1800" b="1" dirty="0" smtClean="0"/>
                <a:t>KUCHAŘ</a:t>
              </a:r>
              <a:endParaRPr lang="cs-CZ" sz="18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49" name="Rectangle 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6084168" y="5085184"/>
            <a:ext cx="2665413" cy="574675"/>
          </a:xfrm>
          <a:prstGeom prst="rect">
            <a:avLst/>
          </a:prstGeom>
          <a:solidFill>
            <a:srgbClr val="FF99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3600" dirty="0"/>
              <a:t>DOMEČEK</a:t>
            </a:r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5580063" y="6021388"/>
            <a:ext cx="2232025" cy="576262"/>
          </a:xfrm>
          <a:prstGeom prst="rect">
            <a:avLst/>
          </a:prstGeom>
          <a:solidFill>
            <a:srgbClr val="99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3600" dirty="0" smtClean="0"/>
              <a:t>HŘEBEN</a:t>
            </a:r>
            <a:endParaRPr lang="cs-CZ" sz="3600" dirty="0"/>
          </a:p>
        </p:txBody>
      </p:sp>
      <p:sp>
        <p:nvSpPr>
          <p:cNvPr id="10251" name="Rectangle 11"/>
          <p:cNvSpPr>
            <a:spLocks noChangeArrowheads="1"/>
          </p:cNvSpPr>
          <p:nvPr/>
        </p:nvSpPr>
        <p:spPr bwMode="auto">
          <a:xfrm>
            <a:off x="251520" y="5085184"/>
            <a:ext cx="2519363" cy="574675"/>
          </a:xfrm>
          <a:prstGeom prst="rect">
            <a:avLst/>
          </a:prstGeom>
          <a:solidFill>
            <a:srgbClr val="9966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3600" dirty="0" smtClean="0"/>
              <a:t>HŘEBÍKY</a:t>
            </a:r>
            <a:endParaRPr lang="cs-CZ" sz="3600" dirty="0"/>
          </a:p>
        </p:txBody>
      </p:sp>
      <p:sp>
        <p:nvSpPr>
          <p:cNvPr id="10252" name="Rectangle 12"/>
          <p:cNvSpPr>
            <a:spLocks noChangeArrowheads="1"/>
          </p:cNvSpPr>
          <p:nvPr/>
        </p:nvSpPr>
        <p:spPr bwMode="auto">
          <a:xfrm>
            <a:off x="3419872" y="5085184"/>
            <a:ext cx="2232025" cy="576262"/>
          </a:xfrm>
          <a:prstGeom prst="rect">
            <a:avLst/>
          </a:prstGeom>
          <a:solidFill>
            <a:srgbClr val="66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3600" dirty="0" smtClean="0"/>
              <a:t>ŘETĚZ</a:t>
            </a:r>
            <a:endParaRPr lang="cs-CZ" sz="3600" dirty="0"/>
          </a:p>
        </p:txBody>
      </p:sp>
      <p:grpSp>
        <p:nvGrpSpPr>
          <p:cNvPr id="2" name="Skupina 11"/>
          <p:cNvGrpSpPr/>
          <p:nvPr/>
        </p:nvGrpSpPr>
        <p:grpSpPr>
          <a:xfrm>
            <a:off x="395536" y="188640"/>
            <a:ext cx="8136904" cy="3095625"/>
            <a:chOff x="395536" y="188640"/>
            <a:chExt cx="7877472" cy="3095625"/>
          </a:xfrm>
        </p:grpSpPr>
        <p:sp>
          <p:nvSpPr>
            <p:cNvPr id="10244" name="Rectangle 4"/>
            <p:cNvSpPr>
              <a:spLocks noChangeArrowheads="1"/>
            </p:cNvSpPr>
            <p:nvPr/>
          </p:nvSpPr>
          <p:spPr bwMode="auto">
            <a:xfrm>
              <a:off x="1475656" y="188640"/>
              <a:ext cx="64051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cs-CZ" altLang="zh-CN" sz="2800" b="1" dirty="0" smtClean="0">
                  <a:latin typeface="+mn-lt"/>
                </a:rPr>
                <a:t>Kliknutím vyberte k obrázku správný název.</a:t>
              </a:r>
              <a:endParaRPr lang="cs-CZ" altLang="zh-CN" sz="2800" b="1" dirty="0">
                <a:latin typeface="+mn-lt"/>
              </a:endParaRPr>
            </a:p>
          </p:txBody>
        </p:sp>
        <p:sp>
          <p:nvSpPr>
            <p:cNvPr id="11" name="Šipka doprava 10"/>
            <p:cNvSpPr/>
            <p:nvPr/>
          </p:nvSpPr>
          <p:spPr>
            <a:xfrm>
              <a:off x="395536" y="332656"/>
              <a:ext cx="792088" cy="360040"/>
            </a:xfrm>
            <a:prstGeom prst="rightArrow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8674" name="Picture 2" descr="h&amp;rcaron;ebeny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5576" y="1268760"/>
              <a:ext cx="2015505" cy="2015505"/>
            </a:xfrm>
            <a:prstGeom prst="rect">
              <a:avLst/>
            </a:prstGeom>
            <a:noFill/>
          </p:spPr>
        </p:pic>
        <p:pic>
          <p:nvPicPr>
            <p:cNvPr id="28676" name="Picture 4" descr="Zobrazit podrobnosti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444208" y="1340768"/>
              <a:ext cx="1828800" cy="1828800"/>
            </a:xfrm>
            <a:prstGeom prst="rect">
              <a:avLst/>
            </a:prstGeom>
            <a:noFill/>
          </p:spPr>
        </p:pic>
        <p:pic>
          <p:nvPicPr>
            <p:cNvPr id="13" name="Picture 2" descr="Zobrazit podrobnosti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779912" y="1268760"/>
              <a:ext cx="1728192" cy="1728192"/>
            </a:xfrm>
            <a:prstGeom prst="rect">
              <a:avLst/>
            </a:prstGeom>
            <a:noFill/>
          </p:spPr>
        </p:pic>
      </p:grpSp>
      <p:sp>
        <p:nvSpPr>
          <p:cNvPr id="15" name="Rectangle 1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123728" y="6021288"/>
            <a:ext cx="2232025" cy="57626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3600" dirty="0" smtClean="0"/>
              <a:t>HŘÍVA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0.63421 -0.25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700" y="-1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59259E-6 L -0.55521 -0.3358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00" y="-16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33333E-6 L 0.00399 -0.2729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-13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2"/>
                  </p:tgtEl>
                </p:cond>
              </p:nextCondLst>
            </p:seq>
          </p:childTnLst>
        </p:cTn>
      </p:par>
    </p:tnLst>
    <p:bldLst>
      <p:bldP spid="10250" grpId="0" animBg="1"/>
      <p:bldP spid="10251" grpId="0" animBg="1"/>
      <p:bldP spid="1025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1259633" y="14427"/>
            <a:ext cx="741682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cs-CZ" altLang="zh-CN" sz="2800" b="1" dirty="0" smtClean="0">
                <a:latin typeface="+mn-lt"/>
              </a:rPr>
              <a:t>Některé předměty jsou vyrobeny ze dřeva.</a:t>
            </a:r>
          </a:p>
          <a:p>
            <a:r>
              <a:rPr lang="cs-CZ" altLang="zh-CN" sz="2800" b="1" dirty="0" smtClean="0">
                <a:latin typeface="+mn-lt"/>
              </a:rPr>
              <a:t>Označte, co je dřevěné.</a:t>
            </a:r>
            <a:endParaRPr lang="cs-CZ" altLang="zh-CN" sz="2800" b="1" dirty="0">
              <a:latin typeface="+mn-lt"/>
            </a:endParaRPr>
          </a:p>
        </p:txBody>
      </p:sp>
      <p:sp>
        <p:nvSpPr>
          <p:cNvPr id="17" name="Šipka doprava 16"/>
          <p:cNvSpPr/>
          <p:nvPr/>
        </p:nvSpPr>
        <p:spPr>
          <a:xfrm>
            <a:off x="251520" y="260648"/>
            <a:ext cx="792088" cy="360040"/>
          </a:xfrm>
          <a:prstGeom prst="righ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8" name="Picture 2" descr="Zobrazit podrobnosti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268760"/>
            <a:ext cx="1728192" cy="1728192"/>
          </a:xfrm>
          <a:prstGeom prst="rect">
            <a:avLst/>
          </a:prstGeom>
          <a:noFill/>
        </p:spPr>
      </p:pic>
      <p:pic>
        <p:nvPicPr>
          <p:cNvPr id="24" name="Picture 4" descr="budovy,domácnost,dve&amp;rcaron;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4365104"/>
            <a:ext cx="1872208" cy="1872208"/>
          </a:xfrm>
          <a:prstGeom prst="rect">
            <a:avLst/>
          </a:prstGeom>
          <a:noFill/>
        </p:spPr>
      </p:pic>
      <p:pic>
        <p:nvPicPr>
          <p:cNvPr id="25" name="Picture 10" descr="almara,domácnost,nábytek,sk&amp;rcaron;ín&amp;ecaron;,sk&amp;rcaron;í&amp;ncaron;ky se zásuvkam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1412776"/>
            <a:ext cx="2232247" cy="2232247"/>
          </a:xfrm>
          <a:prstGeom prst="rect">
            <a:avLst/>
          </a:prstGeom>
          <a:noFill/>
        </p:spPr>
      </p:pic>
      <p:pic>
        <p:nvPicPr>
          <p:cNvPr id="6150" name="Picture 6" descr="Zobrazit podrobnosti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4581128"/>
            <a:ext cx="1828800" cy="1828800"/>
          </a:xfrm>
          <a:prstGeom prst="rect">
            <a:avLst/>
          </a:prstGeom>
          <a:noFill/>
        </p:spPr>
      </p:pic>
      <p:pic>
        <p:nvPicPr>
          <p:cNvPr id="26" name="Picture 2" descr="jídlo,plody,&amp;rcaron;epy,stolování,zelenina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4221088"/>
            <a:ext cx="1800200" cy="1800200"/>
          </a:xfrm>
          <a:prstGeom prst="rect">
            <a:avLst/>
          </a:prstGeom>
          <a:noFill/>
        </p:spPr>
      </p:pic>
      <p:pic>
        <p:nvPicPr>
          <p:cNvPr id="28" name="Picture 2" descr="pr&amp;uring;myslová odv&amp;ecaron;tví,&amp;zcaron;eb&amp;rcaron;íky,&amp;zcaron;elezá&amp;rcaron;ství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00192" y="1052736"/>
            <a:ext cx="2087513" cy="20875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lačítko akce: Vlastní 10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619672" y="260648"/>
            <a:ext cx="2160240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defTabSz="914400" eaLnBrk="1" latinLnBrk="0" hangingPunct="1">
              <a:lnSpc>
                <a:spcPct val="100000"/>
              </a:lnSpc>
              <a:buClrTx/>
              <a:buSzTx/>
              <a:buFont typeface="Arial" charset="0"/>
              <a:buNone/>
              <a:tabLst/>
              <a:defRPr/>
            </a:pPr>
            <a:r>
              <a:rPr lang="cs-CZ" altLang="zh-CN" sz="2800" b="1" dirty="0" smtClean="0">
                <a:latin typeface="+mn-lt"/>
              </a:rPr>
              <a:t>Složte větu.</a:t>
            </a:r>
            <a:endParaRPr lang="cs-CZ" altLang="zh-CN" sz="2800" b="1" dirty="0">
              <a:latin typeface="+mn-lt"/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395536" y="1052736"/>
            <a:ext cx="8291264" cy="122413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6600" dirty="0" smtClean="0"/>
              <a:t>Řehoř řeže dříví.</a:t>
            </a:r>
            <a:endParaRPr lang="cs-CZ" sz="6600" dirty="0"/>
          </a:p>
        </p:txBody>
      </p:sp>
      <p:sp>
        <p:nvSpPr>
          <p:cNvPr id="21" name="Obdélník 20"/>
          <p:cNvSpPr/>
          <p:nvPr/>
        </p:nvSpPr>
        <p:spPr>
          <a:xfrm>
            <a:off x="179512" y="2420888"/>
            <a:ext cx="8784976" cy="216024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6"/>
          <p:cNvSpPr txBox="1">
            <a:spLocks noChangeArrowheads="1"/>
          </p:cNvSpPr>
          <p:nvPr/>
        </p:nvSpPr>
        <p:spPr bwMode="auto">
          <a:xfrm>
            <a:off x="3563888" y="5157192"/>
            <a:ext cx="25922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Řehoř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28" name="TextovéPole 6"/>
          <p:cNvSpPr txBox="1">
            <a:spLocks noChangeArrowheads="1"/>
          </p:cNvSpPr>
          <p:nvPr/>
        </p:nvSpPr>
        <p:spPr bwMode="auto">
          <a:xfrm>
            <a:off x="6660232" y="5085184"/>
            <a:ext cx="216024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dříví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29" name="TextovéPole 6"/>
          <p:cNvSpPr txBox="1">
            <a:spLocks noChangeArrowheads="1"/>
          </p:cNvSpPr>
          <p:nvPr/>
        </p:nvSpPr>
        <p:spPr bwMode="auto">
          <a:xfrm>
            <a:off x="2843808" y="5013176"/>
            <a:ext cx="36004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.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13" name="TextovéPole 6"/>
          <p:cNvSpPr txBox="1">
            <a:spLocks noChangeArrowheads="1"/>
          </p:cNvSpPr>
          <p:nvPr/>
        </p:nvSpPr>
        <p:spPr bwMode="auto">
          <a:xfrm>
            <a:off x="467544" y="5013176"/>
            <a:ext cx="208823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řeže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15" name="Šipka doprava 14"/>
          <p:cNvSpPr/>
          <p:nvPr/>
        </p:nvSpPr>
        <p:spPr>
          <a:xfrm>
            <a:off x="467544" y="332656"/>
            <a:ext cx="792088" cy="360040"/>
          </a:xfrm>
          <a:prstGeom prst="righ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2" name="Picture 2" descr="domácnost,d&amp;rcaron;evo,koše,palivové d&amp;rcaron;íví,pole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87616" y="0"/>
            <a:ext cx="2204864" cy="22048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lačítko akce: Vlastní 1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331640" y="260648"/>
            <a:ext cx="1944216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defTabSz="914400" eaLnBrk="1" latinLnBrk="0" hangingPunct="1">
              <a:lnSpc>
                <a:spcPct val="100000"/>
              </a:lnSpc>
              <a:buClrTx/>
              <a:buSzTx/>
              <a:buFont typeface="Arial" charset="0"/>
              <a:buNone/>
              <a:tabLst/>
              <a:defRPr/>
            </a:pPr>
            <a:r>
              <a:rPr lang="cs-CZ" altLang="zh-CN" sz="2400" b="1" dirty="0" smtClean="0">
                <a:latin typeface="+mn-lt"/>
              </a:rPr>
              <a:t>Složte větu.</a:t>
            </a:r>
            <a:endParaRPr lang="cs-CZ" altLang="zh-CN" sz="2400" b="1" dirty="0">
              <a:latin typeface="+mn-lt"/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395536" y="1052736"/>
            <a:ext cx="8291264" cy="122413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6600" dirty="0" smtClean="0"/>
              <a:t>  Kuchař vaří             .</a:t>
            </a:r>
            <a:endParaRPr lang="cs-CZ" sz="6600" dirty="0"/>
          </a:p>
        </p:txBody>
      </p:sp>
      <p:sp>
        <p:nvSpPr>
          <p:cNvPr id="21" name="Obdélník 20"/>
          <p:cNvSpPr/>
          <p:nvPr/>
        </p:nvSpPr>
        <p:spPr>
          <a:xfrm>
            <a:off x="179512" y="2420888"/>
            <a:ext cx="8784976" cy="21602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6"/>
          <p:cNvSpPr txBox="1">
            <a:spLocks noChangeArrowheads="1"/>
          </p:cNvSpPr>
          <p:nvPr/>
        </p:nvSpPr>
        <p:spPr bwMode="auto">
          <a:xfrm>
            <a:off x="6012160" y="5085184"/>
            <a:ext cx="280831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Kuchař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29" name="TextovéPole 6"/>
          <p:cNvSpPr txBox="1">
            <a:spLocks noChangeArrowheads="1"/>
          </p:cNvSpPr>
          <p:nvPr/>
        </p:nvSpPr>
        <p:spPr bwMode="auto">
          <a:xfrm>
            <a:off x="2843808" y="5013176"/>
            <a:ext cx="36004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.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13" name="TextovéPole 6"/>
          <p:cNvSpPr txBox="1">
            <a:spLocks noChangeArrowheads="1"/>
          </p:cNvSpPr>
          <p:nvPr/>
        </p:nvSpPr>
        <p:spPr bwMode="auto">
          <a:xfrm>
            <a:off x="467544" y="5013176"/>
            <a:ext cx="208823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vaří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15" name="Šipka doprava 14"/>
          <p:cNvSpPr/>
          <p:nvPr/>
        </p:nvSpPr>
        <p:spPr>
          <a:xfrm>
            <a:off x="467544" y="332656"/>
            <a:ext cx="792088" cy="360040"/>
          </a:xfrm>
          <a:prstGeom prst="righ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2" descr="jídlo,plody,&amp;rcaron;epy,stolování,zeleni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60648"/>
            <a:ext cx="2016224" cy="2016224"/>
          </a:xfrm>
          <a:prstGeom prst="rect">
            <a:avLst/>
          </a:prstGeom>
          <a:noFill/>
        </p:spPr>
      </p:pic>
      <p:pic>
        <p:nvPicPr>
          <p:cNvPr id="14" name="Picture 2" descr="jídlo,plody,&amp;rcaron;epy,stolování,zeleni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4841776"/>
            <a:ext cx="2016224" cy="20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6" descr="autobusy,mu&amp;zcaron;i,osoby,povolání,p&amp;rcaron;eprava,&amp;rcaron;idi&amp;ccaron;i,&amp;rcaron;idi&amp;ccaron;i autobus&amp;uring;,ve&amp;rcaron;ejná doprav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268760"/>
            <a:ext cx="2088232" cy="2088232"/>
          </a:xfrm>
          <a:prstGeom prst="rect">
            <a:avLst/>
          </a:prstGeom>
          <a:noFill/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36712"/>
            <a:ext cx="8291264" cy="5688632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latin typeface="Trebuchet MS" pitchFamily="34" charset="0"/>
              </a:rPr>
              <a:t>Které ovoce je červené a má pecku?</a:t>
            </a:r>
          </a:p>
          <a:p>
            <a:pPr>
              <a:buNone/>
            </a:pPr>
            <a:endParaRPr lang="cs-CZ" sz="900" dirty="0" smtClean="0">
              <a:latin typeface="Trebuchet MS" pitchFamily="34" charset="0"/>
            </a:endParaRPr>
          </a:p>
          <a:p>
            <a:pPr>
              <a:buNone/>
            </a:pPr>
            <a:r>
              <a:rPr lang="cs-CZ" dirty="0" smtClean="0">
                <a:latin typeface="Trebuchet MS" pitchFamily="34" charset="0"/>
              </a:rPr>
              <a:t>Kdo peče housky?</a:t>
            </a:r>
          </a:p>
          <a:p>
            <a:pPr>
              <a:buNone/>
            </a:pPr>
            <a:endParaRPr lang="cs-CZ" sz="900" dirty="0" smtClean="0">
              <a:latin typeface="Trebuchet MS" pitchFamily="34" charset="0"/>
            </a:endParaRPr>
          </a:p>
          <a:p>
            <a:pPr>
              <a:buNone/>
            </a:pPr>
            <a:r>
              <a:rPr lang="cs-CZ" dirty="0" smtClean="0">
                <a:latin typeface="Trebuchet MS" pitchFamily="34" charset="0"/>
              </a:rPr>
              <a:t>Co se řeže pilou?</a:t>
            </a:r>
          </a:p>
          <a:p>
            <a:pPr>
              <a:buNone/>
            </a:pPr>
            <a:endParaRPr lang="cs-CZ" sz="900" dirty="0" smtClean="0">
              <a:latin typeface="Trebuchet MS" pitchFamily="34" charset="0"/>
            </a:endParaRPr>
          </a:p>
          <a:p>
            <a:pPr>
              <a:buNone/>
            </a:pPr>
            <a:r>
              <a:rPr lang="cs-CZ" dirty="0" smtClean="0">
                <a:latin typeface="Trebuchet MS" pitchFamily="34" charset="0"/>
              </a:rPr>
              <a:t>Kam si uklízíme oblečení?</a:t>
            </a:r>
          </a:p>
          <a:p>
            <a:pPr>
              <a:buNone/>
            </a:pPr>
            <a:endParaRPr lang="cs-CZ" sz="900" dirty="0" smtClean="0">
              <a:latin typeface="Trebuchet MS" pitchFamily="34" charset="0"/>
            </a:endParaRPr>
          </a:p>
          <a:p>
            <a:pPr>
              <a:buNone/>
            </a:pPr>
            <a:r>
              <a:rPr lang="cs-CZ" dirty="0" smtClean="0">
                <a:latin typeface="Trebuchet MS" pitchFamily="34" charset="0"/>
              </a:rPr>
              <a:t>Kdo řídí auto?</a:t>
            </a:r>
            <a:endParaRPr lang="cs-CZ" dirty="0">
              <a:latin typeface="Trebuchet MS" pitchFamily="34" charset="0"/>
            </a:endParaRP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1331640" y="188640"/>
            <a:ext cx="7272808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 fontAlgn="auto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cs-CZ" altLang="zh-CN" sz="2800" b="1" dirty="0">
                <a:latin typeface="+mn-lt"/>
              </a:rPr>
              <a:t>Odpovídejte na otázky. Obrázky vám napovědí.</a:t>
            </a:r>
          </a:p>
        </p:txBody>
      </p:sp>
      <p:pic>
        <p:nvPicPr>
          <p:cNvPr id="2" name="Picture 2" descr="kucha&amp;rcaron;i,lidé p&amp;rcaron;i práci,mísy,mu&amp;zcaron;i,nádobí,osoby,pe&amp;ccaron;ení,peka&amp;rcaron;i,potraviny,povolání,šéfkucha&amp;rcaron;i"/>
          <p:cNvPicPr>
            <a:picLocks noChangeAspect="1" noChangeArrowheads="1"/>
          </p:cNvPicPr>
          <p:nvPr/>
        </p:nvPicPr>
        <p:blipFill>
          <a:blip r:embed="rId3" cstate="print"/>
          <a:srcRect l="18609" r="18586"/>
          <a:stretch>
            <a:fillRect/>
          </a:stretch>
        </p:blipFill>
        <p:spPr bwMode="auto">
          <a:xfrm>
            <a:off x="6660232" y="3789040"/>
            <a:ext cx="1728192" cy="2751667"/>
          </a:xfrm>
          <a:prstGeom prst="rect">
            <a:avLst/>
          </a:prstGeom>
          <a:noFill/>
        </p:spPr>
      </p:pic>
      <p:pic>
        <p:nvPicPr>
          <p:cNvPr id="3" name="Picture 4" descr="t&amp;rcaron;ešn&amp;ecaron;,o&amp;rcaron;ezané snímky,o&amp;rcaron;ezané obrázky,jídlo,ovoce,PNG,plodiny,pr&amp;uring;hledné pozadí"/>
          <p:cNvPicPr>
            <a:picLocks noChangeAspect="1" noChangeArrowheads="1"/>
          </p:cNvPicPr>
          <p:nvPr/>
        </p:nvPicPr>
        <p:blipFill>
          <a:blip r:embed="rId4" cstate="print"/>
          <a:srcRect r="15385"/>
          <a:stretch>
            <a:fillRect/>
          </a:stretch>
        </p:blipFill>
        <p:spPr bwMode="auto">
          <a:xfrm>
            <a:off x="1187624" y="4509120"/>
            <a:ext cx="1584176" cy="1872208"/>
          </a:xfrm>
          <a:prstGeom prst="rect">
            <a:avLst/>
          </a:prstGeom>
          <a:noFill/>
        </p:spPr>
      </p:pic>
      <p:sp>
        <p:nvSpPr>
          <p:cNvPr id="14" name="Šipka doprava 13"/>
          <p:cNvSpPr/>
          <p:nvPr/>
        </p:nvSpPr>
        <p:spPr>
          <a:xfrm>
            <a:off x="395536" y="260648"/>
            <a:ext cx="792088" cy="360040"/>
          </a:xfrm>
          <a:prstGeom prst="righ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8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3933056"/>
            <a:ext cx="1828800" cy="1828800"/>
          </a:xfrm>
          <a:prstGeom prst="rect">
            <a:avLst/>
          </a:prstGeom>
          <a:noFill/>
        </p:spPr>
      </p:pic>
      <p:pic>
        <p:nvPicPr>
          <p:cNvPr id="4106" name="Picture 10" descr="almara,domácnost,nábytek,sk&amp;rcaron;ín&amp;ecaron;,sk&amp;rcaron;í&amp;ncaron;ky se zásuvkami"/>
          <p:cNvPicPr>
            <a:picLocks noChangeAspect="1" noChangeArrowheads="1"/>
          </p:cNvPicPr>
          <p:nvPr/>
        </p:nvPicPr>
        <p:blipFill>
          <a:blip r:embed="rId6" cstate="print"/>
          <a:srcRect l="12903" r="16129"/>
          <a:stretch>
            <a:fillRect/>
          </a:stretch>
        </p:blipFill>
        <p:spPr bwMode="auto">
          <a:xfrm>
            <a:off x="7164288" y="1052736"/>
            <a:ext cx="1584176" cy="22322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lačítko akce: Vlastní 1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1115616" y="188640"/>
            <a:ext cx="7812360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cs-CZ" altLang="zh-CN" sz="2400" b="1" dirty="0" smtClean="0">
                <a:latin typeface="+mn-lt"/>
              </a:rPr>
              <a:t>Pojmenujte </a:t>
            </a:r>
            <a:r>
              <a:rPr lang="cs-CZ" altLang="zh-CN" sz="2400" b="1" dirty="0">
                <a:latin typeface="+mn-lt"/>
              </a:rPr>
              <a:t>a označte obrázky, ve kterých </a:t>
            </a:r>
            <a:r>
              <a:rPr lang="cs-CZ" altLang="zh-CN" sz="2400" b="1" dirty="0" smtClean="0">
                <a:latin typeface="+mn-lt"/>
              </a:rPr>
              <a:t>slyšíte hlásku „ř“.</a:t>
            </a:r>
            <a:endParaRPr lang="cs-CZ" altLang="zh-CN" sz="2400" b="1" dirty="0">
              <a:latin typeface="+mn-lt"/>
            </a:endParaRPr>
          </a:p>
        </p:txBody>
      </p:sp>
      <p:sp>
        <p:nvSpPr>
          <p:cNvPr id="10" name="Šipka doprava 9"/>
          <p:cNvSpPr/>
          <p:nvPr/>
        </p:nvSpPr>
        <p:spPr>
          <a:xfrm>
            <a:off x="251520" y="260648"/>
            <a:ext cx="792088" cy="360040"/>
          </a:xfrm>
          <a:prstGeom prst="rightArrow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" name="Picture 8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212976"/>
            <a:ext cx="1828800" cy="1828800"/>
          </a:xfrm>
          <a:prstGeom prst="rect">
            <a:avLst/>
          </a:prstGeom>
          <a:noFill/>
        </p:spPr>
      </p:pic>
      <p:pic>
        <p:nvPicPr>
          <p:cNvPr id="15" name="Picture 10" descr="almara,domácnost,nábytek,sk&amp;rcaron;ín&amp;ecaron;,sk&amp;rcaron;í&amp;ncaron;ky se zásuvkam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11753" y="4293096"/>
            <a:ext cx="2232247" cy="2232247"/>
          </a:xfrm>
          <a:prstGeom prst="rect">
            <a:avLst/>
          </a:prstGeom>
          <a:noFill/>
        </p:spPr>
      </p:pic>
      <p:pic>
        <p:nvPicPr>
          <p:cNvPr id="16" name="Picture 2" descr="jídlo,plody,&amp;rcaron;epy,stolování,zeleni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653136"/>
            <a:ext cx="1872208" cy="1872208"/>
          </a:xfrm>
          <a:prstGeom prst="rect">
            <a:avLst/>
          </a:prstGeom>
          <a:noFill/>
        </p:spPr>
      </p:pic>
      <p:pic>
        <p:nvPicPr>
          <p:cNvPr id="17" name="Picture 2" descr="nástroje,pilky,pily,pr&amp;uring;myslová odv&amp;ecaron;tví,&amp;zcaron;elezá&amp;rcaron;ství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1628800"/>
            <a:ext cx="1943497" cy="1943497"/>
          </a:xfrm>
          <a:prstGeom prst="rect">
            <a:avLst/>
          </a:prstGeom>
          <a:noFill/>
        </p:spPr>
      </p:pic>
      <p:pic>
        <p:nvPicPr>
          <p:cNvPr id="3074" name="Picture 2" descr="akademi&amp;ccaron;tí pracovníci,barevné tu&amp;zcaron;ky,školní pot&amp;rcaron;eby,tu&amp;zcaron;ky,vizuální um&amp;ecaron;ní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4797152"/>
            <a:ext cx="1835696" cy="1835696"/>
          </a:xfrm>
          <a:prstGeom prst="rect">
            <a:avLst/>
          </a:prstGeom>
          <a:noFill/>
        </p:spPr>
      </p:pic>
      <p:pic>
        <p:nvPicPr>
          <p:cNvPr id="3076" name="Picture 4" descr="budovy,domácnost,dve&amp;rcaron;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67944" y="836712"/>
            <a:ext cx="2303537" cy="2303537"/>
          </a:xfrm>
          <a:prstGeom prst="rect">
            <a:avLst/>
          </a:prstGeom>
          <a:noFill/>
        </p:spPr>
      </p:pic>
      <p:pic>
        <p:nvPicPr>
          <p:cNvPr id="3078" name="Picture 6" descr="divoká zv&amp;ecaron;&amp;rcaron;,divoká zví&amp;rcaron;ata,hadi,plazi,p&amp;rcaron;íroda,zví&amp;rcaron;ata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7544" y="908720"/>
            <a:ext cx="1970881" cy="19708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0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314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313"/>
            <a:ext cx="8507413" cy="4897437"/>
          </a:xfrm>
        </p:spPr>
        <p:txBody>
          <a:bodyPr/>
          <a:lstStyle/>
          <a:p>
            <a:pPr>
              <a:buNone/>
            </a:pPr>
            <a:r>
              <a:rPr lang="cs-CZ" sz="2000" dirty="0" smtClean="0"/>
              <a:t>AUTOR, Neuveden. </a:t>
            </a:r>
            <a:r>
              <a:rPr lang="cs-CZ" sz="2000" i="1" dirty="0" smtClean="0"/>
              <a:t>Office.</a:t>
            </a:r>
            <a:r>
              <a:rPr lang="cs-CZ" sz="2000" i="1" dirty="0" err="1" smtClean="0"/>
              <a:t>com</a:t>
            </a:r>
            <a:r>
              <a:rPr lang="cs-CZ" sz="2000" dirty="0" smtClean="0"/>
              <a:t>: Kliparty, fotografie a animace [online]. [cit.</a:t>
            </a:r>
          </a:p>
          <a:p>
            <a:pPr>
              <a:buNone/>
            </a:pPr>
            <a:r>
              <a:rPr lang="cs-CZ" sz="2000" dirty="0" smtClean="0"/>
              <a:t>13.9.2011]. Dostupný na WWW: http://office.</a:t>
            </a:r>
            <a:r>
              <a:rPr lang="cs-CZ" sz="2000" dirty="0" err="1" smtClean="0"/>
              <a:t>microsoft.com</a:t>
            </a:r>
            <a:r>
              <a:rPr lang="cs-CZ" sz="2000" dirty="0" smtClean="0"/>
              <a:t>/</a:t>
            </a:r>
            <a:r>
              <a:rPr lang="cs-CZ" sz="2000" dirty="0" err="1" smtClean="0"/>
              <a:t>cs</a:t>
            </a:r>
            <a:r>
              <a:rPr lang="cs-CZ" sz="2000" dirty="0" smtClean="0"/>
              <a:t>-cz/</a:t>
            </a:r>
            <a:r>
              <a:rPr lang="cs-CZ" sz="2000" dirty="0" err="1" smtClean="0"/>
              <a:t>images</a:t>
            </a:r>
            <a:r>
              <a:rPr lang="cs-CZ" sz="2000" dirty="0" smtClean="0"/>
              <a:t>/??</a:t>
            </a:r>
            <a:r>
              <a:rPr lang="cs-CZ" sz="2000" dirty="0" err="1" smtClean="0"/>
              <a:t>Origin</a:t>
            </a:r>
            <a:r>
              <a:rPr lang="cs-CZ" sz="2000" dirty="0" smtClean="0"/>
              <a:t>=EC790014051029&amp;CTT=6&amp;</a:t>
            </a:r>
            <a:r>
              <a:rPr lang="cs-CZ" sz="2000" dirty="0" err="1" smtClean="0"/>
              <a:t>ver</a:t>
            </a:r>
            <a:r>
              <a:rPr lang="cs-CZ" sz="2000" dirty="0" smtClean="0"/>
              <a:t>=12&amp;</a:t>
            </a:r>
            <a:r>
              <a:rPr lang="cs-CZ" sz="2000" dirty="0" err="1" smtClean="0"/>
              <a:t>app</a:t>
            </a:r>
            <a:r>
              <a:rPr lang="cs-CZ" sz="2000" dirty="0" smtClean="0"/>
              <a:t>=</a:t>
            </a:r>
            <a:r>
              <a:rPr lang="cs-CZ" sz="2000" dirty="0" err="1" smtClean="0"/>
              <a:t>powerpnt.exe</a:t>
            </a:r>
            <a:endParaRPr lang="cs-CZ" sz="2000" dirty="0" smtClean="0"/>
          </a:p>
          <a:p>
            <a:pPr eaLnBrk="1" hangingPunct="1">
              <a:buFont typeface="Arial" charset="0"/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AUTOR, Neuveden. </a:t>
            </a:r>
            <a:r>
              <a:rPr lang="cs-CZ" sz="2000" i="1" dirty="0" err="1" smtClean="0"/>
              <a:t>Clker.com</a:t>
            </a:r>
            <a:r>
              <a:rPr lang="cs-CZ" sz="2000" dirty="0" smtClean="0"/>
              <a:t> [online]. [cit. 13.9.2011]. Dostupný na WWW:</a:t>
            </a:r>
          </a:p>
          <a:p>
            <a:pPr eaLnBrk="1" hangingPunct="1">
              <a:buNone/>
            </a:pPr>
            <a:r>
              <a:rPr lang="cs-CZ" sz="2000" dirty="0" err="1" smtClean="0"/>
              <a:t>clker.com</a:t>
            </a:r>
            <a:endParaRPr lang="cs-CZ" sz="2000" dirty="0" smtClean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95288" y="333375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400" dirty="0">
                <a:latin typeface="+mj-lt"/>
                <a:ea typeface="+mj-ea"/>
                <a:cs typeface="+mj-cs"/>
              </a:rPr>
              <a:t>ZDROJE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Veselý obličej 1"/>
          <p:cNvSpPr/>
          <p:nvPr/>
        </p:nvSpPr>
        <p:spPr>
          <a:xfrm>
            <a:off x="2555776" y="1628775"/>
            <a:ext cx="3744416" cy="4032250"/>
          </a:xfrm>
          <a:prstGeom prst="smileyFace">
            <a:avLst>
              <a:gd name="adj" fmla="val -465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339" name="TextovéPole 2"/>
          <p:cNvSpPr txBox="1">
            <a:spLocks noChangeArrowheads="1"/>
          </p:cNvSpPr>
          <p:nvPr/>
        </p:nvSpPr>
        <p:spPr bwMode="auto">
          <a:xfrm>
            <a:off x="2627313" y="765175"/>
            <a:ext cx="4032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latin typeface="Calibri" pitchFamily="34" charset="0"/>
              </a:rPr>
              <a:t>Zkus to ještě jednou</a:t>
            </a:r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524750" y="5661025"/>
            <a:ext cx="863600" cy="720725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1871</TotalTime>
  <Words>438</Words>
  <Application>Microsoft Office PowerPoint</Application>
  <PresentationFormat>Předvádění na obrazovce (4:3)</PresentationFormat>
  <Paragraphs>90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Hláska Ř, ř VY_32_INOVACE_5B_15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VY_32_INOVACE_5B_15_Hláska Ř, ř Číslo projektu: CZ.1.07/1.4.00/21.1101</dc:title>
  <dc:creator>Pavla</dc:creator>
  <cp:lastModifiedBy>uzivatel</cp:lastModifiedBy>
  <cp:revision>7</cp:revision>
  <dcterms:created xsi:type="dcterms:W3CDTF">2011-09-13T13:32:22Z</dcterms:created>
  <dcterms:modified xsi:type="dcterms:W3CDTF">2013-01-22T20:28:32Z</dcterms:modified>
</cp:coreProperties>
</file>