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0" y="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7033B3-F610-47DD-8E73-BC12C3B5DDA6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425AA-EDDC-4D14-9DDE-6585CB23ED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sz="4000" dirty="0" smtClean="0">
                <a:latin typeface="Arial" charset="0"/>
              </a:rPr>
              <a:t>Samohlásky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VY_32_INOVACE_5B_16</a:t>
            </a:r>
            <a:br>
              <a:rPr lang="cs-CZ" sz="4000" dirty="0" smtClean="0"/>
            </a:br>
            <a:r>
              <a:rPr lang="cs-CZ" sz="2800" dirty="0" smtClean="0"/>
              <a:t>Číslo projektu: CZ.1.07/1.4.00/21.1101</a:t>
            </a:r>
            <a:endParaRPr lang="cs-CZ" sz="4000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6308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Sada 2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sz="2000" dirty="0" smtClean="0"/>
              <a:t>Mateřská škola, Základní škola a Praktická škola </a:t>
            </a:r>
            <a:r>
              <a:rPr lang="cs-CZ" sz="2000" dirty="0"/>
              <a:t>Trhové </a:t>
            </a:r>
            <a:r>
              <a:rPr lang="cs-CZ" sz="2000" dirty="0" err="1"/>
              <a:t>Sviny</a:t>
            </a:r>
            <a:endParaRPr lang="cs-CZ" sz="2000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4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500320"/>
              </p:ext>
            </p:extLst>
          </p:nvPr>
        </p:nvGraphicFramePr>
        <p:xfrm>
          <a:off x="539750" y="1052513"/>
          <a:ext cx="8280400" cy="4987573"/>
        </p:xfrm>
        <a:graphic>
          <a:graphicData uri="http://schemas.openxmlformats.org/drawingml/2006/table">
            <a:tbl>
              <a:tblPr/>
              <a:tblGrid>
                <a:gridCol w="2303463"/>
                <a:gridCol w="5976937"/>
              </a:tblGrid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Tento materiál je určen k procvičování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samohlásek. Na prvních pěti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pracovních  listech  si žáci procvičují 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již naučené samohlásky. K jejich přečtení jim pomáhají obrázky,  jejichž první hláskou je samohláska.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Na další stránce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spojují 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stejné samohlásky.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Obě stránky jsou interaktivní – žáci  kliknutím přiřazují správné počáteční písmeno k obrázku.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Na další stránce žáci spojují stejné obrázky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pomocí rukopisných poznámek (Microsoft 2010).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 posledním úkole žáci zakroužkují všechny samohlásky - </a:t>
                      </a:r>
                      <a:r>
                        <a:rPr lang="cs-CZ" sz="1400" kern="12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zde pracují tužkou (rukopisné poznámky v rámci nového softwaru Microsoft 2010). 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Bc.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Pavla Koutníková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Listopad 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ADHD, dyslexie, dysgrafie, dyskalkulie, Autismus, MP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obor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Čtení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Rukopisné 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Žák - se středně těžkým mentálním postižením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Základní škola speciální – 1. stupeň, 1. období, 2. období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– 6. ročník 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339752" y="188640"/>
            <a:ext cx="4536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cs-CZ" sz="2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 a</a:t>
            </a:r>
          </a:p>
        </p:txBody>
      </p:sp>
      <p:pic>
        <p:nvPicPr>
          <p:cNvPr id="12290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764704"/>
            <a:ext cx="1828800" cy="1828800"/>
          </a:xfrm>
          <a:prstGeom prst="rect">
            <a:avLst/>
          </a:prstGeom>
          <a:noFill/>
        </p:spPr>
      </p:pic>
      <p:pic>
        <p:nvPicPr>
          <p:cNvPr id="12296" name="Picture 8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772816"/>
            <a:ext cx="1828800" cy="1828800"/>
          </a:xfrm>
          <a:prstGeom prst="rect">
            <a:avLst/>
          </a:prstGeom>
          <a:noFill/>
        </p:spPr>
      </p:pic>
      <p:pic>
        <p:nvPicPr>
          <p:cNvPr id="12292" name="Picture 4" descr="autobus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645024"/>
            <a:ext cx="1828800" cy="1828800"/>
          </a:xfrm>
          <a:prstGeom prst="rect">
            <a:avLst/>
          </a:prstGeom>
          <a:noFill/>
        </p:spPr>
      </p:pic>
      <p:pic>
        <p:nvPicPr>
          <p:cNvPr id="12294" name="Picture 6" descr="&amp;Zcaron;luté aut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3789040"/>
            <a:ext cx="1828800" cy="1828800"/>
          </a:xfrm>
          <a:prstGeom prst="rect">
            <a:avLst/>
          </a:prstGeom>
          <a:noFill/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467544" y="2708920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a</a:t>
            </a:r>
            <a:r>
              <a:rPr lang="cs-CZ" sz="4400" dirty="0" smtClean="0">
                <a:latin typeface="Trebuchet MS" pitchFamily="34" charset="0"/>
              </a:rPr>
              <a:t>nanas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1259632" y="551723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a</a:t>
            </a:r>
            <a:r>
              <a:rPr lang="cs-CZ" sz="4400" dirty="0" smtClean="0">
                <a:latin typeface="Trebuchet MS" pitchFamily="34" charset="0"/>
              </a:rPr>
              <a:t>uto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4644008" y="551723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a</a:t>
            </a:r>
            <a:r>
              <a:rPr lang="cs-CZ" sz="4400" dirty="0" smtClean="0">
                <a:latin typeface="Trebuchet MS" pitchFamily="34" charset="0"/>
              </a:rPr>
              <a:t>utobus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6660232" y="3501008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a</a:t>
            </a:r>
            <a:r>
              <a:rPr lang="cs-CZ" sz="4400" dirty="0" smtClean="0">
                <a:latin typeface="Trebuchet MS" pitchFamily="34" charset="0"/>
              </a:rPr>
              <a:t>nděl</a:t>
            </a:r>
            <a:endParaRPr lang="cs-CZ" sz="44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339752" y="188640"/>
            <a:ext cx="4536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cs-CZ" sz="2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 </a:t>
            </a:r>
            <a:r>
              <a:rPr lang="cs-CZ" sz="20000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</a:t>
            </a:r>
            <a:endParaRPr lang="cs-CZ" sz="200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28674" name="Picture 2" descr="Eskymáci,lidé,mu&amp;zcaron;,mu&amp;zcaron;i,osoba,páni"/>
          <p:cNvPicPr>
            <a:picLocks noChangeAspect="1" noChangeArrowheads="1"/>
          </p:cNvPicPr>
          <p:nvPr/>
        </p:nvPicPr>
        <p:blipFill>
          <a:blip r:embed="rId2" cstate="print"/>
          <a:srcRect l="16283" r="12787"/>
          <a:stretch>
            <a:fillRect/>
          </a:stretch>
        </p:blipFill>
        <p:spPr bwMode="auto">
          <a:xfrm>
            <a:off x="323528" y="1340768"/>
            <a:ext cx="2448272" cy="3451659"/>
          </a:xfrm>
          <a:prstGeom prst="rect">
            <a:avLst/>
          </a:prstGeom>
          <a:noFill/>
        </p:spPr>
      </p:pic>
      <p:pic>
        <p:nvPicPr>
          <p:cNvPr id="28676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348880"/>
            <a:ext cx="2088232" cy="2088232"/>
          </a:xfrm>
          <a:prstGeom prst="rect">
            <a:avLst/>
          </a:prstGeom>
          <a:noFill/>
        </p:spPr>
      </p:pic>
      <p:pic>
        <p:nvPicPr>
          <p:cNvPr id="28678" name="Picture 6" descr="emblémy,erby,Evropa,evropské,orli,Polsko,polština,ptáci,symboly,zví&amp;rcaron;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3573016"/>
            <a:ext cx="1872208" cy="1872208"/>
          </a:xfrm>
          <a:prstGeom prst="rect">
            <a:avLst/>
          </a:prstGeom>
          <a:noFill/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95536" y="4797152"/>
            <a:ext cx="2304256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E</a:t>
            </a:r>
            <a:r>
              <a:rPr lang="cs-CZ" sz="4400" dirty="0" smtClean="0">
                <a:latin typeface="Trebuchet MS" pitchFamily="34" charset="0"/>
              </a:rPr>
              <a:t>skymák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660232" y="4293096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e</a:t>
            </a:r>
            <a:r>
              <a:rPr lang="cs-CZ" sz="4400" dirty="0" smtClean="0">
                <a:latin typeface="Trebuchet MS" pitchFamily="34" charset="0"/>
              </a:rPr>
              <a:t>mentál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491880" y="551723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3300"/>
                </a:solidFill>
                <a:latin typeface="Trebuchet MS" pitchFamily="34" charset="0"/>
              </a:rPr>
              <a:t>e</a:t>
            </a:r>
            <a:r>
              <a:rPr lang="cs-CZ" sz="4400" dirty="0" smtClean="0">
                <a:latin typeface="Trebuchet MS" pitchFamily="34" charset="0"/>
              </a:rPr>
              <a:t>rb</a:t>
            </a:r>
            <a:endParaRPr lang="cs-CZ" sz="44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339752" y="188640"/>
            <a:ext cx="453650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cs-CZ" sz="2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 </a:t>
            </a:r>
            <a:r>
              <a:rPr lang="cs-CZ" sz="20000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</a:t>
            </a:r>
            <a:endParaRPr lang="cs-CZ" sz="200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29698" name="Picture 2" descr="chlapci,d&amp;ecaron;ti,domácnost,hraní,kostýmy,oblek amerického Indiána,osoby,p&amp;rcaron;evleky,volný &amp;ccaron;as"/>
          <p:cNvPicPr>
            <a:picLocks noChangeAspect="1" noChangeArrowheads="1"/>
          </p:cNvPicPr>
          <p:nvPr/>
        </p:nvPicPr>
        <p:blipFill>
          <a:blip r:embed="rId2" cstate="print"/>
          <a:srcRect l="13251" r="15320"/>
          <a:stretch>
            <a:fillRect/>
          </a:stretch>
        </p:blipFill>
        <p:spPr bwMode="auto">
          <a:xfrm>
            <a:off x="467544" y="1484784"/>
            <a:ext cx="2520280" cy="3528392"/>
          </a:xfrm>
          <a:prstGeom prst="rect">
            <a:avLst/>
          </a:prstGeom>
          <a:noFill/>
        </p:spPr>
      </p:pic>
      <p:pic>
        <p:nvPicPr>
          <p:cNvPr id="29700" name="Picture 4" descr="injekce,injek&amp;ccaron;ní st&amp;rcaron;íka&amp;ccaron;ka,jehly,léka&amp;rcaron;ské vybavení,léka&amp;rcaron;ství,medicína,podko&amp;zcaron;ní,zdravotnictví"/>
          <p:cNvPicPr>
            <a:picLocks noChangeAspect="1" noChangeArrowheads="1"/>
          </p:cNvPicPr>
          <p:nvPr/>
        </p:nvPicPr>
        <p:blipFill>
          <a:blip r:embed="rId3" cstate="print"/>
          <a:srcRect l="26032" r="30135"/>
          <a:stretch>
            <a:fillRect/>
          </a:stretch>
        </p:blipFill>
        <p:spPr bwMode="auto">
          <a:xfrm rot="11779085">
            <a:off x="6995782" y="604946"/>
            <a:ext cx="1356911" cy="3095625"/>
          </a:xfrm>
          <a:prstGeom prst="rect">
            <a:avLst/>
          </a:prstGeom>
          <a:noFill/>
        </p:spPr>
      </p:pic>
      <p:pic>
        <p:nvPicPr>
          <p:cNvPr id="29704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717032"/>
            <a:ext cx="2016224" cy="2016224"/>
          </a:xfrm>
          <a:prstGeom prst="rect">
            <a:avLst/>
          </a:prstGeom>
          <a:noFill/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755576" y="5085184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i</a:t>
            </a:r>
            <a:r>
              <a:rPr lang="cs-CZ" sz="4400" dirty="0" smtClean="0">
                <a:latin typeface="Trebuchet MS" pitchFamily="34" charset="0"/>
              </a:rPr>
              <a:t>ndián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139952" y="587727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i</a:t>
            </a:r>
            <a:r>
              <a:rPr lang="cs-CZ" sz="4400" dirty="0" smtClean="0">
                <a:latin typeface="Trebuchet MS" pitchFamily="34" charset="0"/>
              </a:rPr>
              <a:t>nkoust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516216" y="371703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i</a:t>
            </a:r>
            <a:r>
              <a:rPr lang="cs-CZ" sz="4400" dirty="0" smtClean="0">
                <a:latin typeface="Trebuchet MS" pitchFamily="34" charset="0"/>
              </a:rPr>
              <a:t>njekce</a:t>
            </a:r>
            <a:endParaRPr lang="cs-CZ" sz="44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 descr="divoká zv&amp;ecaron;&amp;rcaron;,divoká zví&amp;rcaron;ata,opice,primáti,p&amp;rcaron;íroda,savci,šimpanzi,zví&amp;rcaron;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2159521" cy="215952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123728" y="188640"/>
            <a:ext cx="44644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 </a:t>
            </a:r>
            <a:r>
              <a:rPr lang="cs-CZ" sz="20000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</a:t>
            </a:r>
            <a:endParaRPr lang="cs-CZ" sz="200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7" name="Picture 20" descr="MC90023761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908720"/>
            <a:ext cx="2376165" cy="2088032"/>
          </a:xfrm>
          <a:prstGeom prst="rect">
            <a:avLst/>
          </a:prstGeom>
          <a:noFill/>
        </p:spPr>
      </p:pic>
      <p:pic>
        <p:nvPicPr>
          <p:cNvPr id="30722" name="Picture 2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501008"/>
            <a:ext cx="2088232" cy="2088232"/>
          </a:xfrm>
          <a:prstGeom prst="rect">
            <a:avLst/>
          </a:prstGeom>
          <a:noFill/>
        </p:spPr>
      </p:pic>
      <p:pic>
        <p:nvPicPr>
          <p:cNvPr id="10" name="Picture 13" descr="ohn&amp;ecaron;,tábo&amp;rcaron;ení,táborové ohn&amp;ecaron;,volný &amp;ccaron;a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221088"/>
            <a:ext cx="1728192" cy="1728192"/>
          </a:xfrm>
          <a:prstGeom prst="rect">
            <a:avLst/>
          </a:prstGeom>
          <a:noFill/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323528" y="4509120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o</a:t>
            </a:r>
            <a:r>
              <a:rPr lang="cs-CZ" sz="4400" dirty="0" smtClean="0">
                <a:latin typeface="Trebuchet MS" pitchFamily="34" charset="0"/>
              </a:rPr>
              <a:t>pice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3059832" y="551723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o</a:t>
            </a:r>
            <a:r>
              <a:rPr lang="cs-CZ" sz="4400" dirty="0" smtClean="0">
                <a:latin typeface="Trebuchet MS" pitchFamily="34" charset="0"/>
              </a:rPr>
              <a:t>voce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6588224" y="2996952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o</a:t>
            </a:r>
            <a:r>
              <a:rPr lang="cs-CZ" sz="4400" dirty="0" smtClean="0">
                <a:latin typeface="Trebuchet MS" pitchFamily="34" charset="0"/>
              </a:rPr>
              <a:t>kno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6084168" y="5949280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o</a:t>
            </a:r>
            <a:r>
              <a:rPr lang="cs-CZ" sz="4400" dirty="0" smtClean="0">
                <a:latin typeface="Trebuchet MS" pitchFamily="34" charset="0"/>
              </a:rPr>
              <a:t>heň</a:t>
            </a:r>
            <a:endParaRPr lang="cs-CZ" sz="44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260648"/>
            <a:ext cx="44644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 </a:t>
            </a:r>
            <a:r>
              <a:rPr lang="cs-CZ" sz="20000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endParaRPr lang="cs-CZ" sz="200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31746" name="Picture 2" descr="Sin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1621778" cy="2478410"/>
          </a:xfrm>
          <a:prstGeom prst="rect">
            <a:avLst/>
          </a:prstGeom>
          <a:noFill/>
        </p:spPr>
      </p:pic>
      <p:pic>
        <p:nvPicPr>
          <p:cNvPr id="3174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12976"/>
            <a:ext cx="1828800" cy="1828800"/>
          </a:xfrm>
          <a:prstGeom prst="rect">
            <a:avLst/>
          </a:prstGeom>
          <a:noFill/>
        </p:spPr>
      </p:pic>
      <p:pic>
        <p:nvPicPr>
          <p:cNvPr id="3175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484784"/>
            <a:ext cx="2088232" cy="2088232"/>
          </a:xfrm>
          <a:prstGeom prst="rect">
            <a:avLst/>
          </a:prstGeom>
          <a:noFill/>
        </p:spPr>
      </p:pic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39552" y="5229200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u</a:t>
            </a:r>
            <a:r>
              <a:rPr lang="cs-CZ" sz="4400" dirty="0" smtClean="0">
                <a:latin typeface="Trebuchet MS" pitchFamily="34" charset="0"/>
              </a:rPr>
              <a:t>zel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732240" y="3645024"/>
            <a:ext cx="2232025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u</a:t>
            </a:r>
            <a:r>
              <a:rPr lang="cs-CZ" sz="4400" dirty="0" smtClean="0">
                <a:latin typeface="Trebuchet MS" pitchFamily="34" charset="0"/>
              </a:rPr>
              <a:t>cho</a:t>
            </a:r>
            <a:endParaRPr lang="cs-CZ" sz="4400" dirty="0">
              <a:latin typeface="Trebuchet MS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427984" y="5949280"/>
            <a:ext cx="2448272" cy="720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  <a:latin typeface="Trebuchet MS" pitchFamily="34" charset="0"/>
              </a:rPr>
              <a:t>u</a:t>
            </a:r>
            <a:r>
              <a:rPr lang="cs-CZ" sz="4400" dirty="0" smtClean="0">
                <a:latin typeface="Trebuchet MS" pitchFamily="34" charset="0"/>
              </a:rPr>
              <a:t>myvadlo</a:t>
            </a:r>
            <a:endParaRPr lang="cs-CZ" sz="4400" dirty="0">
              <a:latin typeface="Trebuchet M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9"/>
          <p:cNvGrpSpPr/>
          <p:nvPr/>
        </p:nvGrpSpPr>
        <p:grpSpPr>
          <a:xfrm>
            <a:off x="395536" y="260648"/>
            <a:ext cx="8280401" cy="6047358"/>
            <a:chOff x="395536" y="260648"/>
            <a:chExt cx="8280401" cy="6047358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395536" y="4941168"/>
              <a:ext cx="8280400" cy="1366838"/>
              <a:chOff x="340" y="709"/>
              <a:chExt cx="5216" cy="861"/>
            </a:xfrm>
            <a:solidFill>
              <a:srgbClr val="3399FF">
                <a:alpha val="28000"/>
              </a:srgbClr>
            </a:solidFill>
          </p:grpSpPr>
          <p:sp>
            <p:nvSpPr>
              <p:cNvPr id="8213" name="Rectangle 21"/>
              <p:cNvSpPr>
                <a:spLocks noChangeArrowheads="1"/>
              </p:cNvSpPr>
              <p:nvPr/>
            </p:nvSpPr>
            <p:spPr bwMode="auto">
              <a:xfrm>
                <a:off x="340" y="709"/>
                <a:ext cx="1043" cy="861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U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14" name="Rectangle 22"/>
              <p:cNvSpPr>
                <a:spLocks noChangeArrowheads="1"/>
              </p:cNvSpPr>
              <p:nvPr/>
            </p:nvSpPr>
            <p:spPr bwMode="auto">
              <a:xfrm>
                <a:off x="4513" y="709"/>
                <a:ext cx="1043" cy="861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I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15" name="Rectangle 23"/>
              <p:cNvSpPr>
                <a:spLocks noChangeArrowheads="1"/>
              </p:cNvSpPr>
              <p:nvPr/>
            </p:nvSpPr>
            <p:spPr bwMode="auto">
              <a:xfrm>
                <a:off x="3470" y="709"/>
                <a:ext cx="1043" cy="861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E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16" name="Rectangle 24"/>
              <p:cNvSpPr>
                <a:spLocks noChangeArrowheads="1"/>
              </p:cNvSpPr>
              <p:nvPr/>
            </p:nvSpPr>
            <p:spPr bwMode="auto">
              <a:xfrm>
                <a:off x="2426" y="709"/>
                <a:ext cx="1043" cy="861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O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17" name="Rectangle 25"/>
              <p:cNvSpPr>
                <a:spLocks noChangeArrowheads="1"/>
              </p:cNvSpPr>
              <p:nvPr/>
            </p:nvSpPr>
            <p:spPr bwMode="auto">
              <a:xfrm>
                <a:off x="1383" y="709"/>
                <a:ext cx="1043" cy="861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A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</p:grpSp>
        <p:sp>
          <p:nvSpPr>
            <p:cNvPr id="18" name="Šipka doprava 17"/>
            <p:cNvSpPr/>
            <p:nvPr/>
          </p:nvSpPr>
          <p:spPr>
            <a:xfrm>
              <a:off x="467544" y="332656"/>
              <a:ext cx="792088" cy="360040"/>
            </a:xfrm>
            <a:prstGeom prst="rightArrow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200" name="Rectangle 8"/>
            <p:cNvSpPr>
              <a:spLocks noChangeArrowheads="1"/>
            </p:cNvSpPr>
            <p:nvPr/>
          </p:nvSpPr>
          <p:spPr bwMode="auto">
            <a:xfrm>
              <a:off x="1475656" y="260648"/>
              <a:ext cx="449514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cs-CZ" altLang="zh-CN" sz="2800" b="1" dirty="0">
                  <a:latin typeface="+mn-lt"/>
                </a:rPr>
                <a:t>Spojte čarou stejné </a:t>
              </a:r>
              <a:r>
                <a:rPr lang="cs-CZ" altLang="zh-CN" sz="2800" b="1" dirty="0" smtClean="0">
                  <a:latin typeface="+mn-lt"/>
                </a:rPr>
                <a:t>písmeno.</a:t>
              </a:r>
              <a:endParaRPr lang="cs-CZ" altLang="zh-CN" sz="2800" b="1" dirty="0">
                <a:latin typeface="+mn-lt"/>
              </a:endParaRPr>
            </a:p>
          </p:txBody>
        </p:sp>
        <p:grpSp>
          <p:nvGrpSpPr>
            <p:cNvPr id="4" name="Skupina 16"/>
            <p:cNvGrpSpPr/>
            <p:nvPr/>
          </p:nvGrpSpPr>
          <p:grpSpPr>
            <a:xfrm>
              <a:off x="395536" y="1124744"/>
              <a:ext cx="8280401" cy="1366837"/>
              <a:chOff x="539750" y="1125538"/>
              <a:chExt cx="8280401" cy="1366837"/>
            </a:xfrm>
          </p:grpSpPr>
          <p:sp>
            <p:nvSpPr>
              <p:cNvPr id="8201" name="Rectangle 9"/>
              <p:cNvSpPr>
                <a:spLocks noChangeArrowheads="1"/>
              </p:cNvSpPr>
              <p:nvPr/>
            </p:nvSpPr>
            <p:spPr bwMode="auto">
              <a:xfrm>
                <a:off x="539750" y="1125538"/>
                <a:ext cx="1655763" cy="1366837"/>
              </a:xfrm>
              <a:prstGeom prst="rect">
                <a:avLst/>
              </a:prstGeom>
              <a:solidFill>
                <a:srgbClr val="3399FF">
                  <a:alpha val="61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A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06" name="Rectangle 14"/>
              <p:cNvSpPr>
                <a:spLocks noChangeArrowheads="1"/>
              </p:cNvSpPr>
              <p:nvPr/>
            </p:nvSpPr>
            <p:spPr bwMode="auto">
              <a:xfrm>
                <a:off x="7164388" y="1125538"/>
                <a:ext cx="1655763" cy="1366837"/>
              </a:xfrm>
              <a:prstGeom prst="rect">
                <a:avLst/>
              </a:prstGeom>
              <a:solidFill>
                <a:srgbClr val="3399FF">
                  <a:alpha val="61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U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07" name="Rectangle 15"/>
              <p:cNvSpPr>
                <a:spLocks noChangeArrowheads="1"/>
              </p:cNvSpPr>
              <p:nvPr/>
            </p:nvSpPr>
            <p:spPr bwMode="auto">
              <a:xfrm>
                <a:off x="5508625" y="1125538"/>
                <a:ext cx="1655763" cy="1366837"/>
              </a:xfrm>
              <a:prstGeom prst="rect">
                <a:avLst/>
              </a:prstGeom>
              <a:solidFill>
                <a:srgbClr val="3399FF">
                  <a:alpha val="61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O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08" name="Rectangle 16"/>
              <p:cNvSpPr>
                <a:spLocks noChangeArrowheads="1"/>
              </p:cNvSpPr>
              <p:nvPr/>
            </p:nvSpPr>
            <p:spPr bwMode="auto">
              <a:xfrm>
                <a:off x="3851275" y="1125538"/>
                <a:ext cx="1655763" cy="1366837"/>
              </a:xfrm>
              <a:prstGeom prst="rect">
                <a:avLst/>
              </a:prstGeom>
              <a:solidFill>
                <a:srgbClr val="3399FF">
                  <a:alpha val="61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I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  <p:sp>
            <p:nvSpPr>
              <p:cNvPr id="8209" name="Rectangle 17"/>
              <p:cNvSpPr>
                <a:spLocks noChangeArrowheads="1"/>
              </p:cNvSpPr>
              <p:nvPr/>
            </p:nvSpPr>
            <p:spPr bwMode="auto">
              <a:xfrm>
                <a:off x="2195513" y="1125538"/>
                <a:ext cx="1655763" cy="1366837"/>
              </a:xfrm>
              <a:prstGeom prst="rect">
                <a:avLst/>
              </a:prstGeom>
              <a:solidFill>
                <a:srgbClr val="3399FF">
                  <a:alpha val="61000"/>
                </a:srgb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80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rebuchet MS" pitchFamily="34" charset="0"/>
                  </a:rPr>
                  <a:t>E</a:t>
                </a:r>
                <a:endParaRPr lang="cs-CZ" sz="8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rebuchet MS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lačítko akce: Vlastní 2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28"/>
          <p:cNvGrpSpPr/>
          <p:nvPr/>
        </p:nvGrpSpPr>
        <p:grpSpPr>
          <a:xfrm>
            <a:off x="0" y="836712"/>
            <a:ext cx="9144000" cy="4176464"/>
            <a:chOff x="0" y="836712"/>
            <a:chExt cx="9144000" cy="4176464"/>
          </a:xfrm>
        </p:grpSpPr>
        <p:grpSp>
          <p:nvGrpSpPr>
            <p:cNvPr id="3" name="Skupina 21"/>
            <p:cNvGrpSpPr/>
            <p:nvPr/>
          </p:nvGrpSpPr>
          <p:grpSpPr>
            <a:xfrm>
              <a:off x="0" y="836712"/>
              <a:ext cx="9144000" cy="2088232"/>
              <a:chOff x="179512" y="1124744"/>
              <a:chExt cx="8640960" cy="1800200"/>
            </a:xfrm>
          </p:grpSpPr>
          <p:sp>
            <p:nvSpPr>
              <p:cNvPr id="18" name="Rectangle 17"/>
              <p:cNvSpPr>
                <a:spLocks noChangeArrowheads="1"/>
              </p:cNvSpPr>
              <p:nvPr/>
            </p:nvSpPr>
            <p:spPr bwMode="auto">
              <a:xfrm>
                <a:off x="17951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6600" dirty="0"/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233975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0" name="Rectangle 17"/>
              <p:cNvSpPr>
                <a:spLocks noChangeArrowheads="1"/>
              </p:cNvSpPr>
              <p:nvPr/>
            </p:nvSpPr>
            <p:spPr bwMode="auto">
              <a:xfrm>
                <a:off x="449999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1" name="Rectangle 17"/>
              <p:cNvSpPr>
                <a:spLocks noChangeArrowheads="1"/>
              </p:cNvSpPr>
              <p:nvPr/>
            </p:nvSpPr>
            <p:spPr bwMode="auto">
              <a:xfrm>
                <a:off x="666023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</p:grpSp>
        <p:grpSp>
          <p:nvGrpSpPr>
            <p:cNvPr id="4" name="Skupina 22"/>
            <p:cNvGrpSpPr/>
            <p:nvPr/>
          </p:nvGrpSpPr>
          <p:grpSpPr>
            <a:xfrm>
              <a:off x="0" y="2924944"/>
              <a:ext cx="9144000" cy="2088232"/>
              <a:chOff x="179512" y="1124744"/>
              <a:chExt cx="8640960" cy="1800200"/>
            </a:xfrm>
          </p:grpSpPr>
          <p:sp>
            <p:nvSpPr>
              <p:cNvPr id="24" name="Rectangle 17"/>
              <p:cNvSpPr>
                <a:spLocks noChangeArrowheads="1"/>
              </p:cNvSpPr>
              <p:nvPr/>
            </p:nvSpPr>
            <p:spPr bwMode="auto">
              <a:xfrm>
                <a:off x="17951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6600" dirty="0"/>
              </a:p>
            </p:txBody>
          </p:sp>
          <p:sp>
            <p:nvSpPr>
              <p:cNvPr id="25" name="Rectangle 17"/>
              <p:cNvSpPr>
                <a:spLocks noChangeArrowheads="1"/>
              </p:cNvSpPr>
              <p:nvPr/>
            </p:nvSpPr>
            <p:spPr bwMode="auto">
              <a:xfrm>
                <a:off x="233975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6" name="Rectangle 17"/>
              <p:cNvSpPr>
                <a:spLocks noChangeArrowheads="1"/>
              </p:cNvSpPr>
              <p:nvPr/>
            </p:nvSpPr>
            <p:spPr bwMode="auto">
              <a:xfrm>
                <a:off x="449999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7" name="Rectangle 17"/>
              <p:cNvSpPr>
                <a:spLocks noChangeArrowheads="1"/>
              </p:cNvSpPr>
              <p:nvPr/>
            </p:nvSpPr>
            <p:spPr bwMode="auto">
              <a:xfrm>
                <a:off x="666023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</p:grpSp>
      </p:grp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395536" y="5301208"/>
            <a:ext cx="1655763" cy="136683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2771800" y="5301208"/>
            <a:ext cx="1655763" cy="136683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5004048" y="5301208"/>
            <a:ext cx="1655763" cy="136683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7164288" y="5301208"/>
            <a:ext cx="1655763" cy="1366837"/>
          </a:xfrm>
          <a:prstGeom prst="rect">
            <a:avLst/>
          </a:prstGeom>
          <a:solidFill>
            <a:srgbClr val="3399FF">
              <a:alpha val="61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grpSp>
        <p:nvGrpSpPr>
          <p:cNvPr id="5" name="Skupina 27"/>
          <p:cNvGrpSpPr/>
          <p:nvPr/>
        </p:nvGrpSpPr>
        <p:grpSpPr>
          <a:xfrm>
            <a:off x="179512" y="219418"/>
            <a:ext cx="8712968" cy="2663656"/>
            <a:chOff x="179512" y="219418"/>
            <a:chExt cx="8712968" cy="2663656"/>
          </a:xfrm>
        </p:grpSpPr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1403648" y="219418"/>
              <a:ext cx="748883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400" b="1" dirty="0" smtClean="0">
                  <a:latin typeface="+mn-lt"/>
                </a:rPr>
                <a:t>Kliknutím přiřaďte správné počáteční písmeno k obrázku.</a:t>
              </a:r>
            </a:p>
          </p:txBody>
        </p:sp>
        <p:sp>
          <p:nvSpPr>
            <p:cNvPr id="6" name="Šipka doprava 5"/>
            <p:cNvSpPr/>
            <p:nvPr/>
          </p:nvSpPr>
          <p:spPr>
            <a:xfrm>
              <a:off x="395536" y="260648"/>
              <a:ext cx="792088" cy="360040"/>
            </a:xfrm>
            <a:prstGeom prst="rightArrow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1" name="Picture 13" descr="ohn&amp;ecaron;,tábo&amp;rcaron;ení,táborové ohn&amp;ecaron;,volný &amp;ccaron;as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908720"/>
              <a:ext cx="1728192" cy="1728192"/>
            </a:xfrm>
            <a:prstGeom prst="rect">
              <a:avLst/>
            </a:prstGeom>
            <a:noFill/>
          </p:spPr>
        </p:pic>
        <p:pic>
          <p:nvPicPr>
            <p:cNvPr id="32" name="Picture 4" descr="injekce,injek&amp;ccaron;ní st&amp;rcaron;íka&amp;ccaron;ka,jehly,léka&amp;rcaron;ské vybavení,léka&amp;rcaron;ství,medicína,podko&amp;zcaron;ní,zdravotnictví"/>
            <p:cNvPicPr>
              <a:picLocks noChangeAspect="1" noChangeArrowheads="1"/>
            </p:cNvPicPr>
            <p:nvPr/>
          </p:nvPicPr>
          <p:blipFill>
            <a:blip r:embed="rId3" cstate="print"/>
            <a:srcRect l="26032" r="30135"/>
            <a:stretch>
              <a:fillRect/>
            </a:stretch>
          </p:blipFill>
          <p:spPr bwMode="auto">
            <a:xfrm rot="11779085">
              <a:off x="3151653" y="982948"/>
              <a:ext cx="785190" cy="1791314"/>
            </a:xfrm>
            <a:prstGeom prst="rect">
              <a:avLst/>
            </a:prstGeom>
            <a:noFill/>
          </p:spPr>
        </p:pic>
        <p:pic>
          <p:nvPicPr>
            <p:cNvPr id="33" name="Picture 2" descr="Sink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452320" y="980728"/>
              <a:ext cx="1244824" cy="1902346"/>
            </a:xfrm>
            <a:prstGeom prst="rect">
              <a:avLst/>
            </a:prstGeom>
            <a:noFill/>
          </p:spPr>
        </p:pic>
        <p:pic>
          <p:nvPicPr>
            <p:cNvPr id="34" name="Picture 2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932040" y="908720"/>
              <a:ext cx="1828800" cy="18288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765E-6 L 0.73646 -0.267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00" y="-1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765E-6 L -0.51562 -0.288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00" y="-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765E-6 L 0.21666 -0.2777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765E-6 L -0.50781 -0.277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lačítko akce: Vlastní 3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28"/>
          <p:cNvGrpSpPr/>
          <p:nvPr/>
        </p:nvGrpSpPr>
        <p:grpSpPr>
          <a:xfrm>
            <a:off x="0" y="836712"/>
            <a:ext cx="9144000" cy="4176464"/>
            <a:chOff x="0" y="836712"/>
            <a:chExt cx="9144000" cy="4176464"/>
          </a:xfrm>
        </p:grpSpPr>
        <p:grpSp>
          <p:nvGrpSpPr>
            <p:cNvPr id="3" name="Skupina 21"/>
            <p:cNvGrpSpPr/>
            <p:nvPr/>
          </p:nvGrpSpPr>
          <p:grpSpPr>
            <a:xfrm>
              <a:off x="0" y="836712"/>
              <a:ext cx="9144000" cy="2088232"/>
              <a:chOff x="179512" y="1124744"/>
              <a:chExt cx="8640960" cy="1800200"/>
            </a:xfrm>
          </p:grpSpPr>
          <p:sp>
            <p:nvSpPr>
              <p:cNvPr id="18" name="Rectangle 17"/>
              <p:cNvSpPr>
                <a:spLocks noChangeArrowheads="1"/>
              </p:cNvSpPr>
              <p:nvPr/>
            </p:nvSpPr>
            <p:spPr bwMode="auto">
              <a:xfrm>
                <a:off x="17951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6600" dirty="0"/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233975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0" name="Rectangle 17"/>
              <p:cNvSpPr>
                <a:spLocks noChangeArrowheads="1"/>
              </p:cNvSpPr>
              <p:nvPr/>
            </p:nvSpPr>
            <p:spPr bwMode="auto">
              <a:xfrm>
                <a:off x="449999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1" name="Rectangle 17"/>
              <p:cNvSpPr>
                <a:spLocks noChangeArrowheads="1"/>
              </p:cNvSpPr>
              <p:nvPr/>
            </p:nvSpPr>
            <p:spPr bwMode="auto">
              <a:xfrm>
                <a:off x="666023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</p:grpSp>
        <p:grpSp>
          <p:nvGrpSpPr>
            <p:cNvPr id="4" name="Skupina 27"/>
            <p:cNvGrpSpPr/>
            <p:nvPr/>
          </p:nvGrpSpPr>
          <p:grpSpPr>
            <a:xfrm>
              <a:off x="2627784" y="1052736"/>
              <a:ext cx="6149280" cy="1684784"/>
              <a:chOff x="2627784" y="1052736"/>
              <a:chExt cx="6149280" cy="1684784"/>
            </a:xfrm>
          </p:grpSpPr>
          <p:pic>
            <p:nvPicPr>
              <p:cNvPr id="10" name="Picture 6" descr="Zobrazit podrobnosti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2627784" y="1052736"/>
                <a:ext cx="1656184" cy="1656184"/>
              </a:xfrm>
              <a:prstGeom prst="rect">
                <a:avLst/>
              </a:prstGeom>
              <a:noFill/>
            </p:spPr>
          </p:pic>
          <p:pic>
            <p:nvPicPr>
              <p:cNvPr id="17" name="Picture 6" descr="&amp;Zcaron;luté auto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 t="15750"/>
              <a:stretch>
                <a:fillRect/>
              </a:stretch>
            </p:blipFill>
            <p:spPr bwMode="auto">
              <a:xfrm>
                <a:off x="6948264" y="1196752"/>
                <a:ext cx="1828800" cy="1540768"/>
              </a:xfrm>
              <a:prstGeom prst="rect">
                <a:avLst/>
              </a:prstGeom>
              <a:noFill/>
            </p:spPr>
          </p:pic>
        </p:grpSp>
        <p:grpSp>
          <p:nvGrpSpPr>
            <p:cNvPr id="5" name="Skupina 22"/>
            <p:cNvGrpSpPr/>
            <p:nvPr/>
          </p:nvGrpSpPr>
          <p:grpSpPr>
            <a:xfrm>
              <a:off x="0" y="2924944"/>
              <a:ext cx="9144000" cy="2088232"/>
              <a:chOff x="179512" y="1124744"/>
              <a:chExt cx="8640960" cy="1800200"/>
            </a:xfrm>
          </p:grpSpPr>
          <p:sp>
            <p:nvSpPr>
              <p:cNvPr id="24" name="Rectangle 17"/>
              <p:cNvSpPr>
                <a:spLocks noChangeArrowheads="1"/>
              </p:cNvSpPr>
              <p:nvPr/>
            </p:nvSpPr>
            <p:spPr bwMode="auto">
              <a:xfrm>
                <a:off x="17951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cs-CZ" sz="6600" dirty="0"/>
              </a:p>
            </p:txBody>
          </p:sp>
          <p:sp>
            <p:nvSpPr>
              <p:cNvPr id="25" name="Rectangle 17"/>
              <p:cNvSpPr>
                <a:spLocks noChangeArrowheads="1"/>
              </p:cNvSpPr>
              <p:nvPr/>
            </p:nvSpPr>
            <p:spPr bwMode="auto">
              <a:xfrm>
                <a:off x="233975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6" name="Rectangle 17"/>
              <p:cNvSpPr>
                <a:spLocks noChangeArrowheads="1"/>
              </p:cNvSpPr>
              <p:nvPr/>
            </p:nvSpPr>
            <p:spPr bwMode="auto">
              <a:xfrm>
                <a:off x="449999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  <p:sp>
            <p:nvSpPr>
              <p:cNvPr id="27" name="Rectangle 17"/>
              <p:cNvSpPr>
                <a:spLocks noChangeArrowheads="1"/>
              </p:cNvSpPr>
              <p:nvPr/>
            </p:nvSpPr>
            <p:spPr bwMode="auto">
              <a:xfrm>
                <a:off x="6660232" y="1124744"/>
                <a:ext cx="2160240" cy="1800200"/>
              </a:xfrm>
              <a:prstGeom prst="rect">
                <a:avLst/>
              </a:prstGeom>
              <a:solidFill>
                <a:schemeClr val="bg1">
                  <a:alpha val="61000"/>
                </a:schemeClr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cs-CZ" sz="6600" dirty="0" smtClean="0"/>
                  <a:t> </a:t>
                </a:r>
                <a:endParaRPr lang="cs-CZ" sz="6600" dirty="0"/>
              </a:p>
            </p:txBody>
          </p:sp>
        </p:grpSp>
      </p:grpSp>
      <p:sp>
        <p:nvSpPr>
          <p:cNvPr id="16" name="Rectangle 17"/>
          <p:cNvSpPr>
            <a:spLocks noChangeArrowheads="1"/>
          </p:cNvSpPr>
          <p:nvPr/>
        </p:nvSpPr>
        <p:spPr bwMode="auto">
          <a:xfrm>
            <a:off x="395536" y="5301208"/>
            <a:ext cx="1655763" cy="1366837"/>
          </a:xfrm>
          <a:prstGeom prst="rect">
            <a:avLst/>
          </a:prstGeom>
          <a:solidFill>
            <a:schemeClr val="tx2">
              <a:lumMod val="20000"/>
              <a:lumOff val="80000"/>
              <a:alpha val="61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2771800" y="5301208"/>
            <a:ext cx="1655763" cy="1366837"/>
          </a:xfrm>
          <a:prstGeom prst="rect">
            <a:avLst/>
          </a:prstGeom>
          <a:solidFill>
            <a:schemeClr val="tx2">
              <a:lumMod val="20000"/>
              <a:lumOff val="80000"/>
              <a:alpha val="61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5004048" y="5301208"/>
            <a:ext cx="1655763" cy="1366837"/>
          </a:xfrm>
          <a:prstGeom prst="rect">
            <a:avLst/>
          </a:prstGeom>
          <a:solidFill>
            <a:schemeClr val="tx2">
              <a:lumMod val="20000"/>
              <a:lumOff val="80000"/>
              <a:alpha val="61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latin typeface="Trebuchet MS" pitchFamily="34" charset="0"/>
              </a:rPr>
              <a:t>E</a:t>
            </a:r>
            <a:endParaRPr lang="cs-CZ" sz="8000" dirty="0">
              <a:latin typeface="Trebuchet MS" pitchFamily="34" charset="0"/>
            </a:endParaRPr>
          </a:p>
        </p:txBody>
      </p:sp>
      <p:sp>
        <p:nvSpPr>
          <p:cNvPr id="14" name="Rectangle 17"/>
          <p:cNvSpPr>
            <a:spLocks noChangeArrowheads="1"/>
          </p:cNvSpPr>
          <p:nvPr/>
        </p:nvSpPr>
        <p:spPr bwMode="auto">
          <a:xfrm>
            <a:off x="7164288" y="5301208"/>
            <a:ext cx="1655763" cy="1366837"/>
          </a:xfrm>
          <a:prstGeom prst="rect">
            <a:avLst/>
          </a:prstGeom>
          <a:solidFill>
            <a:schemeClr val="tx2">
              <a:lumMod val="20000"/>
              <a:lumOff val="80000"/>
              <a:alpha val="61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cs-CZ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</a:t>
            </a:r>
            <a:endParaRPr lang="cs-CZ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grpSp>
        <p:nvGrpSpPr>
          <p:cNvPr id="7" name="Skupina 28"/>
          <p:cNvGrpSpPr/>
          <p:nvPr/>
        </p:nvGrpSpPr>
        <p:grpSpPr>
          <a:xfrm>
            <a:off x="395536" y="219417"/>
            <a:ext cx="8748464" cy="2417495"/>
            <a:chOff x="395536" y="219417"/>
            <a:chExt cx="8748464" cy="2417495"/>
          </a:xfrm>
        </p:grpSpPr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1403648" y="219417"/>
              <a:ext cx="774035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anchor="ctr">
              <a:spAutoFit/>
            </a:bodyPr>
            <a:lstStyle/>
            <a:p>
              <a:r>
                <a:rPr lang="cs-CZ" altLang="zh-CN" sz="2400" b="1" dirty="0" smtClean="0"/>
                <a:t>Kliknutím přiřaďte správné počáteční písmeno k obrázku.</a:t>
              </a:r>
            </a:p>
          </p:txBody>
        </p:sp>
        <p:sp>
          <p:nvSpPr>
            <p:cNvPr id="6" name="Šipka doprava 5"/>
            <p:cNvSpPr/>
            <p:nvPr/>
          </p:nvSpPr>
          <p:spPr>
            <a:xfrm>
              <a:off x="395536" y="260648"/>
              <a:ext cx="792088" cy="360040"/>
            </a:xfrm>
            <a:prstGeom prst="rightArrow">
              <a:avLst/>
            </a:prstGeom>
            <a:solidFill>
              <a:srgbClr val="3399FF"/>
            </a:solidFill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30" name="Picture 8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32040" y="980728"/>
              <a:ext cx="1656184" cy="1656184"/>
            </a:xfrm>
            <a:prstGeom prst="rect">
              <a:avLst/>
            </a:prstGeom>
            <a:noFill/>
          </p:spPr>
        </p:pic>
        <p:pic>
          <p:nvPicPr>
            <p:cNvPr id="28" name="Picture 4" descr="Zobrazit podrobnosti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5536" y="980728"/>
              <a:ext cx="1656184" cy="165618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765E-6 L 0.73646 -0.2671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00" y="-13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765E-6 L -0.51562 -0.288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800" y="-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765E-6 L 0.21666 -0.2777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765E-6 L -0.50781 -0.277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400" y="-1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lačítko akce: Vlastní 2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331640" y="0"/>
            <a:ext cx="63367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2800" b="1" dirty="0" smtClean="0">
                <a:latin typeface="+mn-lt"/>
              </a:rPr>
              <a:t>Spojte čarou stejné obrázky.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323528" y="188640"/>
            <a:ext cx="792088" cy="360040"/>
          </a:xfrm>
          <a:prstGeom prst="rightArrow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38"/>
          <p:cNvGrpSpPr/>
          <p:nvPr/>
        </p:nvGrpSpPr>
        <p:grpSpPr>
          <a:xfrm>
            <a:off x="323528" y="692696"/>
            <a:ext cx="2448272" cy="5976664"/>
            <a:chOff x="323528" y="692696"/>
            <a:chExt cx="2448272" cy="5976664"/>
          </a:xfrm>
        </p:grpSpPr>
        <p:grpSp>
          <p:nvGrpSpPr>
            <p:cNvPr id="3" name="Skupina 28"/>
            <p:cNvGrpSpPr/>
            <p:nvPr/>
          </p:nvGrpSpPr>
          <p:grpSpPr>
            <a:xfrm>
              <a:off x="323528" y="692696"/>
              <a:ext cx="2448272" cy="5976664"/>
              <a:chOff x="323528" y="260648"/>
              <a:chExt cx="1872208" cy="6336704"/>
            </a:xfrm>
          </p:grpSpPr>
          <p:sp>
            <p:nvSpPr>
              <p:cNvPr id="31" name="Obdélník 30"/>
              <p:cNvSpPr/>
              <p:nvPr/>
            </p:nvSpPr>
            <p:spPr>
              <a:xfrm>
                <a:off x="323528" y="3429000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2" name="Obdélník 31"/>
              <p:cNvSpPr/>
              <p:nvPr/>
            </p:nvSpPr>
            <p:spPr>
              <a:xfrm>
                <a:off x="323528" y="260648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3" name="Obdélník 32"/>
              <p:cNvSpPr/>
              <p:nvPr/>
            </p:nvSpPr>
            <p:spPr>
              <a:xfrm>
                <a:off x="323528" y="5013176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34" name="Obdélník 33"/>
              <p:cNvSpPr/>
              <p:nvPr/>
            </p:nvSpPr>
            <p:spPr>
              <a:xfrm>
                <a:off x="323528" y="1844824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pic>
          <p:nvPicPr>
            <p:cNvPr id="35" name="Picture 2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27584" y="3717032"/>
              <a:ext cx="1440160" cy="1440160"/>
            </a:xfrm>
            <a:prstGeom prst="rect">
              <a:avLst/>
            </a:prstGeom>
            <a:noFill/>
          </p:spPr>
        </p:pic>
        <p:pic>
          <p:nvPicPr>
            <p:cNvPr id="36" name="Picture 4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584" y="721296"/>
              <a:ext cx="1368152" cy="1368152"/>
            </a:xfrm>
            <a:prstGeom prst="rect">
              <a:avLst/>
            </a:prstGeom>
            <a:noFill/>
          </p:spPr>
        </p:pic>
        <p:pic>
          <p:nvPicPr>
            <p:cNvPr id="37" name="Picture 8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 t="13636" b="13636"/>
            <a:stretch>
              <a:fillRect/>
            </a:stretch>
          </p:blipFill>
          <p:spPr bwMode="auto">
            <a:xfrm>
              <a:off x="683568" y="2348880"/>
              <a:ext cx="1728192" cy="1256867"/>
            </a:xfrm>
            <a:prstGeom prst="rect">
              <a:avLst/>
            </a:prstGeom>
            <a:noFill/>
          </p:spPr>
        </p:pic>
        <p:pic>
          <p:nvPicPr>
            <p:cNvPr id="38" name="Picture 6" descr="emblémy,erby,Evropa,evropské,orli,Polsko,polština,ptáci,symboly,zví&amp;rcaron;at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9592" y="5301208"/>
              <a:ext cx="1296144" cy="1296144"/>
            </a:xfrm>
            <a:prstGeom prst="rect">
              <a:avLst/>
            </a:prstGeom>
            <a:noFill/>
          </p:spPr>
        </p:pic>
      </p:grpSp>
      <p:grpSp>
        <p:nvGrpSpPr>
          <p:cNvPr id="4" name="Skupina 49"/>
          <p:cNvGrpSpPr/>
          <p:nvPr/>
        </p:nvGrpSpPr>
        <p:grpSpPr>
          <a:xfrm>
            <a:off x="6228184" y="692696"/>
            <a:ext cx="2448272" cy="5976664"/>
            <a:chOff x="3419872" y="692696"/>
            <a:chExt cx="2448272" cy="5976664"/>
          </a:xfrm>
        </p:grpSpPr>
        <p:grpSp>
          <p:nvGrpSpPr>
            <p:cNvPr id="5" name="Skupina 28"/>
            <p:cNvGrpSpPr/>
            <p:nvPr/>
          </p:nvGrpSpPr>
          <p:grpSpPr>
            <a:xfrm>
              <a:off x="3419872" y="692696"/>
              <a:ext cx="2448272" cy="5976664"/>
              <a:chOff x="323528" y="260648"/>
              <a:chExt cx="1872208" cy="6336704"/>
            </a:xfrm>
          </p:grpSpPr>
          <p:sp>
            <p:nvSpPr>
              <p:cNvPr id="46" name="Obdélník 45"/>
              <p:cNvSpPr/>
              <p:nvPr/>
            </p:nvSpPr>
            <p:spPr>
              <a:xfrm>
                <a:off x="323528" y="3429000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7" name="Obdélník 46"/>
              <p:cNvSpPr/>
              <p:nvPr/>
            </p:nvSpPr>
            <p:spPr>
              <a:xfrm>
                <a:off x="323528" y="260648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8" name="Obdélník 47"/>
              <p:cNvSpPr/>
              <p:nvPr/>
            </p:nvSpPr>
            <p:spPr>
              <a:xfrm>
                <a:off x="323528" y="5013176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9" name="Obdélník 48"/>
              <p:cNvSpPr/>
              <p:nvPr/>
            </p:nvSpPr>
            <p:spPr>
              <a:xfrm>
                <a:off x="323528" y="1844824"/>
                <a:ext cx="1872208" cy="158417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pic>
          <p:nvPicPr>
            <p:cNvPr id="42" name="Picture 2" descr="Zobrazit podrobnosti"/>
            <p:cNvPicPr>
              <a:picLocks noChangeAspect="1" noChangeArrowheads="1"/>
            </p:cNvPicPr>
            <p:nvPr/>
          </p:nvPicPr>
          <p:blipFill>
            <a:blip r:embed="rId2" cstate="print"/>
            <a:srcRect t="5000" b="10000"/>
            <a:stretch>
              <a:fillRect/>
            </a:stretch>
          </p:blipFill>
          <p:spPr bwMode="auto">
            <a:xfrm>
              <a:off x="3995936" y="5301208"/>
              <a:ext cx="1440160" cy="1224136"/>
            </a:xfrm>
            <a:prstGeom prst="rect">
              <a:avLst/>
            </a:prstGeom>
            <a:noFill/>
          </p:spPr>
        </p:pic>
        <p:pic>
          <p:nvPicPr>
            <p:cNvPr id="43" name="Picture 4" descr="Zobrazit podrobnosti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95936" y="3789040"/>
              <a:ext cx="1368152" cy="1368152"/>
            </a:xfrm>
            <a:prstGeom prst="rect">
              <a:avLst/>
            </a:prstGeom>
            <a:noFill/>
          </p:spPr>
        </p:pic>
        <p:pic>
          <p:nvPicPr>
            <p:cNvPr id="44" name="Picture 8" descr="Zobrazit podrobnosti"/>
            <p:cNvPicPr>
              <a:picLocks noChangeAspect="1" noChangeArrowheads="1"/>
            </p:cNvPicPr>
            <p:nvPr/>
          </p:nvPicPr>
          <p:blipFill>
            <a:blip r:embed="rId4" cstate="print"/>
            <a:srcRect t="13636" b="13636"/>
            <a:stretch>
              <a:fillRect/>
            </a:stretch>
          </p:blipFill>
          <p:spPr bwMode="auto">
            <a:xfrm>
              <a:off x="3707904" y="836712"/>
              <a:ext cx="1728192" cy="1256867"/>
            </a:xfrm>
            <a:prstGeom prst="rect">
              <a:avLst/>
            </a:prstGeom>
            <a:noFill/>
          </p:spPr>
        </p:pic>
        <p:pic>
          <p:nvPicPr>
            <p:cNvPr id="45" name="Picture 6" descr="emblémy,erby,Evropa,evropské,orli,Polsko,polština,ptáci,symboly,zví&amp;rcaron;ata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995936" y="2276872"/>
              <a:ext cx="1296144" cy="129614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lačítko akce: Vlastní 4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obsah 2"/>
          <p:cNvSpPr txBox="1">
            <a:spLocks/>
          </p:cNvSpPr>
          <p:nvPr/>
        </p:nvSpPr>
        <p:spPr>
          <a:xfrm>
            <a:off x="1043608" y="188640"/>
            <a:ext cx="8100392" cy="504056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Najděte</a:t>
            </a:r>
            <a:r>
              <a:rPr kumimoji="0" lang="pl-PL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zakroužkujte všechna písmena A, E, I , O, U. 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4578" name="Picture 2" descr="brýle,emotikony,knihy,smajlíci,smajlík,studenti,studující,usmívající se obli&amp;ccaron;eje,veselý obli&amp;ccaron;e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762375"/>
            <a:ext cx="3095625" cy="309562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699792" y="2348880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D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60032" y="69269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A</a:t>
            </a:r>
            <a:endParaRPr lang="cs-CZ" sz="54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11960" y="494116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</a:t>
            </a:r>
            <a:endParaRPr lang="cs-CZ" sz="54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652120" y="5445224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D</a:t>
            </a:r>
            <a:endParaRPr lang="cs-CZ" sz="5400" b="1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23528" y="3645024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FFFF"/>
                </a:solidFill>
              </a:rPr>
              <a:t>A</a:t>
            </a:r>
            <a:endParaRPr lang="cs-CZ" sz="5400" b="1" dirty="0">
              <a:solidFill>
                <a:srgbClr val="00FFFF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740352" y="2276872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33CC"/>
                </a:solidFill>
              </a:rPr>
              <a:t>K</a:t>
            </a:r>
            <a:endParaRPr lang="cs-CZ" sz="5400" b="1" dirty="0">
              <a:solidFill>
                <a:srgbClr val="FF33CC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96136" y="386104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A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388424" y="573325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A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771800" y="3429000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FFFF"/>
                </a:solidFill>
              </a:rPr>
              <a:t>U</a:t>
            </a:r>
            <a:endParaRPr lang="cs-CZ" sz="5400" b="1" dirty="0">
              <a:solidFill>
                <a:srgbClr val="00FFFF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372200" y="465313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E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516216" y="62068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3491880" y="566124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K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788024" y="206084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U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779912" y="1916832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33CC"/>
                </a:solidFill>
              </a:rPr>
              <a:t>I</a:t>
            </a:r>
            <a:endParaRPr lang="cs-CZ" sz="5400" b="1" dirty="0">
              <a:solidFill>
                <a:srgbClr val="FF33CC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331640" y="764704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</a:rPr>
              <a:t>T</a:t>
            </a:r>
            <a:endParaRPr lang="cs-CZ" sz="5400" b="1" dirty="0">
              <a:solidFill>
                <a:srgbClr val="FFC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1187624" y="206084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U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940152" y="2204864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907704" y="1196752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A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6876256" y="1412776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</a:rPr>
              <a:t>I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716016" y="5805264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FFFF"/>
                </a:solidFill>
              </a:rPr>
              <a:t>O</a:t>
            </a:r>
            <a:endParaRPr lang="cs-CZ" sz="5400" b="1" dirty="0">
              <a:solidFill>
                <a:srgbClr val="00FFFF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8244408" y="1196752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O</a:t>
            </a:r>
          </a:p>
        </p:txBody>
      </p:sp>
      <p:sp>
        <p:nvSpPr>
          <p:cNvPr id="40" name="TextovéPole 39"/>
          <p:cNvSpPr txBox="1"/>
          <p:nvPr/>
        </p:nvSpPr>
        <p:spPr>
          <a:xfrm>
            <a:off x="8028384" y="4221088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I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6516216" y="2852936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M</a:t>
            </a:r>
          </a:p>
        </p:txBody>
      </p:sp>
      <p:sp>
        <p:nvSpPr>
          <p:cNvPr id="48" name="TextovéPole 47"/>
          <p:cNvSpPr txBox="1"/>
          <p:nvPr/>
        </p:nvSpPr>
        <p:spPr>
          <a:xfrm>
            <a:off x="4788024" y="4221088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C</a:t>
            </a:r>
          </a:p>
        </p:txBody>
      </p:sp>
      <p:sp>
        <p:nvSpPr>
          <p:cNvPr id="49" name="TextovéPole 48"/>
          <p:cNvSpPr txBox="1"/>
          <p:nvPr/>
        </p:nvSpPr>
        <p:spPr>
          <a:xfrm>
            <a:off x="7308304" y="5445224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66FF66"/>
                </a:solidFill>
              </a:rPr>
              <a:t>C</a:t>
            </a:r>
          </a:p>
        </p:txBody>
      </p:sp>
      <p:sp>
        <p:nvSpPr>
          <p:cNvPr id="50" name="TextovéPole 49"/>
          <p:cNvSpPr txBox="1"/>
          <p:nvPr/>
        </p:nvSpPr>
        <p:spPr>
          <a:xfrm>
            <a:off x="3707904" y="4149080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33CC"/>
                </a:solidFill>
              </a:rPr>
              <a:t>X</a:t>
            </a:r>
            <a:endParaRPr lang="cs-CZ" sz="5400" b="1" dirty="0">
              <a:solidFill>
                <a:srgbClr val="FF33CC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580112" y="1196752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33CC"/>
                </a:solidFill>
              </a:rPr>
              <a:t>E</a:t>
            </a:r>
            <a:endParaRPr lang="cs-CZ" sz="5400" b="1" dirty="0">
              <a:solidFill>
                <a:srgbClr val="FF33CC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292080" y="2996952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FFFF"/>
                </a:solidFill>
              </a:rPr>
              <a:t>I</a:t>
            </a:r>
            <a:endParaRPr lang="cs-CZ" sz="5400" b="1" dirty="0">
              <a:solidFill>
                <a:srgbClr val="00FFFF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395536" y="2636912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164288" y="4149080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E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1403648" y="2996952"/>
            <a:ext cx="576064" cy="9183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O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3923928" y="105273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FFFF"/>
                </a:solidFill>
              </a:rPr>
              <a:t>E</a:t>
            </a:r>
            <a:endParaRPr lang="cs-CZ" sz="5400" b="1" dirty="0">
              <a:solidFill>
                <a:srgbClr val="00FFFF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8028384" y="321297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</a:rPr>
              <a:t>U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588224" y="573325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60" name="TextovéPole 59"/>
          <p:cNvSpPr txBox="1"/>
          <p:nvPr/>
        </p:nvSpPr>
        <p:spPr>
          <a:xfrm>
            <a:off x="4139952" y="2996952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</a:rPr>
              <a:t>F</a:t>
            </a:r>
          </a:p>
        </p:txBody>
      </p:sp>
      <p:sp>
        <p:nvSpPr>
          <p:cNvPr id="61" name="TextovéPole 60"/>
          <p:cNvSpPr txBox="1"/>
          <p:nvPr/>
        </p:nvSpPr>
        <p:spPr>
          <a:xfrm>
            <a:off x="7524328" y="692696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</a:rPr>
              <a:t>F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395536" y="980728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66FF66"/>
                </a:solidFill>
              </a:rPr>
              <a:t>I</a:t>
            </a:r>
            <a:endParaRPr lang="cs-CZ" sz="5400" b="1" dirty="0">
              <a:solidFill>
                <a:srgbClr val="66FF66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2843808" y="1124744"/>
            <a:ext cx="5760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O</a:t>
            </a:r>
            <a:endParaRPr lang="cs-CZ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2" name="Šipka doprava 41"/>
          <p:cNvSpPr/>
          <p:nvPr/>
        </p:nvSpPr>
        <p:spPr>
          <a:xfrm>
            <a:off x="179512" y="260648"/>
            <a:ext cx="792088" cy="360040"/>
          </a:xfrm>
          <a:prstGeom prst="rightArrow">
            <a:avLst/>
          </a:prstGeom>
          <a:solidFill>
            <a:srgbClr val="3399FF"/>
          </a:solidFill>
          <a:ln>
            <a:solidFill>
              <a:srgbClr val="33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/>
          <a:lstStyle/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smtClean="0"/>
              <a:t>Office.</a:t>
            </a:r>
            <a:r>
              <a:rPr lang="cs-CZ" sz="2000" i="1" dirty="0" err="1" smtClean="0"/>
              <a:t>com</a:t>
            </a:r>
            <a:r>
              <a:rPr lang="cs-CZ" sz="2000" dirty="0" smtClean="0"/>
              <a:t>: Kliparty, fotografie a animace [online]. [cit.</a:t>
            </a:r>
          </a:p>
          <a:p>
            <a:pPr>
              <a:buNone/>
            </a:pPr>
            <a:r>
              <a:rPr lang="cs-CZ" sz="2000" dirty="0" smtClean="0"/>
              <a:t>19.11.2011]. Dostupný na WWW: 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-cz/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/??</a:t>
            </a:r>
            <a:r>
              <a:rPr lang="cs-CZ" sz="2000" dirty="0" err="1" smtClean="0"/>
              <a:t>Origin</a:t>
            </a:r>
            <a:r>
              <a:rPr lang="cs-CZ" sz="2000" dirty="0" smtClean="0"/>
              <a:t>=EC790014051029&amp;CTT=6&amp;</a:t>
            </a:r>
            <a:r>
              <a:rPr lang="cs-CZ" sz="2000" dirty="0" err="1" smtClean="0"/>
              <a:t>ver</a:t>
            </a:r>
            <a:r>
              <a:rPr lang="cs-CZ" sz="2000" dirty="0" smtClean="0"/>
              <a:t>=12&amp;</a:t>
            </a:r>
            <a:r>
              <a:rPr lang="cs-CZ" sz="2000" dirty="0" err="1" smtClean="0"/>
              <a:t>app</a:t>
            </a:r>
            <a:r>
              <a:rPr lang="cs-CZ" sz="2000" dirty="0" smtClean="0"/>
              <a:t>=</a:t>
            </a:r>
            <a:r>
              <a:rPr lang="cs-CZ" sz="2000" dirty="0" err="1" smtClean="0"/>
              <a:t>powerpnt.exe</a:t>
            </a:r>
            <a:endParaRPr lang="cs-CZ" sz="2000" dirty="0" smtClean="0"/>
          </a:p>
          <a:p>
            <a:pPr eaLnBrk="1" hangingPunct="1">
              <a:buFont typeface="Arial" charset="0"/>
              <a:buNone/>
            </a:pPr>
            <a:endParaRPr lang="cs-CZ" sz="2000" dirty="0" smtClean="0"/>
          </a:p>
          <a:p>
            <a:pPr eaLnBrk="1" hangingPunct="1">
              <a:buNone/>
            </a:pPr>
            <a:r>
              <a:rPr lang="cs-CZ" sz="2000" dirty="0" smtClean="0"/>
              <a:t>AUTOR, Neuveden. </a:t>
            </a:r>
            <a:r>
              <a:rPr lang="cs-CZ" sz="2000" i="1" dirty="0" err="1" smtClean="0"/>
              <a:t>Clker.com</a:t>
            </a:r>
            <a:r>
              <a:rPr lang="cs-CZ" sz="2000" dirty="0" smtClean="0"/>
              <a:t> [online]. [cit. 19.11.2011]. Dostupný na WWW:</a:t>
            </a:r>
          </a:p>
          <a:p>
            <a:pPr eaLnBrk="1" hangingPunct="1">
              <a:buNone/>
            </a:pPr>
            <a:r>
              <a:rPr lang="cs-CZ" sz="2000" dirty="0" err="1" smtClean="0"/>
              <a:t>clker.com</a:t>
            </a:r>
            <a:endParaRPr lang="cs-CZ" sz="2000" dirty="0" smtClean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sz="4400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2652</TotalTime>
  <Words>378</Words>
  <Application>Microsoft Office PowerPoint</Application>
  <PresentationFormat>Předvádění na obrazovce (4:3)</PresentationFormat>
  <Paragraphs>128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Samohlásky VY_32_INOVACE_5B_16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VY_32_INOVACE_5B_16_Samohlásky Číslo projektu: CZ.1.07/1.4.00/21.1101</dc:title>
  <dc:creator>Pavla</dc:creator>
  <cp:lastModifiedBy>uzivatel</cp:lastModifiedBy>
  <cp:revision>12</cp:revision>
  <dcterms:created xsi:type="dcterms:W3CDTF">2011-11-19T05:31:21Z</dcterms:created>
  <dcterms:modified xsi:type="dcterms:W3CDTF">2013-01-22T20:28:56Z</dcterms:modified>
</cp:coreProperties>
</file>