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6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33542-8A21-4580-9DDE-FD762E6848EF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785A5-1617-4930-B1B1-5D99947CC6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sz="4000" dirty="0" smtClean="0">
                <a:latin typeface="Arial" charset="0"/>
              </a:rPr>
              <a:t>Dvojhlásky au, ou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VY_32_INOVACE_5B_17</a:t>
            </a:r>
            <a:br>
              <a:rPr lang="cs-CZ" sz="4000" dirty="0" smtClean="0"/>
            </a:br>
            <a:r>
              <a:rPr lang="cs-CZ" sz="2800" dirty="0" smtClean="0"/>
              <a:t>Číslo projektu: CZ.1.07/1.4.00/21.1101</a:t>
            </a:r>
            <a:endParaRPr lang="cs-CZ" sz="4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6308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Sada 2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Mateřská škola, Základní škola a Praktická škola </a:t>
            </a:r>
            <a:r>
              <a:rPr lang="cs-CZ" sz="2000" dirty="0"/>
              <a:t>Trhové </a:t>
            </a:r>
            <a:r>
              <a:rPr lang="cs-CZ" sz="2000" dirty="0" err="1" smtClean="0"/>
              <a:t>Sviny</a:t>
            </a:r>
            <a:endParaRPr lang="cs-CZ" sz="2000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4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 sz="18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17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483167"/>
              </p:ext>
            </p:extLst>
          </p:nvPr>
        </p:nvGraphicFramePr>
        <p:xfrm>
          <a:off x="539750" y="1052513"/>
          <a:ext cx="8280400" cy="4555525"/>
        </p:xfrm>
        <a:graphic>
          <a:graphicData uri="http://schemas.openxmlformats.org/drawingml/2006/table">
            <a:tbl>
              <a:tblPr/>
              <a:tblGrid>
                <a:gridCol w="2304058"/>
                <a:gridCol w="5976342"/>
              </a:tblGrid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Tento materiál je určen k procvičování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dvojhlásek.  Na druhém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 třetím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pracovním listu si žáci procvičují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již naučenou dvojhlásku au. V prvním úkole žáci zakroužkují dvojhlásku au. Na dalších dvou listech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si žáci procvičují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již naučenou dvojhlásku 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ou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V druhém úkole žáci zakroužkují dvojhlásku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ou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úkol je interaktivní – žáci  kliknutím přiřazují správnou počáteční slabiku.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 poslední úkole žáci spojují obrázek se správným názvem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pomocí rukopisných poznámek (Microsoft 2010).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Bc. Pavla Koutníková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ADHD, dyslexie, dysgrafie, dyskalkulie, Autismus, MP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Rukopisné 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Žák - se středně těžkým mentálním postižením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Základní škola speciální – 1. stupeň, 1. období, 2. období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– 6. ročník 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1"/>
          <p:cNvGrpSpPr/>
          <p:nvPr/>
        </p:nvGrpSpPr>
        <p:grpSpPr>
          <a:xfrm>
            <a:off x="611560" y="1628800"/>
            <a:ext cx="3168352" cy="2304256"/>
            <a:chOff x="2699792" y="116632"/>
            <a:chExt cx="3168352" cy="2304256"/>
          </a:xfrm>
        </p:grpSpPr>
        <p:sp>
          <p:nvSpPr>
            <p:cNvPr id="8" name="Rámeček 7"/>
            <p:cNvSpPr/>
            <p:nvPr/>
          </p:nvSpPr>
          <p:spPr>
            <a:xfrm>
              <a:off x="2699792" y="116632"/>
              <a:ext cx="3168352" cy="2304256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3419872" y="476672"/>
              <a:ext cx="208823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rPr>
                <a:t>AU</a:t>
              </a:r>
              <a:endParaRPr lang="cs-CZ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endParaRPr>
            </a:p>
          </p:txBody>
        </p:sp>
      </p:grpSp>
      <p:grpSp>
        <p:nvGrpSpPr>
          <p:cNvPr id="3" name="Skupina 18"/>
          <p:cNvGrpSpPr/>
          <p:nvPr/>
        </p:nvGrpSpPr>
        <p:grpSpPr>
          <a:xfrm>
            <a:off x="5292080" y="1628800"/>
            <a:ext cx="3168352" cy="2304256"/>
            <a:chOff x="2699792" y="116632"/>
            <a:chExt cx="3168352" cy="2304256"/>
          </a:xfrm>
        </p:grpSpPr>
        <p:sp>
          <p:nvSpPr>
            <p:cNvPr id="20" name="Rámeček 19"/>
            <p:cNvSpPr/>
            <p:nvPr/>
          </p:nvSpPr>
          <p:spPr>
            <a:xfrm>
              <a:off x="2699792" y="116632"/>
              <a:ext cx="3168352" cy="2304256"/>
            </a:xfrm>
            <a:prstGeom prst="fram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3419872" y="476672"/>
              <a:ext cx="208823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rPr>
                <a:t>OU</a:t>
              </a:r>
              <a:endParaRPr lang="cs-CZ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endParaRPr>
            </a:p>
          </p:txBody>
        </p:sp>
      </p:grpSp>
      <p:sp>
        <p:nvSpPr>
          <p:cNvPr id="22" name="Obdélník 21"/>
          <p:cNvSpPr/>
          <p:nvPr/>
        </p:nvSpPr>
        <p:spPr>
          <a:xfrm>
            <a:off x="611560" y="332656"/>
            <a:ext cx="7848872" cy="1008112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tx1"/>
                </a:solidFill>
              </a:rPr>
              <a:t>Dvojhlásky</a:t>
            </a:r>
            <a:r>
              <a:rPr lang="cs-CZ" sz="6600" dirty="0" smtClean="0"/>
              <a:t> </a:t>
            </a:r>
            <a:endParaRPr lang="cs-CZ" sz="6600" dirty="0"/>
          </a:p>
        </p:txBody>
      </p:sp>
      <p:pic>
        <p:nvPicPr>
          <p:cNvPr id="23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841776"/>
            <a:ext cx="2016224" cy="2016224"/>
          </a:xfrm>
          <a:prstGeom prst="rect">
            <a:avLst/>
          </a:prstGeom>
          <a:noFill/>
        </p:spPr>
      </p:pic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467544" y="3953962"/>
            <a:ext cx="23397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3200" b="1" dirty="0" smtClean="0">
                <a:latin typeface="+mn-lt"/>
              </a:rPr>
              <a:t>To to bolí: </a:t>
            </a:r>
          </a:p>
          <a:p>
            <a:r>
              <a:rPr lang="cs-CZ" altLang="zh-CN" sz="3200" b="1" dirty="0" smtClean="0">
                <a:latin typeface="+mn-lt"/>
              </a:rPr>
              <a:t>„</a:t>
            </a:r>
            <a:r>
              <a:rPr lang="cs-CZ" altLang="zh-CN" sz="3200" b="1" dirty="0" smtClean="0">
                <a:solidFill>
                  <a:srgbClr val="FF0000"/>
                </a:solidFill>
                <a:latin typeface="+mn-lt"/>
              </a:rPr>
              <a:t>Au</a:t>
            </a:r>
            <a:r>
              <a:rPr lang="cs-CZ" altLang="zh-CN" sz="3200" b="1" dirty="0" smtClean="0">
                <a:latin typeface="+mn-lt"/>
              </a:rPr>
              <a:t>, </a:t>
            </a:r>
            <a:r>
              <a:rPr lang="cs-CZ" altLang="zh-CN" sz="3200" b="1" dirty="0" smtClean="0">
                <a:solidFill>
                  <a:srgbClr val="FF0000"/>
                </a:solidFill>
                <a:latin typeface="+mn-lt"/>
              </a:rPr>
              <a:t>Au</a:t>
            </a:r>
            <a:r>
              <a:rPr lang="cs-CZ" altLang="zh-CN" sz="3200" b="1" dirty="0" smtClean="0">
                <a:latin typeface="+mn-lt"/>
              </a:rPr>
              <a:t> ……“</a:t>
            </a:r>
            <a:endParaRPr lang="cs-CZ" altLang="zh-CN" sz="3200" b="1" dirty="0">
              <a:latin typeface="+mn-lt"/>
            </a:endParaRPr>
          </a:p>
        </p:txBody>
      </p:sp>
      <p:pic>
        <p:nvPicPr>
          <p:cNvPr id="25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7776" y="4841776"/>
            <a:ext cx="2016224" cy="2016224"/>
          </a:xfrm>
          <a:prstGeom prst="rect">
            <a:avLst/>
          </a:prstGeom>
          <a:noFill/>
        </p:spPr>
      </p:pic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5292080" y="4005064"/>
            <a:ext cx="270080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3200" b="1" dirty="0" smtClean="0">
                <a:latin typeface="+mn-lt"/>
              </a:rPr>
              <a:t>Hanička naříká: </a:t>
            </a:r>
          </a:p>
          <a:p>
            <a:r>
              <a:rPr lang="cs-CZ" altLang="zh-CN" sz="3200" b="1" dirty="0" smtClean="0">
                <a:latin typeface="+mn-lt"/>
              </a:rPr>
              <a:t>„</a:t>
            </a:r>
            <a:r>
              <a:rPr lang="cs-CZ" altLang="zh-CN" sz="3200" b="1" dirty="0" smtClean="0">
                <a:solidFill>
                  <a:srgbClr val="FF0000"/>
                </a:solidFill>
                <a:latin typeface="+mn-lt"/>
              </a:rPr>
              <a:t>Ou</a:t>
            </a:r>
            <a:r>
              <a:rPr lang="cs-CZ" altLang="zh-CN" sz="3200" b="1" dirty="0" smtClean="0">
                <a:latin typeface="+mn-lt"/>
              </a:rPr>
              <a:t>vej……“</a:t>
            </a:r>
            <a:endParaRPr lang="cs-CZ" altLang="zh-CN" sz="32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11"/>
          <p:cNvGrpSpPr/>
          <p:nvPr/>
        </p:nvGrpSpPr>
        <p:grpSpPr>
          <a:xfrm>
            <a:off x="395536" y="116632"/>
            <a:ext cx="8424936" cy="6336704"/>
            <a:chOff x="755576" y="116632"/>
            <a:chExt cx="8064896" cy="6048672"/>
          </a:xfrm>
        </p:grpSpPr>
        <p:grpSp>
          <p:nvGrpSpPr>
            <p:cNvPr id="4" name="Skupina 11"/>
            <p:cNvGrpSpPr/>
            <p:nvPr/>
          </p:nvGrpSpPr>
          <p:grpSpPr>
            <a:xfrm>
              <a:off x="2699792" y="116632"/>
              <a:ext cx="3168352" cy="2304256"/>
              <a:chOff x="2699792" y="116632"/>
              <a:chExt cx="3168352" cy="2304256"/>
            </a:xfrm>
          </p:grpSpPr>
          <p:sp>
            <p:nvSpPr>
              <p:cNvPr id="8" name="Rámeček 7"/>
              <p:cNvSpPr/>
              <p:nvPr/>
            </p:nvSpPr>
            <p:spPr>
              <a:xfrm>
                <a:off x="2699792" y="116632"/>
                <a:ext cx="3168352" cy="2304256"/>
              </a:xfrm>
              <a:prstGeom prst="fram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419872" y="476672"/>
                <a:ext cx="2088232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9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AU</a:t>
                </a:r>
                <a:endParaRPr lang="cs-CZ" sz="9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</p:grpSp>
        <p:pic>
          <p:nvPicPr>
            <p:cNvPr id="13" name="Picture 6" descr="&amp;Zcaron;luté aut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27584" y="2521496"/>
              <a:ext cx="2160240" cy="2160240"/>
            </a:xfrm>
            <a:prstGeom prst="rect">
              <a:avLst/>
            </a:prstGeom>
            <a:noFill/>
          </p:spPr>
        </p:pic>
        <p:pic>
          <p:nvPicPr>
            <p:cNvPr id="14" name="Picture 4" descr="autobus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44208" y="980728"/>
              <a:ext cx="2016224" cy="2016224"/>
            </a:xfrm>
            <a:prstGeom prst="rect">
              <a:avLst/>
            </a:prstGeom>
            <a:noFill/>
          </p:spPr>
        </p:pic>
        <p:pic>
          <p:nvPicPr>
            <p:cNvPr id="2" name="Picture 2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67944" y="3356992"/>
              <a:ext cx="1972816" cy="1972816"/>
            </a:xfrm>
            <a:prstGeom prst="rect">
              <a:avLst/>
            </a:prstGeom>
            <a:noFill/>
          </p:spPr>
        </p:pic>
        <p:sp>
          <p:nvSpPr>
            <p:cNvPr id="15" name="Obdélník 14"/>
            <p:cNvSpPr/>
            <p:nvPr/>
          </p:nvSpPr>
          <p:spPr>
            <a:xfrm>
              <a:off x="755576" y="4581128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TO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6156176" y="3140968"/>
              <a:ext cx="2664296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TOBUS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3851920" y="5445224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S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NA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9"/>
          <p:cNvGrpSpPr/>
          <p:nvPr/>
        </p:nvGrpSpPr>
        <p:grpSpPr>
          <a:xfrm>
            <a:off x="539552" y="188640"/>
            <a:ext cx="8280920" cy="6408712"/>
            <a:chOff x="539552" y="188640"/>
            <a:chExt cx="8280920" cy="6408712"/>
          </a:xfrm>
        </p:grpSpPr>
        <p:sp>
          <p:nvSpPr>
            <p:cNvPr id="15" name="Obdélník 14"/>
            <p:cNvSpPr/>
            <p:nvPr/>
          </p:nvSpPr>
          <p:spPr>
            <a:xfrm>
              <a:off x="539552" y="5229200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G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Č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5652120" y="2204864"/>
              <a:ext cx="3168352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TOŠKOLA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3203848" y="5877272"/>
              <a:ext cx="4248472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TOMECHANIK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pic>
          <p:nvPicPr>
            <p:cNvPr id="28674" name="Picture 2" descr="automobily,autoškola,autoškoly,mu&amp;zcaron;i,osoby,povolání,p&amp;rcaron;eprava,&amp;rcaron;idi&amp;ccaron;ské testy,&amp;rcaron;ízení,testování,vozy,vzd&amp;ecaron;lání,&amp;zcaron;eny"/>
            <p:cNvPicPr>
              <a:picLocks noChangeAspect="1" noChangeArrowheads="1"/>
            </p:cNvPicPr>
            <p:nvPr/>
          </p:nvPicPr>
          <p:blipFill>
            <a:blip r:embed="rId2" cstate="print"/>
            <a:srcRect t="18609" b="16260"/>
            <a:stretch>
              <a:fillRect/>
            </a:stretch>
          </p:blipFill>
          <p:spPr bwMode="auto">
            <a:xfrm>
              <a:off x="5724128" y="260648"/>
              <a:ext cx="2880320" cy="1875993"/>
            </a:xfrm>
            <a:prstGeom prst="rect">
              <a:avLst/>
            </a:prstGeom>
            <a:noFill/>
          </p:spPr>
        </p:pic>
        <p:pic>
          <p:nvPicPr>
            <p:cNvPr id="28676" name="Picture 4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63688" y="188640"/>
              <a:ext cx="2160240" cy="2160240"/>
            </a:xfrm>
            <a:prstGeom prst="rect">
              <a:avLst/>
            </a:prstGeom>
            <a:noFill/>
          </p:spPr>
        </p:pic>
        <p:sp>
          <p:nvSpPr>
            <p:cNvPr id="18" name="Obdélník 17"/>
            <p:cNvSpPr/>
            <p:nvPr/>
          </p:nvSpPr>
          <p:spPr>
            <a:xfrm>
              <a:off x="1475656" y="2420888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KL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AU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N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pic>
          <p:nvPicPr>
            <p:cNvPr id="28678" name="Picture 6" descr="http://officeimg.vo.msecnd.net/en-us/images/MH900281107.jpg"/>
            <p:cNvPicPr>
              <a:picLocks noChangeAspect="1" noChangeArrowheads="1"/>
            </p:cNvPicPr>
            <p:nvPr/>
          </p:nvPicPr>
          <p:blipFill>
            <a:blip r:embed="rId4" cstate="print"/>
            <a:srcRect l="13957" r="16260"/>
            <a:stretch>
              <a:fillRect/>
            </a:stretch>
          </p:blipFill>
          <p:spPr bwMode="auto">
            <a:xfrm>
              <a:off x="4283968" y="2996952"/>
              <a:ext cx="1959241" cy="2807593"/>
            </a:xfrm>
            <a:prstGeom prst="rect">
              <a:avLst/>
            </a:prstGeom>
            <a:noFill/>
          </p:spPr>
        </p:pic>
        <p:pic>
          <p:nvPicPr>
            <p:cNvPr id="28680" name="Picture 8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 t="19687" b="19707"/>
            <a:stretch>
              <a:fillRect/>
            </a:stretch>
          </p:blipFill>
          <p:spPr bwMode="auto">
            <a:xfrm>
              <a:off x="611560" y="3645024"/>
              <a:ext cx="2448272" cy="148380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4"/>
          <p:cNvGrpSpPr/>
          <p:nvPr/>
        </p:nvGrpSpPr>
        <p:grpSpPr>
          <a:xfrm>
            <a:off x="251520" y="188640"/>
            <a:ext cx="8496944" cy="6408712"/>
            <a:chOff x="395536" y="188640"/>
            <a:chExt cx="7920880" cy="5760640"/>
          </a:xfrm>
        </p:grpSpPr>
        <p:sp>
          <p:nvSpPr>
            <p:cNvPr id="11" name="Šipka doprava 10"/>
            <p:cNvSpPr/>
            <p:nvPr/>
          </p:nvSpPr>
          <p:spPr>
            <a:xfrm>
              <a:off x="395536" y="260648"/>
              <a:ext cx="792088" cy="360040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1403648" y="188640"/>
              <a:ext cx="633670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800" b="1" dirty="0" smtClean="0">
                  <a:latin typeface="+mn-lt"/>
                </a:rPr>
                <a:t>Zakroužkujte dvojhlásku AU.</a:t>
              </a:r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755576" y="1412776"/>
              <a:ext cx="2664296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KLAUN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4644008" y="1412776"/>
              <a:ext cx="3672408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KOSMONAUT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755576" y="2708920"/>
              <a:ext cx="2664296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AUTO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644008" y="2708920"/>
              <a:ext cx="3600400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AUTOBUS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4644008" y="3933056"/>
              <a:ext cx="3600400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AUTOŠKOLA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755576" y="3933056"/>
              <a:ext cx="2664296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AURORA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755576" y="5229200"/>
              <a:ext cx="2664296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AUTOKAR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4644008" y="5229200"/>
              <a:ext cx="3600400" cy="72008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AUTOMAPA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2"/>
          <p:cNvGrpSpPr/>
          <p:nvPr/>
        </p:nvGrpSpPr>
        <p:grpSpPr>
          <a:xfrm>
            <a:off x="395536" y="116632"/>
            <a:ext cx="8424936" cy="6048672"/>
            <a:chOff x="395536" y="116632"/>
            <a:chExt cx="8424936" cy="6048672"/>
          </a:xfrm>
        </p:grpSpPr>
        <p:grpSp>
          <p:nvGrpSpPr>
            <p:cNvPr id="3" name="Skupina 11"/>
            <p:cNvGrpSpPr/>
            <p:nvPr/>
          </p:nvGrpSpPr>
          <p:grpSpPr>
            <a:xfrm>
              <a:off x="2699792" y="116632"/>
              <a:ext cx="3168352" cy="2304256"/>
              <a:chOff x="2699792" y="116632"/>
              <a:chExt cx="3168352" cy="2304256"/>
            </a:xfrm>
          </p:grpSpPr>
          <p:sp>
            <p:nvSpPr>
              <p:cNvPr id="8" name="Rámeček 7"/>
              <p:cNvSpPr/>
              <p:nvPr/>
            </p:nvSpPr>
            <p:spPr>
              <a:xfrm>
                <a:off x="2699792" y="116632"/>
                <a:ext cx="3168352" cy="2304256"/>
              </a:xfrm>
              <a:prstGeom prst="fram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3419872" y="476672"/>
                <a:ext cx="2088232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9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OU</a:t>
                </a:r>
                <a:endParaRPr lang="cs-CZ" sz="9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</p:grpSp>
        <p:sp>
          <p:nvSpPr>
            <p:cNvPr id="15" name="Obdélník 14"/>
            <p:cNvSpPr/>
            <p:nvPr/>
          </p:nvSpPr>
          <p:spPr>
            <a:xfrm>
              <a:off x="395536" y="4149080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PAV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6300192" y="3140968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H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BA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3851920" y="5445224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MEL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N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pic>
          <p:nvPicPr>
            <p:cNvPr id="30722" name="Picture 2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988840"/>
              <a:ext cx="2016224" cy="2016224"/>
            </a:xfrm>
            <a:prstGeom prst="rect">
              <a:avLst/>
            </a:prstGeom>
            <a:noFill/>
          </p:spPr>
        </p:pic>
        <p:pic>
          <p:nvPicPr>
            <p:cNvPr id="30724" name="Picture 4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04248" y="1124744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30726" name="Picture 6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 t="15750" b="13376"/>
            <a:stretch>
              <a:fillRect/>
            </a:stretch>
          </p:blipFill>
          <p:spPr bwMode="auto">
            <a:xfrm>
              <a:off x="4139952" y="3933056"/>
              <a:ext cx="1828800" cy="129614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0"/>
          <p:cNvGrpSpPr/>
          <p:nvPr/>
        </p:nvGrpSpPr>
        <p:grpSpPr>
          <a:xfrm>
            <a:off x="683568" y="332656"/>
            <a:ext cx="7920880" cy="6192688"/>
            <a:chOff x="683568" y="260648"/>
            <a:chExt cx="7632848" cy="5904656"/>
          </a:xfrm>
        </p:grpSpPr>
        <p:sp>
          <p:nvSpPr>
            <p:cNvPr id="15" name="Obdélník 14"/>
            <p:cNvSpPr/>
            <p:nvPr/>
          </p:nvSpPr>
          <p:spPr>
            <a:xfrm>
              <a:off x="1187624" y="5445224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M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4572000" y="2204864"/>
              <a:ext cx="2952328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M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CHA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7" name="Obdélník 16"/>
            <p:cNvSpPr/>
            <p:nvPr/>
          </p:nvSpPr>
          <p:spPr>
            <a:xfrm>
              <a:off x="5292080" y="5445224"/>
              <a:ext cx="3024336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KOH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T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8" name="Obdélník 17"/>
            <p:cNvSpPr/>
            <p:nvPr/>
          </p:nvSpPr>
          <p:spPr>
            <a:xfrm>
              <a:off x="683568" y="2132856"/>
              <a:ext cx="2520280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K</a:t>
              </a:r>
              <a:r>
                <a:rPr lang="cs-CZ" sz="4400" b="1" dirty="0" smtClean="0">
                  <a:solidFill>
                    <a:srgbClr val="FF0000"/>
                  </a:solidFill>
                  <a:latin typeface="Trebuchet MS" pitchFamily="34" charset="0"/>
                </a:rPr>
                <a:t>OU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LE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pic>
          <p:nvPicPr>
            <p:cNvPr id="31746" name="Picture 2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260648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31748" name="Picture 4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91680" y="3501008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31750" name="Picture 6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076056" y="260648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31754" name="Picture 10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796136" y="3501008"/>
              <a:ext cx="1828800" cy="1828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4"/>
          <p:cNvGrpSpPr/>
          <p:nvPr/>
        </p:nvGrpSpPr>
        <p:grpSpPr>
          <a:xfrm>
            <a:off x="395536" y="188640"/>
            <a:ext cx="8136904" cy="6264696"/>
            <a:chOff x="395536" y="188640"/>
            <a:chExt cx="7344816" cy="5760640"/>
          </a:xfrm>
        </p:grpSpPr>
        <p:sp>
          <p:nvSpPr>
            <p:cNvPr id="11" name="Šipka doprava 10"/>
            <p:cNvSpPr/>
            <p:nvPr/>
          </p:nvSpPr>
          <p:spPr>
            <a:xfrm>
              <a:off x="395536" y="260648"/>
              <a:ext cx="792088" cy="360040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1403648" y="188640"/>
              <a:ext cx="633670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800" b="1" dirty="0" smtClean="0">
                  <a:latin typeface="+mn-lt"/>
                </a:rPr>
                <a:t>Zakroužkujte dvojhlásku OU.</a:t>
              </a:r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755576" y="1412776"/>
              <a:ext cx="2520280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POUPĚ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4644008" y="1412776"/>
              <a:ext cx="3096344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LOUPEŽNÍK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755576" y="2708920"/>
              <a:ext cx="2520280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800" dirty="0" smtClean="0">
                  <a:solidFill>
                    <a:schemeClr val="tx1"/>
                  </a:solidFill>
                  <a:latin typeface="Trebuchet MS" pitchFamily="34" charset="0"/>
                </a:rPr>
                <a:t>PAVOUK</a:t>
              </a:r>
              <a:endParaRPr lang="cs-CZ" sz="48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4644008" y="2708920"/>
              <a:ext cx="3096344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POUZDRO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4644008" y="3933056"/>
              <a:ext cx="3096344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INKOUST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2" name="Obdélník 21"/>
            <p:cNvSpPr/>
            <p:nvPr/>
          </p:nvSpPr>
          <p:spPr>
            <a:xfrm>
              <a:off x="755576" y="3933056"/>
              <a:ext cx="2520280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DOUPĚ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3" name="Obdélník 22"/>
            <p:cNvSpPr/>
            <p:nvPr/>
          </p:nvSpPr>
          <p:spPr>
            <a:xfrm>
              <a:off x="755576" y="5229200"/>
              <a:ext cx="2520280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MELOUN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sp>
          <p:nvSpPr>
            <p:cNvPr id="24" name="Obdélník 23"/>
            <p:cNvSpPr/>
            <p:nvPr/>
          </p:nvSpPr>
          <p:spPr>
            <a:xfrm>
              <a:off x="4644008" y="5229200"/>
              <a:ext cx="3096344" cy="7200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MOUCHA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lačítko akce: Vlastní 3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48"/>
          <p:cNvGrpSpPr/>
          <p:nvPr/>
        </p:nvGrpSpPr>
        <p:grpSpPr>
          <a:xfrm>
            <a:off x="0" y="836712"/>
            <a:ext cx="9144000" cy="4176464"/>
            <a:chOff x="0" y="836712"/>
            <a:chExt cx="9144000" cy="4176464"/>
          </a:xfrm>
        </p:grpSpPr>
        <p:grpSp>
          <p:nvGrpSpPr>
            <p:cNvPr id="3" name="Skupina 28"/>
            <p:cNvGrpSpPr/>
            <p:nvPr/>
          </p:nvGrpSpPr>
          <p:grpSpPr>
            <a:xfrm>
              <a:off x="0" y="836712"/>
              <a:ext cx="9144000" cy="4176464"/>
              <a:chOff x="0" y="836712"/>
              <a:chExt cx="9144000" cy="4176464"/>
            </a:xfrm>
          </p:grpSpPr>
          <p:grpSp>
            <p:nvGrpSpPr>
              <p:cNvPr id="4" name="Skupina 21"/>
              <p:cNvGrpSpPr/>
              <p:nvPr/>
            </p:nvGrpSpPr>
            <p:grpSpPr>
              <a:xfrm>
                <a:off x="0" y="836712"/>
                <a:ext cx="9144000" cy="2088232"/>
                <a:chOff x="179512" y="1124744"/>
                <a:chExt cx="8640960" cy="1800200"/>
              </a:xfrm>
            </p:grpSpPr>
            <p:sp>
              <p:nvSpPr>
                <p:cNvPr id="18" name="Rectangle 17"/>
                <p:cNvSpPr>
                  <a:spLocks noChangeArrowheads="1"/>
                </p:cNvSpPr>
                <p:nvPr/>
              </p:nvSpPr>
              <p:spPr bwMode="auto">
                <a:xfrm>
                  <a:off x="17951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cs-CZ" sz="6600" dirty="0"/>
                </a:p>
              </p:txBody>
            </p:sp>
            <p:sp>
              <p:nvSpPr>
                <p:cNvPr id="19" name="Rectangle 17"/>
                <p:cNvSpPr>
                  <a:spLocks noChangeArrowheads="1"/>
                </p:cNvSpPr>
                <p:nvPr/>
              </p:nvSpPr>
              <p:spPr bwMode="auto">
                <a:xfrm>
                  <a:off x="233975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cs-CZ" sz="6600" dirty="0" smtClean="0"/>
                    <a:t> </a:t>
                  </a:r>
                  <a:endParaRPr lang="cs-CZ" sz="6600" dirty="0"/>
                </a:p>
              </p:txBody>
            </p:sp>
            <p:sp>
              <p:nvSpPr>
                <p:cNvPr id="20" name="Rectangle 17"/>
                <p:cNvSpPr>
                  <a:spLocks noChangeArrowheads="1"/>
                </p:cNvSpPr>
                <p:nvPr/>
              </p:nvSpPr>
              <p:spPr bwMode="auto">
                <a:xfrm>
                  <a:off x="449999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cs-CZ" sz="6600" dirty="0" smtClean="0"/>
                    <a:t> </a:t>
                  </a:r>
                  <a:endParaRPr lang="cs-CZ" sz="6600" dirty="0"/>
                </a:p>
              </p:txBody>
            </p:sp>
            <p:sp>
              <p:nvSpPr>
                <p:cNvPr id="21" name="Rectangle 17"/>
                <p:cNvSpPr>
                  <a:spLocks noChangeArrowheads="1"/>
                </p:cNvSpPr>
                <p:nvPr/>
              </p:nvSpPr>
              <p:spPr bwMode="auto">
                <a:xfrm>
                  <a:off x="666023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cs-CZ" sz="6600" dirty="0" smtClean="0"/>
                    <a:t> </a:t>
                  </a:r>
                  <a:endParaRPr lang="cs-CZ" sz="6600" dirty="0"/>
                </a:p>
              </p:txBody>
            </p:sp>
          </p:grpSp>
          <p:grpSp>
            <p:nvGrpSpPr>
              <p:cNvPr id="5" name="Skupina 22"/>
              <p:cNvGrpSpPr/>
              <p:nvPr/>
            </p:nvGrpSpPr>
            <p:grpSpPr>
              <a:xfrm>
                <a:off x="0" y="2924944"/>
                <a:ext cx="9144000" cy="2088232"/>
                <a:chOff x="179512" y="1124744"/>
                <a:chExt cx="8640960" cy="1800200"/>
              </a:xfrm>
            </p:grpSpPr>
            <p:sp>
              <p:nvSpPr>
                <p:cNvPr id="24" name="Rectangle 17"/>
                <p:cNvSpPr>
                  <a:spLocks noChangeArrowheads="1"/>
                </p:cNvSpPr>
                <p:nvPr/>
              </p:nvSpPr>
              <p:spPr bwMode="auto">
                <a:xfrm>
                  <a:off x="17951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cs-CZ" sz="6600" dirty="0"/>
                </a:p>
              </p:txBody>
            </p:sp>
            <p:sp>
              <p:nvSpPr>
                <p:cNvPr id="25" name="Rectangle 17"/>
                <p:cNvSpPr>
                  <a:spLocks noChangeArrowheads="1"/>
                </p:cNvSpPr>
                <p:nvPr/>
              </p:nvSpPr>
              <p:spPr bwMode="auto">
                <a:xfrm>
                  <a:off x="233975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cs-CZ" sz="6600" dirty="0" smtClean="0"/>
                    <a:t> </a:t>
                  </a:r>
                  <a:endParaRPr lang="cs-CZ" sz="6600" dirty="0"/>
                </a:p>
              </p:txBody>
            </p:sp>
            <p:sp>
              <p:nvSpPr>
                <p:cNvPr id="26" name="Rectangle 17"/>
                <p:cNvSpPr>
                  <a:spLocks noChangeArrowheads="1"/>
                </p:cNvSpPr>
                <p:nvPr/>
              </p:nvSpPr>
              <p:spPr bwMode="auto">
                <a:xfrm>
                  <a:off x="449999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cs-CZ" sz="6600" dirty="0" smtClean="0"/>
                    <a:t> </a:t>
                  </a:r>
                  <a:endParaRPr lang="cs-CZ" sz="6600" dirty="0"/>
                </a:p>
              </p:txBody>
            </p:sp>
            <p:sp>
              <p:nvSpPr>
                <p:cNvPr id="27" name="Rectangle 17"/>
                <p:cNvSpPr>
                  <a:spLocks noChangeArrowheads="1"/>
                </p:cNvSpPr>
                <p:nvPr/>
              </p:nvSpPr>
              <p:spPr bwMode="auto">
                <a:xfrm>
                  <a:off x="6660232" y="1124744"/>
                  <a:ext cx="2160240" cy="1800200"/>
                </a:xfrm>
                <a:prstGeom prst="rect">
                  <a:avLst/>
                </a:prstGeom>
                <a:solidFill>
                  <a:schemeClr val="bg1">
                    <a:alpha val="61000"/>
                  </a:schemeClr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r>
                    <a:rPr lang="cs-CZ" sz="6600" dirty="0" smtClean="0"/>
                    <a:t> </a:t>
                  </a:r>
                  <a:endParaRPr lang="cs-CZ" sz="6600" dirty="0"/>
                </a:p>
              </p:txBody>
            </p:sp>
          </p:grpSp>
        </p:grpSp>
        <p:cxnSp>
          <p:nvCxnSpPr>
            <p:cNvPr id="30" name="Přímá spojovací čára 29"/>
            <p:cNvCxnSpPr>
              <a:stCxn id="24" idx="0"/>
              <a:endCxn id="24" idx="2"/>
            </p:cNvCxnSpPr>
            <p:nvPr/>
          </p:nvCxnSpPr>
          <p:spPr>
            <a:xfrm>
              <a:off x="1143000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3563888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>
              <a:off x="5868144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>
              <a:off x="8028384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Rectangle 17"/>
          <p:cNvSpPr>
            <a:spLocks noChangeArrowheads="1"/>
          </p:cNvSpPr>
          <p:nvPr/>
        </p:nvSpPr>
        <p:spPr bwMode="auto">
          <a:xfrm>
            <a:off x="2987824" y="5517232"/>
            <a:ext cx="1008112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AU</a:t>
            </a:r>
            <a:endParaRPr lang="cs-CZ" sz="3600" dirty="0">
              <a:latin typeface="Trebuchet MS" pitchFamily="34" charset="0"/>
            </a:endParaRPr>
          </a:p>
        </p:txBody>
      </p:sp>
      <p:sp>
        <p:nvSpPr>
          <p:cNvPr id="45" name="Rectangle 17"/>
          <p:cNvSpPr>
            <a:spLocks noChangeArrowheads="1"/>
          </p:cNvSpPr>
          <p:nvPr/>
        </p:nvSpPr>
        <p:spPr bwMode="auto">
          <a:xfrm>
            <a:off x="683568" y="5517232"/>
            <a:ext cx="1080120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SAU</a:t>
            </a:r>
            <a:endParaRPr lang="cs-CZ" sz="3600" dirty="0">
              <a:latin typeface="Trebuchet MS" pitchFamily="34" charset="0"/>
            </a:endParaRPr>
          </a:p>
        </p:txBody>
      </p:sp>
      <p:sp>
        <p:nvSpPr>
          <p:cNvPr id="50" name="Rectangle 17"/>
          <p:cNvSpPr>
            <a:spLocks noChangeArrowheads="1"/>
          </p:cNvSpPr>
          <p:nvPr/>
        </p:nvSpPr>
        <p:spPr bwMode="auto">
          <a:xfrm>
            <a:off x="5292080" y="5589240"/>
            <a:ext cx="1080120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MOU</a:t>
            </a:r>
            <a:endParaRPr lang="cs-CZ" sz="3600" dirty="0">
              <a:latin typeface="Trebuchet MS" pitchFamily="34" charset="0"/>
            </a:endParaRPr>
          </a:p>
        </p:txBody>
      </p:sp>
      <p:sp>
        <p:nvSpPr>
          <p:cNvPr id="52" name="Rectangle 17"/>
          <p:cNvSpPr>
            <a:spLocks noChangeArrowheads="1"/>
          </p:cNvSpPr>
          <p:nvPr/>
        </p:nvSpPr>
        <p:spPr bwMode="auto">
          <a:xfrm>
            <a:off x="7524328" y="5589240"/>
            <a:ext cx="1008112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HOU</a:t>
            </a:r>
            <a:endParaRPr lang="cs-CZ" sz="3600" dirty="0">
              <a:latin typeface="Trebuchet MS" pitchFamily="34" charset="0"/>
            </a:endParaRPr>
          </a:p>
        </p:txBody>
      </p:sp>
      <p:grpSp>
        <p:nvGrpSpPr>
          <p:cNvPr id="7" name="Skupina 31"/>
          <p:cNvGrpSpPr/>
          <p:nvPr/>
        </p:nvGrpSpPr>
        <p:grpSpPr>
          <a:xfrm>
            <a:off x="323528" y="188640"/>
            <a:ext cx="8640960" cy="4319165"/>
            <a:chOff x="323528" y="188640"/>
            <a:chExt cx="8640960" cy="4319165"/>
          </a:xfrm>
        </p:grpSpPr>
        <p:sp>
          <p:nvSpPr>
            <p:cNvPr id="6" name="Šipka doprava 5"/>
            <p:cNvSpPr/>
            <p:nvPr/>
          </p:nvSpPr>
          <p:spPr>
            <a:xfrm>
              <a:off x="395536" y="260648"/>
              <a:ext cx="792088" cy="360040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9" name="Picture 6" descr="&amp;Zcaron;luté aut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528" y="980728"/>
              <a:ext cx="1800200" cy="1800200"/>
            </a:xfrm>
            <a:prstGeom prst="rect">
              <a:avLst/>
            </a:prstGeom>
            <a:noFill/>
          </p:spPr>
        </p:pic>
        <p:pic>
          <p:nvPicPr>
            <p:cNvPr id="40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64288" y="1052736"/>
              <a:ext cx="1728192" cy="1728192"/>
            </a:xfrm>
            <a:prstGeom prst="rect">
              <a:avLst/>
            </a:prstGeom>
            <a:noFill/>
          </p:spPr>
        </p:pic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1331640" y="3429000"/>
              <a:ext cx="720080" cy="1006797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TO</a:t>
              </a:r>
              <a:endParaRPr lang="cs-CZ" sz="3600" dirty="0">
                <a:latin typeface="Trebuchet MS" pitchFamily="34" charset="0"/>
              </a:endParaRPr>
            </a:p>
          </p:txBody>
        </p:sp>
        <p:sp>
          <p:nvSpPr>
            <p:cNvPr id="46" name="Rectangle 17"/>
            <p:cNvSpPr>
              <a:spLocks noChangeArrowheads="1"/>
            </p:cNvSpPr>
            <p:nvPr/>
          </p:nvSpPr>
          <p:spPr bwMode="auto">
            <a:xfrm>
              <a:off x="8172400" y="3501008"/>
              <a:ext cx="792088" cy="1006797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NA</a:t>
              </a:r>
              <a:endParaRPr lang="cs-CZ" sz="3600" dirty="0">
                <a:latin typeface="Trebuchet MS" pitchFamily="34" charset="0"/>
              </a:endParaRPr>
            </a:p>
          </p:txBody>
        </p:sp>
        <p:pic>
          <p:nvPicPr>
            <p:cNvPr id="47" name="Picture 4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55776" y="1124744"/>
              <a:ext cx="1728192" cy="1728192"/>
            </a:xfrm>
            <a:prstGeom prst="rect">
              <a:avLst/>
            </a:prstGeom>
            <a:noFill/>
          </p:spPr>
        </p:pic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3635896" y="3501008"/>
              <a:ext cx="863675" cy="934789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KA</a:t>
              </a:r>
              <a:endParaRPr lang="cs-CZ" sz="3600" dirty="0">
                <a:latin typeface="Trebuchet MS" pitchFamily="34" charset="0"/>
              </a:endParaRPr>
            </a:p>
          </p:txBody>
        </p:sp>
        <p:pic>
          <p:nvPicPr>
            <p:cNvPr id="51" name="Picture 4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60032" y="980728"/>
              <a:ext cx="1684784" cy="1684784"/>
            </a:xfrm>
            <a:prstGeom prst="rect">
              <a:avLst/>
            </a:prstGeom>
            <a:noFill/>
          </p:spPr>
        </p:pic>
        <p:sp>
          <p:nvSpPr>
            <p:cNvPr id="53" name="Rectangle 17"/>
            <p:cNvSpPr>
              <a:spLocks noChangeArrowheads="1"/>
            </p:cNvSpPr>
            <p:nvPr/>
          </p:nvSpPr>
          <p:spPr bwMode="auto">
            <a:xfrm>
              <a:off x="6012160" y="3429000"/>
              <a:ext cx="720080" cy="1006797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BA</a:t>
              </a:r>
              <a:endParaRPr lang="cs-CZ" sz="3600" dirty="0">
                <a:latin typeface="Trebuchet MS" pitchFamily="34" charset="0"/>
              </a:endParaRPr>
            </a:p>
          </p:txBody>
        </p:sp>
        <p:sp>
          <p:nvSpPr>
            <p:cNvPr id="54" name="Rectangle 4"/>
            <p:cNvSpPr>
              <a:spLocks noChangeArrowheads="1"/>
            </p:cNvSpPr>
            <p:nvPr/>
          </p:nvSpPr>
          <p:spPr bwMode="auto">
            <a:xfrm>
              <a:off x="1403648" y="188640"/>
              <a:ext cx="72008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800" b="1" dirty="0" smtClean="0">
                  <a:latin typeface="+mn-lt"/>
                </a:rPr>
                <a:t>Přiřaďte k obrázku první slabiku.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22757E-6 L 0.68108 -0.283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031E-6 L -0.29913 -0.3041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031E-6 L -0.31111 -0.3041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22757E-6 L -0.31493 -0.3038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50" grpId="0" animBg="1"/>
      <p:bldP spid="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lačítko akce: Vlastní 3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21"/>
          <p:cNvGrpSpPr/>
          <p:nvPr/>
        </p:nvGrpSpPr>
        <p:grpSpPr>
          <a:xfrm>
            <a:off x="0" y="836712"/>
            <a:ext cx="9144000" cy="2088232"/>
            <a:chOff x="179512" y="1124744"/>
            <a:chExt cx="8640960" cy="1800200"/>
          </a:xfrm>
        </p:grpSpPr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17951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6600" dirty="0"/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233975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6600" dirty="0" smtClean="0"/>
                <a:t> </a:t>
              </a:r>
              <a:endParaRPr lang="cs-CZ" sz="6600" dirty="0"/>
            </a:p>
          </p:txBody>
        </p:sp>
        <p:sp>
          <p:nvSpPr>
            <p:cNvPr id="20" name="Rectangle 17"/>
            <p:cNvSpPr>
              <a:spLocks noChangeArrowheads="1"/>
            </p:cNvSpPr>
            <p:nvPr/>
          </p:nvSpPr>
          <p:spPr bwMode="auto">
            <a:xfrm>
              <a:off x="449999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6600" dirty="0" smtClean="0"/>
                <a:t> </a:t>
              </a:r>
              <a:endParaRPr lang="cs-CZ" sz="6600" dirty="0"/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666023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6600" dirty="0" smtClean="0"/>
                <a:t> </a:t>
              </a:r>
              <a:endParaRPr lang="cs-CZ" sz="6600" dirty="0"/>
            </a:p>
          </p:txBody>
        </p:sp>
      </p:grpSp>
      <p:grpSp>
        <p:nvGrpSpPr>
          <p:cNvPr id="3" name="Skupina 22"/>
          <p:cNvGrpSpPr/>
          <p:nvPr/>
        </p:nvGrpSpPr>
        <p:grpSpPr>
          <a:xfrm>
            <a:off x="0" y="2924944"/>
            <a:ext cx="9144000" cy="2088232"/>
            <a:chOff x="179512" y="1124744"/>
            <a:chExt cx="8640960" cy="1800200"/>
          </a:xfrm>
        </p:grpSpPr>
        <p:sp>
          <p:nvSpPr>
            <p:cNvPr id="24" name="Rectangle 17"/>
            <p:cNvSpPr>
              <a:spLocks noChangeArrowheads="1"/>
            </p:cNvSpPr>
            <p:nvPr/>
          </p:nvSpPr>
          <p:spPr bwMode="auto">
            <a:xfrm>
              <a:off x="17951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6600" dirty="0"/>
            </a:p>
          </p:txBody>
        </p:sp>
        <p:sp>
          <p:nvSpPr>
            <p:cNvPr id="25" name="Rectangle 17"/>
            <p:cNvSpPr>
              <a:spLocks noChangeArrowheads="1"/>
            </p:cNvSpPr>
            <p:nvPr/>
          </p:nvSpPr>
          <p:spPr bwMode="auto">
            <a:xfrm>
              <a:off x="233975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6600" dirty="0" smtClean="0"/>
                <a:t> </a:t>
              </a:r>
              <a:endParaRPr lang="cs-CZ" sz="6600" dirty="0"/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49999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6600" dirty="0" smtClean="0"/>
                <a:t> </a:t>
              </a:r>
              <a:endParaRPr lang="cs-CZ" sz="6600" dirty="0"/>
            </a:p>
          </p:txBody>
        </p:sp>
        <p:sp>
          <p:nvSpPr>
            <p:cNvPr id="27" name="Rectangle 17"/>
            <p:cNvSpPr>
              <a:spLocks noChangeArrowheads="1"/>
            </p:cNvSpPr>
            <p:nvPr/>
          </p:nvSpPr>
          <p:spPr bwMode="auto">
            <a:xfrm>
              <a:off x="6660232" y="1124744"/>
              <a:ext cx="2160240" cy="180020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6600" dirty="0" smtClean="0"/>
                <a:t> </a:t>
              </a:r>
              <a:endParaRPr lang="cs-CZ" sz="6600" dirty="0"/>
            </a:p>
          </p:txBody>
        </p:sp>
      </p:grpSp>
      <p:sp>
        <p:nvSpPr>
          <p:cNvPr id="44" name="Rectangle 17"/>
          <p:cNvSpPr>
            <a:spLocks noChangeArrowheads="1"/>
          </p:cNvSpPr>
          <p:nvPr/>
        </p:nvSpPr>
        <p:spPr bwMode="auto">
          <a:xfrm>
            <a:off x="2987824" y="5517232"/>
            <a:ext cx="864096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ME</a:t>
            </a:r>
            <a:endParaRPr lang="cs-CZ" sz="3600" dirty="0">
              <a:latin typeface="Trebuchet MS" pitchFamily="34" charset="0"/>
            </a:endParaRPr>
          </a:p>
        </p:txBody>
      </p:sp>
      <p:sp>
        <p:nvSpPr>
          <p:cNvPr id="45" name="Rectangle 17"/>
          <p:cNvSpPr>
            <a:spLocks noChangeArrowheads="1"/>
          </p:cNvSpPr>
          <p:nvPr/>
        </p:nvSpPr>
        <p:spPr bwMode="auto">
          <a:xfrm>
            <a:off x="683568" y="5517232"/>
            <a:ext cx="1080120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KOU</a:t>
            </a:r>
            <a:endParaRPr lang="cs-CZ" sz="3600" dirty="0">
              <a:latin typeface="Trebuchet MS" pitchFamily="34" charset="0"/>
            </a:endParaRPr>
          </a:p>
        </p:txBody>
      </p:sp>
      <p:sp>
        <p:nvSpPr>
          <p:cNvPr id="50" name="Rectangle 17"/>
          <p:cNvSpPr>
            <a:spLocks noChangeArrowheads="1"/>
          </p:cNvSpPr>
          <p:nvPr/>
        </p:nvSpPr>
        <p:spPr bwMode="auto">
          <a:xfrm>
            <a:off x="5292080" y="5589240"/>
            <a:ext cx="1080120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MOU</a:t>
            </a:r>
            <a:endParaRPr lang="cs-CZ" sz="3600" dirty="0">
              <a:latin typeface="Trebuchet MS" pitchFamily="34" charset="0"/>
            </a:endParaRPr>
          </a:p>
        </p:txBody>
      </p:sp>
      <p:sp>
        <p:nvSpPr>
          <p:cNvPr id="52" name="Rectangle 17"/>
          <p:cNvSpPr>
            <a:spLocks noChangeArrowheads="1"/>
          </p:cNvSpPr>
          <p:nvPr/>
        </p:nvSpPr>
        <p:spPr bwMode="auto">
          <a:xfrm>
            <a:off x="7524328" y="5589240"/>
            <a:ext cx="864096" cy="100679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>
                <a:latin typeface="Trebuchet MS" pitchFamily="34" charset="0"/>
              </a:rPr>
              <a:t>KO</a:t>
            </a:r>
            <a:endParaRPr lang="cs-CZ" sz="3600" dirty="0">
              <a:latin typeface="Trebuchet MS" pitchFamily="34" charset="0"/>
            </a:endParaRPr>
          </a:p>
        </p:txBody>
      </p:sp>
      <p:grpSp>
        <p:nvGrpSpPr>
          <p:cNvPr id="4" name="Skupina 30"/>
          <p:cNvGrpSpPr/>
          <p:nvPr/>
        </p:nvGrpSpPr>
        <p:grpSpPr>
          <a:xfrm>
            <a:off x="395536" y="188640"/>
            <a:ext cx="8568952" cy="4824536"/>
            <a:chOff x="395536" y="188640"/>
            <a:chExt cx="8568952" cy="4824536"/>
          </a:xfrm>
        </p:grpSpPr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1403648" y="188640"/>
              <a:ext cx="72008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800" b="1" dirty="0" smtClean="0"/>
                <a:t>Přiřaďte </a:t>
              </a:r>
              <a:r>
                <a:rPr lang="cs-CZ" altLang="zh-CN" sz="2800" b="1" dirty="0" smtClean="0">
                  <a:latin typeface="+mn-lt"/>
                </a:rPr>
                <a:t>k obrázku první slabiku.</a:t>
              </a:r>
            </a:p>
          </p:txBody>
        </p:sp>
        <p:sp>
          <p:nvSpPr>
            <p:cNvPr id="6" name="Šipka doprava 5"/>
            <p:cNvSpPr/>
            <p:nvPr/>
          </p:nvSpPr>
          <p:spPr>
            <a:xfrm>
              <a:off x="395536" y="260648"/>
              <a:ext cx="792088" cy="360040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0" name="Přímá spojovací čára 29"/>
            <p:cNvCxnSpPr>
              <a:stCxn id="24" idx="0"/>
              <a:endCxn id="24" idx="2"/>
            </p:cNvCxnSpPr>
            <p:nvPr/>
          </p:nvCxnSpPr>
          <p:spPr>
            <a:xfrm>
              <a:off x="1143000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3203848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>
              <a:off x="5580112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>
              <a:off x="8028384" y="2924944"/>
              <a:ext cx="0" cy="20882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1331640" y="3429000"/>
              <a:ext cx="864096" cy="1080120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CHA</a:t>
              </a:r>
              <a:endParaRPr lang="cs-CZ" sz="3600" dirty="0">
                <a:latin typeface="Trebuchet MS" pitchFamily="34" charset="0"/>
              </a:endParaRPr>
            </a:p>
          </p:txBody>
        </p:sp>
        <p:sp>
          <p:nvSpPr>
            <p:cNvPr id="46" name="Rectangle 17"/>
            <p:cNvSpPr>
              <a:spLocks noChangeArrowheads="1"/>
            </p:cNvSpPr>
            <p:nvPr/>
          </p:nvSpPr>
          <p:spPr bwMode="auto">
            <a:xfrm>
              <a:off x="8172400" y="3501008"/>
              <a:ext cx="792088" cy="1006797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LE</a:t>
              </a:r>
              <a:endParaRPr lang="cs-CZ" sz="3600" dirty="0">
                <a:latin typeface="Trebuchet MS" pitchFamily="34" charset="0"/>
              </a:endParaRPr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3347864" y="3501008"/>
              <a:ext cx="1151707" cy="934789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LOUN</a:t>
              </a:r>
              <a:endParaRPr lang="cs-CZ" sz="3600" dirty="0">
                <a:latin typeface="Trebuchet MS" pitchFamily="34" charset="0"/>
              </a:endParaRPr>
            </a:p>
          </p:txBody>
        </p:sp>
        <p:sp>
          <p:nvSpPr>
            <p:cNvPr id="53" name="Rectangle 17"/>
            <p:cNvSpPr>
              <a:spLocks noChangeArrowheads="1"/>
            </p:cNvSpPr>
            <p:nvPr/>
          </p:nvSpPr>
          <p:spPr bwMode="auto">
            <a:xfrm>
              <a:off x="5652120" y="3429000"/>
              <a:ext cx="1080120" cy="1006797"/>
            </a:xfrm>
            <a:prstGeom prst="rect">
              <a:avLst/>
            </a:prstGeom>
            <a:solidFill>
              <a:schemeClr val="bg1">
                <a:alpha val="61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3600" dirty="0" smtClean="0">
                  <a:latin typeface="Trebuchet MS" pitchFamily="34" charset="0"/>
                </a:rPr>
                <a:t>HOUT</a:t>
              </a:r>
              <a:endParaRPr lang="cs-CZ" sz="3600" dirty="0">
                <a:latin typeface="Trebuchet MS" pitchFamily="34" charset="0"/>
              </a:endParaRPr>
            </a:p>
          </p:txBody>
        </p:sp>
        <p:pic>
          <p:nvPicPr>
            <p:cNvPr id="32" name="Picture 6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5536" y="1052736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33" name="Picture 2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20272" y="980728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34" name="Picture 6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 t="15750" b="13376"/>
            <a:stretch>
              <a:fillRect/>
            </a:stretch>
          </p:blipFill>
          <p:spPr bwMode="auto">
            <a:xfrm>
              <a:off x="2483768" y="1196752"/>
              <a:ext cx="1828800" cy="1296144"/>
            </a:xfrm>
            <a:prstGeom prst="rect">
              <a:avLst/>
            </a:prstGeom>
            <a:noFill/>
          </p:spPr>
        </p:pic>
        <p:pic>
          <p:nvPicPr>
            <p:cNvPr id="38" name="Picture 10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60032" y="980728"/>
              <a:ext cx="1828800" cy="1828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22757E-6 L 0.68108 -0.293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031E-6 L -0.31493 -0.3145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00" y="-1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07031E-6 L -0.57882 -0.3041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22757E-6 L -0.07083 -0.2934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0" y="-1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50" grpId="0" animBg="1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7"/>
          <p:cNvGrpSpPr/>
          <p:nvPr/>
        </p:nvGrpSpPr>
        <p:grpSpPr>
          <a:xfrm>
            <a:off x="323528" y="0"/>
            <a:ext cx="8352928" cy="6669360"/>
            <a:chOff x="323528" y="0"/>
            <a:chExt cx="8352928" cy="6669360"/>
          </a:xfrm>
        </p:grpSpPr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1331640" y="0"/>
              <a:ext cx="633670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800" b="1" dirty="0" smtClean="0">
                  <a:latin typeface="+mn-lt"/>
                </a:rPr>
                <a:t>Spojte čarou obrázek s názvem.</a:t>
              </a:r>
            </a:p>
          </p:txBody>
        </p:sp>
        <p:sp>
          <p:nvSpPr>
            <p:cNvPr id="6" name="Šipka doprava 5"/>
            <p:cNvSpPr/>
            <p:nvPr/>
          </p:nvSpPr>
          <p:spPr>
            <a:xfrm>
              <a:off x="323528" y="188640"/>
              <a:ext cx="792088" cy="360040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3" name="Skupina 28"/>
            <p:cNvGrpSpPr/>
            <p:nvPr/>
          </p:nvGrpSpPr>
          <p:grpSpPr>
            <a:xfrm>
              <a:off x="323528" y="692696"/>
              <a:ext cx="2448272" cy="5976664"/>
              <a:chOff x="323528" y="260648"/>
              <a:chExt cx="1872208" cy="6336704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323528" y="3429000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" name="Obdélník 31"/>
              <p:cNvSpPr/>
              <p:nvPr/>
            </p:nvSpPr>
            <p:spPr>
              <a:xfrm>
                <a:off x="323528" y="260648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Obdélník 32"/>
              <p:cNvSpPr/>
              <p:nvPr/>
            </p:nvSpPr>
            <p:spPr>
              <a:xfrm>
                <a:off x="323528" y="5013176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" name="Obdélník 33"/>
              <p:cNvSpPr/>
              <p:nvPr/>
            </p:nvSpPr>
            <p:spPr>
              <a:xfrm>
                <a:off x="323528" y="1844824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" name="Skupina 28"/>
            <p:cNvGrpSpPr/>
            <p:nvPr/>
          </p:nvGrpSpPr>
          <p:grpSpPr>
            <a:xfrm>
              <a:off x="6228184" y="692696"/>
              <a:ext cx="2448272" cy="5976664"/>
              <a:chOff x="323528" y="260648"/>
              <a:chExt cx="1872208" cy="6336704"/>
            </a:xfrm>
          </p:grpSpPr>
          <p:sp>
            <p:nvSpPr>
              <p:cNvPr id="46" name="Obdélník 45"/>
              <p:cNvSpPr/>
              <p:nvPr/>
            </p:nvSpPr>
            <p:spPr>
              <a:xfrm>
                <a:off x="323528" y="3429000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M</a:t>
                </a:r>
                <a:r>
                  <a:rPr lang="cs-CZ" sz="4400" dirty="0" smtClean="0">
                    <a:solidFill>
                      <a:srgbClr val="FF0000"/>
                    </a:solidFill>
                    <a:latin typeface="Trebuchet MS" pitchFamily="34" charset="0"/>
                  </a:rPr>
                  <a:t>OU</a:t>
                </a:r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KA</a:t>
                </a:r>
                <a:endParaRPr lang="cs-CZ" sz="4400" dirty="0">
                  <a:solidFill>
                    <a:schemeClr val="tx1"/>
                  </a:solidFill>
                  <a:latin typeface="Trebuchet MS" pitchFamily="34" charset="0"/>
                </a:endParaRPr>
              </a:p>
            </p:txBody>
          </p:sp>
          <p:sp>
            <p:nvSpPr>
              <p:cNvPr id="47" name="Obdélník 46"/>
              <p:cNvSpPr/>
              <p:nvPr/>
            </p:nvSpPr>
            <p:spPr>
              <a:xfrm>
                <a:off x="323528" y="260648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M</a:t>
                </a:r>
                <a:r>
                  <a:rPr lang="cs-CZ" sz="4400" dirty="0" smtClean="0">
                    <a:solidFill>
                      <a:srgbClr val="FF0000"/>
                    </a:solidFill>
                    <a:latin typeface="Trebuchet MS" pitchFamily="34" charset="0"/>
                  </a:rPr>
                  <a:t>OU</a:t>
                </a:r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CHA</a:t>
                </a:r>
                <a:endParaRPr lang="cs-CZ" sz="4400" dirty="0">
                  <a:solidFill>
                    <a:schemeClr val="tx1"/>
                  </a:solidFill>
                  <a:latin typeface="Trebuchet MS" pitchFamily="34" charset="0"/>
                </a:endParaRPr>
              </a:p>
            </p:txBody>
          </p:sp>
          <p:sp>
            <p:nvSpPr>
              <p:cNvPr id="48" name="Obdélník 47"/>
              <p:cNvSpPr/>
              <p:nvPr/>
            </p:nvSpPr>
            <p:spPr>
              <a:xfrm>
                <a:off x="323528" y="5013176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4400" dirty="0" smtClean="0">
                    <a:solidFill>
                      <a:srgbClr val="FF0000"/>
                    </a:solidFill>
                    <a:latin typeface="Trebuchet MS" pitchFamily="34" charset="0"/>
                  </a:rPr>
                  <a:t>AU</a:t>
                </a:r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TO</a:t>
                </a:r>
                <a:endParaRPr lang="cs-CZ" sz="4400" dirty="0">
                  <a:solidFill>
                    <a:schemeClr val="tx1"/>
                  </a:solidFill>
                  <a:latin typeface="Trebuchet MS" pitchFamily="34" charset="0"/>
                </a:endParaRPr>
              </a:p>
            </p:txBody>
          </p:sp>
          <p:sp>
            <p:nvSpPr>
              <p:cNvPr id="49" name="Obdélník 48"/>
              <p:cNvSpPr/>
              <p:nvPr/>
            </p:nvSpPr>
            <p:spPr>
              <a:xfrm>
                <a:off x="323528" y="1844824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MEL</a:t>
                </a:r>
                <a:r>
                  <a:rPr lang="cs-CZ" sz="4400" dirty="0" smtClean="0">
                    <a:solidFill>
                      <a:srgbClr val="FF0000"/>
                    </a:solidFill>
                    <a:latin typeface="Trebuchet MS" pitchFamily="34" charset="0"/>
                  </a:rPr>
                  <a:t>OU</a:t>
                </a:r>
                <a:r>
                  <a:rPr lang="cs-CZ" sz="4400" dirty="0" smtClean="0">
                    <a:solidFill>
                      <a:schemeClr val="tx1"/>
                    </a:solidFill>
                    <a:latin typeface="Trebuchet MS" pitchFamily="34" charset="0"/>
                  </a:rPr>
                  <a:t>N</a:t>
                </a:r>
                <a:endParaRPr lang="cs-CZ" sz="4400" dirty="0">
                  <a:solidFill>
                    <a:schemeClr val="tx1"/>
                  </a:solidFill>
                  <a:latin typeface="Trebuchet MS" pitchFamily="34" charset="0"/>
                </a:endParaRPr>
              </a:p>
            </p:txBody>
          </p:sp>
        </p:grpSp>
        <p:pic>
          <p:nvPicPr>
            <p:cNvPr id="24" name="Picture 6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 t="15750" b="13376"/>
            <a:stretch>
              <a:fillRect/>
            </a:stretch>
          </p:blipFill>
          <p:spPr bwMode="auto">
            <a:xfrm>
              <a:off x="755576" y="836712"/>
              <a:ext cx="1524000" cy="1080120"/>
            </a:xfrm>
            <a:prstGeom prst="rect">
              <a:avLst/>
            </a:prstGeom>
            <a:noFill/>
          </p:spPr>
        </p:pic>
        <p:pic>
          <p:nvPicPr>
            <p:cNvPr id="25" name="Picture 4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99592" y="2204864"/>
              <a:ext cx="1440160" cy="1440160"/>
            </a:xfrm>
            <a:prstGeom prst="rect">
              <a:avLst/>
            </a:prstGeom>
            <a:noFill/>
          </p:spPr>
        </p:pic>
        <p:pic>
          <p:nvPicPr>
            <p:cNvPr id="26" name="Picture 6" descr="&amp;Zcaron;luté auto"/>
            <p:cNvPicPr>
              <a:picLocks noChangeAspect="1" noChangeArrowheads="1"/>
            </p:cNvPicPr>
            <p:nvPr/>
          </p:nvPicPr>
          <p:blipFill>
            <a:blip r:embed="rId4" cstate="print"/>
            <a:srcRect t="16667" b="11111"/>
            <a:stretch>
              <a:fillRect/>
            </a:stretch>
          </p:blipFill>
          <p:spPr bwMode="auto">
            <a:xfrm>
              <a:off x="755576" y="3861048"/>
              <a:ext cx="1656184" cy="1196133"/>
            </a:xfrm>
            <a:prstGeom prst="rect">
              <a:avLst/>
            </a:prstGeom>
            <a:noFill/>
          </p:spPr>
        </p:pic>
        <p:pic>
          <p:nvPicPr>
            <p:cNvPr id="27" name="Picture 6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229200"/>
              <a:ext cx="1368152" cy="136815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/>
          <a:lstStyle/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smtClean="0"/>
              <a:t>Office.</a:t>
            </a:r>
            <a:r>
              <a:rPr lang="cs-CZ" sz="2000" i="1" dirty="0" err="1" smtClean="0"/>
              <a:t>com</a:t>
            </a:r>
            <a:r>
              <a:rPr lang="cs-CZ" sz="2000" dirty="0" smtClean="0"/>
              <a:t>: Kliparty, fotografie a animace [online]. [cit.</a:t>
            </a:r>
          </a:p>
          <a:p>
            <a:pPr>
              <a:buNone/>
            </a:pPr>
            <a:r>
              <a:rPr lang="cs-CZ" sz="2000" dirty="0" smtClean="0"/>
              <a:t>27.9.2011]. Dostupný na WWW: 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-cz/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/??</a:t>
            </a:r>
            <a:r>
              <a:rPr lang="cs-CZ" sz="2000" dirty="0" err="1" smtClean="0"/>
              <a:t>Origin</a:t>
            </a:r>
            <a:r>
              <a:rPr lang="cs-CZ" sz="2000" dirty="0" smtClean="0"/>
              <a:t>=EC790014051029&amp;CTT=6&amp;</a:t>
            </a:r>
            <a:r>
              <a:rPr lang="cs-CZ" sz="2000" dirty="0" err="1" smtClean="0"/>
              <a:t>ver</a:t>
            </a:r>
            <a:r>
              <a:rPr lang="cs-CZ" sz="2000" dirty="0" smtClean="0"/>
              <a:t>=12&amp;</a:t>
            </a:r>
            <a:r>
              <a:rPr lang="cs-CZ" sz="2000" dirty="0" err="1" smtClean="0"/>
              <a:t>app</a:t>
            </a:r>
            <a:r>
              <a:rPr lang="cs-CZ" sz="2000" dirty="0" smtClean="0"/>
              <a:t>=</a:t>
            </a:r>
            <a:r>
              <a:rPr lang="cs-CZ" sz="2000" dirty="0" err="1" smtClean="0"/>
              <a:t>powerpnt.exe</a:t>
            </a:r>
            <a:endParaRPr lang="cs-CZ" sz="2000" dirty="0" smtClean="0"/>
          </a:p>
          <a:p>
            <a:pPr eaLnBrk="1" hangingPunct="1">
              <a:buFont typeface="Arial" charset="0"/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err="1" smtClean="0"/>
              <a:t>Clker.com</a:t>
            </a:r>
            <a:r>
              <a:rPr lang="cs-CZ" sz="2000" dirty="0" smtClean="0"/>
              <a:t> [online]. [cit. 27.9.2011]. Dostupný na WWW:</a:t>
            </a:r>
          </a:p>
          <a:p>
            <a:pPr eaLnBrk="1" hangingPunct="1">
              <a:buNone/>
            </a:pPr>
            <a:r>
              <a:rPr lang="cs-CZ" sz="2000" dirty="0" err="1" smtClean="0"/>
              <a:t>clker.com</a:t>
            </a:r>
            <a:endParaRPr lang="cs-CZ" sz="2000" dirty="0" smtClean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4706</TotalTime>
  <Words>338</Words>
  <Application>Microsoft Office PowerPoint</Application>
  <PresentationFormat>Předvádění na obrazovce (4:3)</PresentationFormat>
  <Paragraphs>109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Dvojhlásky au, ou  VY_32_INOVACE_5B_17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VY_32_INOVACE_5B_17_Dvojhlásky au, ou Číslo projektu: CZ.1.07/1.4.00/21.1101</dc:title>
  <dc:creator>Pavla</dc:creator>
  <cp:lastModifiedBy>uzivatel</cp:lastModifiedBy>
  <cp:revision>12</cp:revision>
  <dcterms:created xsi:type="dcterms:W3CDTF">2011-09-27T15:05:43Z</dcterms:created>
  <dcterms:modified xsi:type="dcterms:W3CDTF">2013-01-22T20:29:30Z</dcterms:modified>
</cp:coreProperties>
</file>