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860" y="-4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D1B999-B87C-4619-8746-5DEEC2F959FA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5387A-172A-448C-95E4-4D5DFD670F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wmf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sz="4000" dirty="0" smtClean="0">
                <a:latin typeface="Arial" pitchFamily="34" charset="0"/>
                <a:cs typeface="Arial" pitchFamily="34" charset="0"/>
              </a:rPr>
              <a:t>Slabiky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ma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me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, mi, </a:t>
            </a:r>
            <a:r>
              <a:rPr lang="cs-CZ" sz="4000" dirty="0" err="1" smtClean="0">
                <a:latin typeface="Arial" pitchFamily="34" charset="0"/>
                <a:cs typeface="Arial" pitchFamily="34" charset="0"/>
              </a:rPr>
              <a:t>mo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, mu</a:t>
            </a:r>
            <a:br>
              <a:rPr lang="cs-CZ" sz="4000" dirty="0" smtClean="0">
                <a:latin typeface="Arial" pitchFamily="34" charset="0"/>
                <a:cs typeface="Arial" pitchFamily="34" charset="0"/>
              </a:rPr>
            </a:br>
            <a:r>
              <a:rPr lang="cs-CZ" sz="3600" dirty="0" smtClean="0"/>
              <a:t>VY_32_INOVACE_5B_18</a:t>
            </a:r>
            <a:br>
              <a:rPr lang="cs-CZ" sz="3600" dirty="0" smtClean="0"/>
            </a:br>
            <a:r>
              <a:rPr lang="cs-CZ" sz="2500" dirty="0" smtClean="0"/>
              <a:t>Číslo projektu: </a:t>
            </a:r>
            <a:r>
              <a:rPr lang="cs-CZ" sz="2400" dirty="0" smtClean="0"/>
              <a:t>CZ.1.07/1.4.00/21.1101</a:t>
            </a:r>
            <a:endParaRPr lang="cs-CZ" sz="3600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7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Sada 2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/>
              <a:t>Mateřská škola, Základní škola a Praktická škola </a:t>
            </a:r>
            <a:r>
              <a:rPr lang="cs-CZ" sz="2000" dirty="0"/>
              <a:t>Trhové </a:t>
            </a:r>
            <a:r>
              <a:rPr lang="cs-CZ" sz="2000" dirty="0" err="1"/>
              <a:t>Sviny</a:t>
            </a:r>
            <a:endParaRPr lang="cs-CZ" sz="2000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4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 sz="18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18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1052513"/>
          <a:ext cx="8280400" cy="4787158"/>
        </p:xfrm>
        <a:graphic>
          <a:graphicData uri="http://schemas.openxmlformats.org/drawingml/2006/table">
            <a:tbl>
              <a:tblPr/>
              <a:tblGrid>
                <a:gridCol w="2303463"/>
                <a:gridCol w="5976937"/>
              </a:tblGrid>
              <a:tr h="266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pl-PL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Tento materiál je určen k procvičování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slabik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ma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mi, 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, mu.  Na prvních pěti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pracovních  listech si žáci procvičují 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již naučené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slabiky. V prvním úkole žáci čtou jednotlivé slabiky.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V následujícím úkole žáci tvoří celé slabiky pomocí rukopisných poznámek (Microsoft 2010).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Na další stránce žáci spojí stejné slabiky.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Poslední dva úkoly jsou interaktivní – žáci kliknutím přiřazují správnou slabiku k obrázku.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98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 Pavla Koutníková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4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ADHD, dyslexie, dysgrafie, dyskalkulie, Autismus, MP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02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2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1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Žák - se středně těžkým mentálním postižením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921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xfrm>
            <a:off x="2339975" y="0"/>
            <a:ext cx="4248150" cy="2663825"/>
          </a:xfrm>
        </p:spPr>
        <p:txBody>
          <a:bodyPr>
            <a:normAutofit fontScale="90000"/>
          </a:bodyPr>
          <a:lstStyle/>
          <a:p>
            <a:r>
              <a:rPr lang="cs-CZ" sz="180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ma</a:t>
            </a:r>
            <a:endParaRPr lang="cs-CZ" sz="18000" dirty="0" smtClean="0">
              <a:effectLst>
                <a:outerShdw blurRad="38100" dist="38100" dir="2700000" algn="tl">
                  <a:srgbClr val="C0C0C0"/>
                </a:outerShdw>
              </a:effectLst>
              <a:latin typeface="Trebuchet MS" pitchFamily="34" charset="0"/>
            </a:endParaRPr>
          </a:p>
        </p:txBody>
      </p:sp>
      <p:pic>
        <p:nvPicPr>
          <p:cNvPr id="27652" name="Picture 4" descr="MC90043690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275" y="3789363"/>
            <a:ext cx="1714500" cy="1714500"/>
          </a:xfrm>
          <a:prstGeom prst="rect">
            <a:avLst/>
          </a:prstGeom>
          <a:noFill/>
        </p:spPr>
      </p:pic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3779838" y="5589588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ma</a:t>
            </a:r>
            <a:r>
              <a:rPr lang="cs-CZ" sz="4400" dirty="0">
                <a:latin typeface="Trebuchet MS" pitchFamily="34" charset="0"/>
              </a:rPr>
              <a:t>lina</a:t>
            </a:r>
          </a:p>
        </p:txBody>
      </p:sp>
      <p:pic>
        <p:nvPicPr>
          <p:cNvPr id="27654" name="Picture 6" descr="MC90042969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565400"/>
            <a:ext cx="2333625" cy="1854200"/>
          </a:xfrm>
          <a:prstGeom prst="rect">
            <a:avLst/>
          </a:prstGeom>
          <a:noFill/>
        </p:spPr>
      </p:pic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755650" y="4437063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ma</a:t>
            </a:r>
            <a:r>
              <a:rPr lang="cs-CZ" sz="4400" dirty="0">
                <a:latin typeface="Trebuchet MS" pitchFamily="34" charset="0"/>
              </a:rPr>
              <a:t>pa</a:t>
            </a:r>
          </a:p>
        </p:txBody>
      </p:sp>
      <p:pic>
        <p:nvPicPr>
          <p:cNvPr id="27657" name="Picture 9" descr="MC90033406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025" y="1989138"/>
            <a:ext cx="1706563" cy="1825625"/>
          </a:xfrm>
          <a:prstGeom prst="rect">
            <a:avLst/>
          </a:prstGeom>
          <a:noFill/>
        </p:spPr>
      </p:pic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6372225" y="3860800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ma</a:t>
            </a:r>
            <a:r>
              <a:rPr lang="cs-CZ" sz="4400" dirty="0">
                <a:latin typeface="Trebuchet MS" pitchFamily="34" charset="0"/>
              </a:rPr>
              <a:t>líř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765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2268538" y="0"/>
            <a:ext cx="4248150" cy="2663825"/>
          </a:xfrm>
        </p:spPr>
        <p:txBody>
          <a:bodyPr>
            <a:normAutofit fontScale="90000"/>
          </a:bodyPr>
          <a:lstStyle/>
          <a:p>
            <a:r>
              <a:rPr lang="cs-CZ" sz="180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me</a:t>
            </a:r>
            <a:endParaRPr lang="cs-CZ" sz="18000" dirty="0" smtClean="0">
              <a:effectLst>
                <a:outerShdw blurRad="38100" dist="38100" dir="2700000" algn="tl">
                  <a:srgbClr val="C0C0C0"/>
                </a:outerShdw>
              </a:effectLst>
              <a:latin typeface="Trebuchet MS" pitchFamily="34" charset="0"/>
            </a:endParaRP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3492500" y="5589588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me</a:t>
            </a:r>
            <a:r>
              <a:rPr lang="cs-CZ" sz="4400" dirty="0">
                <a:latin typeface="Trebuchet MS" pitchFamily="34" charset="0"/>
              </a:rPr>
              <a:t>dvěd</a:t>
            </a:r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755650" y="4437063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me</a:t>
            </a:r>
            <a:r>
              <a:rPr lang="cs-CZ" sz="4400" dirty="0">
                <a:latin typeface="Trebuchet MS" pitchFamily="34" charset="0"/>
              </a:rPr>
              <a:t>loun</a:t>
            </a:r>
          </a:p>
        </p:txBody>
      </p:sp>
      <p:sp>
        <p:nvSpPr>
          <p:cNvPr id="28680" name="Rectangle 8"/>
          <p:cNvSpPr>
            <a:spLocks noChangeArrowheads="1"/>
          </p:cNvSpPr>
          <p:nvPr/>
        </p:nvSpPr>
        <p:spPr bwMode="auto">
          <a:xfrm>
            <a:off x="6372225" y="3860800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me</a:t>
            </a:r>
            <a:r>
              <a:rPr lang="cs-CZ" sz="4400" dirty="0">
                <a:latin typeface="Trebuchet MS" pitchFamily="34" charset="0"/>
              </a:rPr>
              <a:t>č</a:t>
            </a:r>
          </a:p>
        </p:txBody>
      </p:sp>
      <p:pic>
        <p:nvPicPr>
          <p:cNvPr id="28681" name="Picture 9" descr="MC90043690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636838"/>
            <a:ext cx="1714500" cy="1714500"/>
          </a:xfrm>
          <a:prstGeom prst="rect">
            <a:avLst/>
          </a:prstGeom>
          <a:noFill/>
        </p:spPr>
      </p:pic>
      <p:pic>
        <p:nvPicPr>
          <p:cNvPr id="28682" name="Picture 10" descr="MC90023432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1196975"/>
            <a:ext cx="2497138" cy="2493963"/>
          </a:xfrm>
          <a:prstGeom prst="rect">
            <a:avLst/>
          </a:prstGeom>
          <a:noFill/>
        </p:spPr>
      </p:pic>
      <p:pic>
        <p:nvPicPr>
          <p:cNvPr id="28683" name="Picture 11" descr="MC900407838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475" y="3716338"/>
            <a:ext cx="2592388" cy="1771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867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698" name="Rectangle 2"/>
          <p:cNvSpPr>
            <a:spLocks noGrp="1"/>
          </p:cNvSpPr>
          <p:nvPr>
            <p:ph type="title"/>
          </p:nvPr>
        </p:nvSpPr>
        <p:spPr>
          <a:xfrm>
            <a:off x="2268538" y="0"/>
            <a:ext cx="4248150" cy="2663825"/>
          </a:xfrm>
        </p:spPr>
        <p:txBody>
          <a:bodyPr>
            <a:normAutofit fontScale="90000"/>
          </a:bodyPr>
          <a:lstStyle/>
          <a:p>
            <a:r>
              <a:rPr lang="cs-CZ" sz="180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mi</a:t>
            </a:r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3492500" y="5589588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mi</a:t>
            </a:r>
            <a:r>
              <a:rPr lang="cs-CZ" sz="4400" dirty="0">
                <a:latin typeface="Trebuchet MS" pitchFamily="34" charset="0"/>
              </a:rPr>
              <a:t>nce</a:t>
            </a:r>
          </a:p>
        </p:txBody>
      </p:sp>
      <p:sp>
        <p:nvSpPr>
          <p:cNvPr id="29700" name="Rectangle 4"/>
          <p:cNvSpPr>
            <a:spLocks noChangeArrowheads="1"/>
          </p:cNvSpPr>
          <p:nvPr/>
        </p:nvSpPr>
        <p:spPr bwMode="auto">
          <a:xfrm>
            <a:off x="323850" y="4437063"/>
            <a:ext cx="2807990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mi</a:t>
            </a:r>
            <a:r>
              <a:rPr lang="cs-CZ" sz="4400" dirty="0">
                <a:latin typeface="Trebuchet MS" pitchFamily="34" charset="0"/>
              </a:rPr>
              <a:t>kroskop</a:t>
            </a:r>
          </a:p>
        </p:txBody>
      </p:sp>
      <p:sp>
        <p:nvSpPr>
          <p:cNvPr id="29701" name="Rectangle 5"/>
          <p:cNvSpPr>
            <a:spLocks noChangeArrowheads="1"/>
          </p:cNvSpPr>
          <p:nvPr/>
        </p:nvSpPr>
        <p:spPr bwMode="auto">
          <a:xfrm>
            <a:off x="6372225" y="3860800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mi</a:t>
            </a:r>
            <a:r>
              <a:rPr lang="cs-CZ" sz="4400" dirty="0">
                <a:latin typeface="Trebuchet MS" pitchFamily="34" charset="0"/>
              </a:rPr>
              <a:t>ska</a:t>
            </a:r>
          </a:p>
        </p:txBody>
      </p:sp>
      <p:pic>
        <p:nvPicPr>
          <p:cNvPr id="29706" name="Picture 10" descr="MC90021543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2060575"/>
            <a:ext cx="1657350" cy="2166938"/>
          </a:xfrm>
          <a:prstGeom prst="rect">
            <a:avLst/>
          </a:prstGeom>
          <a:noFill/>
        </p:spPr>
      </p:pic>
      <p:pic>
        <p:nvPicPr>
          <p:cNvPr id="29707" name="Picture 11" descr="MC90025083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688" y="1773238"/>
            <a:ext cx="1944687" cy="1874837"/>
          </a:xfrm>
          <a:prstGeom prst="rect">
            <a:avLst/>
          </a:prstGeom>
          <a:noFill/>
        </p:spPr>
      </p:pic>
      <p:pic>
        <p:nvPicPr>
          <p:cNvPr id="29708" name="Picture 12" descr="MC90028248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08400" y="4100513"/>
            <a:ext cx="2016125" cy="1271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2969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22" name="Rectangle 2"/>
          <p:cNvSpPr>
            <a:spLocks noGrp="1"/>
          </p:cNvSpPr>
          <p:nvPr>
            <p:ph type="title"/>
          </p:nvPr>
        </p:nvSpPr>
        <p:spPr>
          <a:xfrm>
            <a:off x="2268538" y="0"/>
            <a:ext cx="4248150" cy="2663825"/>
          </a:xfrm>
        </p:spPr>
        <p:txBody>
          <a:bodyPr>
            <a:normAutofit fontScale="90000"/>
          </a:bodyPr>
          <a:lstStyle/>
          <a:p>
            <a:r>
              <a:rPr lang="cs-CZ" sz="18000" dirty="0" err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mo</a:t>
            </a:r>
            <a:endParaRPr lang="cs-CZ" sz="18000" dirty="0" smtClean="0">
              <a:effectLst>
                <a:outerShdw blurRad="38100" dist="38100" dir="2700000" algn="tl">
                  <a:srgbClr val="C0C0C0"/>
                </a:outerShdw>
              </a:effectLst>
              <a:latin typeface="Trebuchet MS" pitchFamily="34" charset="0"/>
            </a:endParaRPr>
          </a:p>
        </p:txBody>
      </p:sp>
      <p:sp>
        <p:nvSpPr>
          <p:cNvPr id="30723" name="Rectangle 3"/>
          <p:cNvSpPr>
            <a:spLocks noChangeArrowheads="1"/>
          </p:cNvSpPr>
          <p:nvPr/>
        </p:nvSpPr>
        <p:spPr bwMode="auto">
          <a:xfrm>
            <a:off x="3492500" y="5876925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mo</a:t>
            </a:r>
            <a:r>
              <a:rPr lang="cs-CZ" sz="4400" dirty="0">
                <a:latin typeface="Trebuchet MS" pitchFamily="34" charset="0"/>
              </a:rPr>
              <a:t>st</a:t>
            </a:r>
          </a:p>
        </p:txBody>
      </p:sp>
      <p:sp>
        <p:nvSpPr>
          <p:cNvPr id="30724" name="Rectangle 4"/>
          <p:cNvSpPr>
            <a:spLocks noChangeArrowheads="1"/>
          </p:cNvSpPr>
          <p:nvPr/>
        </p:nvSpPr>
        <p:spPr bwMode="auto">
          <a:xfrm>
            <a:off x="251520" y="4365104"/>
            <a:ext cx="2519362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mo</a:t>
            </a:r>
            <a:r>
              <a:rPr lang="cs-CZ" sz="4400" dirty="0">
                <a:latin typeface="Trebuchet MS" pitchFamily="34" charset="0"/>
              </a:rPr>
              <a:t>ře</a:t>
            </a:r>
          </a:p>
        </p:txBody>
      </p:sp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6588125" y="3644900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 b="1" dirty="0">
                <a:solidFill>
                  <a:srgbClr val="FF3300"/>
                </a:solidFill>
                <a:latin typeface="Trebuchet MS" pitchFamily="34" charset="0"/>
              </a:rPr>
              <a:t>mo</a:t>
            </a:r>
            <a:r>
              <a:rPr lang="cs-CZ" sz="4400" dirty="0">
                <a:latin typeface="Trebuchet MS" pitchFamily="34" charset="0"/>
              </a:rPr>
              <a:t>týl</a:t>
            </a:r>
          </a:p>
        </p:txBody>
      </p:sp>
      <p:pic>
        <p:nvPicPr>
          <p:cNvPr id="30730" name="Picture 10" descr="MC90033611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1989138"/>
            <a:ext cx="2232025" cy="1484312"/>
          </a:xfrm>
          <a:prstGeom prst="rect">
            <a:avLst/>
          </a:prstGeom>
          <a:noFill/>
        </p:spPr>
      </p:pic>
      <p:pic>
        <p:nvPicPr>
          <p:cNvPr id="30731" name="Picture 11" descr="MC900203398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2636912"/>
            <a:ext cx="2543221" cy="1656184"/>
          </a:xfrm>
          <a:prstGeom prst="rect">
            <a:avLst/>
          </a:prstGeom>
          <a:noFill/>
        </p:spPr>
      </p:pic>
      <p:pic>
        <p:nvPicPr>
          <p:cNvPr id="30735" name="Picture 15" descr="MC90020263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4437112"/>
            <a:ext cx="3384257" cy="13858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07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746" name="Rectangle 2"/>
          <p:cNvSpPr>
            <a:spLocks noGrp="1"/>
          </p:cNvSpPr>
          <p:nvPr>
            <p:ph type="title"/>
          </p:nvPr>
        </p:nvSpPr>
        <p:spPr>
          <a:xfrm>
            <a:off x="2268538" y="0"/>
            <a:ext cx="4248150" cy="2663825"/>
          </a:xfrm>
        </p:spPr>
        <p:txBody>
          <a:bodyPr>
            <a:normAutofit fontScale="90000"/>
          </a:bodyPr>
          <a:lstStyle/>
          <a:p>
            <a:r>
              <a:rPr lang="cs-CZ" sz="18000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mu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3492500" y="5876925"/>
            <a:ext cx="2374900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>
                <a:solidFill>
                  <a:srgbClr val="FF3300"/>
                </a:solidFill>
              </a:rPr>
              <a:t>mu</a:t>
            </a:r>
            <a:r>
              <a:rPr lang="cs-CZ" sz="4400"/>
              <a:t>šketýr</a:t>
            </a: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179512" y="4437112"/>
            <a:ext cx="2519362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>
                <a:solidFill>
                  <a:srgbClr val="FF3300"/>
                </a:solidFill>
              </a:rPr>
              <a:t>mu</a:t>
            </a:r>
            <a:r>
              <a:rPr lang="cs-CZ" sz="4400"/>
              <a:t>ž</a:t>
            </a: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6588125" y="3644900"/>
            <a:ext cx="2232025" cy="7207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4400">
                <a:solidFill>
                  <a:srgbClr val="FF3300"/>
                </a:solidFill>
              </a:rPr>
              <a:t>mu</a:t>
            </a:r>
            <a:r>
              <a:rPr lang="cs-CZ" sz="4400"/>
              <a:t>šle</a:t>
            </a:r>
          </a:p>
        </p:txBody>
      </p:sp>
      <p:pic>
        <p:nvPicPr>
          <p:cNvPr id="31753" name="Picture 9" descr="MC90035066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59563" y="1773238"/>
            <a:ext cx="1790700" cy="1647825"/>
          </a:xfrm>
          <a:prstGeom prst="rect">
            <a:avLst/>
          </a:prstGeom>
          <a:noFill/>
        </p:spPr>
      </p:pic>
      <p:pic>
        <p:nvPicPr>
          <p:cNvPr id="31755" name="Picture 11" descr="MC90044052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340768"/>
            <a:ext cx="1262062" cy="3030537"/>
          </a:xfrm>
          <a:prstGeom prst="rect">
            <a:avLst/>
          </a:prstGeom>
          <a:noFill/>
        </p:spPr>
      </p:pic>
      <p:pic>
        <p:nvPicPr>
          <p:cNvPr id="31757" name="Picture 13" descr="MC90023326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2500" y="3141663"/>
            <a:ext cx="2397125" cy="2565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grpId="0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2000" tmFilter="0, 0; .2, .5; .8, .5; 1, 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1000" autoRev="1" fill="hold"/>
                                        <p:tgtEl>
                                          <p:spTgt spid="317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lačítko akce: Vlastní 1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771" name="Rectangle 3"/>
          <p:cNvSpPr>
            <a:spLocks noGrp="1"/>
          </p:cNvSpPr>
          <p:nvPr>
            <p:ph type="body" idx="1"/>
          </p:nvPr>
        </p:nvSpPr>
        <p:spPr>
          <a:xfrm>
            <a:off x="1979613" y="1412875"/>
            <a:ext cx="1162050" cy="892175"/>
          </a:xfrm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5400" b="1" dirty="0" err="1" smtClean="0">
                <a:solidFill>
                  <a:srgbClr val="FF3300"/>
                </a:solidFill>
                <a:latin typeface="Trebuchet MS" pitchFamily="34" charset="0"/>
              </a:rPr>
              <a:t>ma</a:t>
            </a:r>
            <a:endParaRPr lang="cs-CZ" sz="5400" b="1" dirty="0" smtClean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476375" y="259884"/>
            <a:ext cx="284783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altLang="zh-CN" sz="2800" b="1" dirty="0">
                <a:latin typeface="+mn-lt"/>
                <a:cs typeface="+mn-cs"/>
              </a:rPr>
              <a:t>Čtěte celé slabiky.</a:t>
            </a:r>
          </a:p>
        </p:txBody>
      </p:sp>
      <p:sp>
        <p:nvSpPr>
          <p:cNvPr id="18" name="Šipka doprava 17"/>
          <p:cNvSpPr/>
          <p:nvPr/>
        </p:nvSpPr>
        <p:spPr>
          <a:xfrm>
            <a:off x="468313" y="333375"/>
            <a:ext cx="790575" cy="358775"/>
          </a:xfrm>
          <a:prstGeom prst="rightArrow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776" name="Rectangle 8"/>
          <p:cNvSpPr>
            <a:spLocks/>
          </p:cNvSpPr>
          <p:nvPr/>
        </p:nvSpPr>
        <p:spPr bwMode="auto">
          <a:xfrm>
            <a:off x="6227763" y="2636838"/>
            <a:ext cx="11620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 err="1">
                <a:solidFill>
                  <a:srgbClr val="FF3300"/>
                </a:solidFill>
                <a:latin typeface="Trebuchet MS" pitchFamily="34" charset="0"/>
              </a:rPr>
              <a:t>ma</a:t>
            </a:r>
            <a:endParaRPr lang="cs-CZ" sz="5400" b="1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2777" name="Rectangle 9"/>
          <p:cNvSpPr>
            <a:spLocks/>
          </p:cNvSpPr>
          <p:nvPr/>
        </p:nvSpPr>
        <p:spPr bwMode="auto">
          <a:xfrm>
            <a:off x="3347864" y="2780928"/>
            <a:ext cx="1296417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solidFill>
                  <a:srgbClr val="FF3300"/>
                </a:solidFill>
                <a:latin typeface="Trebuchet MS" pitchFamily="34" charset="0"/>
              </a:rPr>
              <a:t>mu</a:t>
            </a:r>
          </a:p>
        </p:txBody>
      </p:sp>
      <p:sp>
        <p:nvSpPr>
          <p:cNvPr id="32778" name="Rectangle 10"/>
          <p:cNvSpPr>
            <a:spLocks/>
          </p:cNvSpPr>
          <p:nvPr/>
        </p:nvSpPr>
        <p:spPr bwMode="auto">
          <a:xfrm>
            <a:off x="2195736" y="4221088"/>
            <a:ext cx="11620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 err="1">
                <a:solidFill>
                  <a:srgbClr val="FF3300"/>
                </a:solidFill>
                <a:latin typeface="Trebuchet MS" pitchFamily="34" charset="0"/>
              </a:rPr>
              <a:t>mo</a:t>
            </a:r>
            <a:endParaRPr lang="cs-CZ" sz="5400" b="1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2779" name="Rectangle 11"/>
          <p:cNvSpPr>
            <a:spLocks/>
          </p:cNvSpPr>
          <p:nvPr/>
        </p:nvSpPr>
        <p:spPr bwMode="auto">
          <a:xfrm>
            <a:off x="5003800" y="4005263"/>
            <a:ext cx="11620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solidFill>
                  <a:srgbClr val="FF3300"/>
                </a:solidFill>
                <a:latin typeface="Trebuchet MS" pitchFamily="34" charset="0"/>
              </a:rPr>
              <a:t>mi</a:t>
            </a:r>
          </a:p>
        </p:txBody>
      </p:sp>
      <p:sp>
        <p:nvSpPr>
          <p:cNvPr id="32780" name="Rectangle 12"/>
          <p:cNvSpPr>
            <a:spLocks/>
          </p:cNvSpPr>
          <p:nvPr/>
        </p:nvSpPr>
        <p:spPr bwMode="auto">
          <a:xfrm>
            <a:off x="6804248" y="980728"/>
            <a:ext cx="1440829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 err="1">
                <a:solidFill>
                  <a:srgbClr val="FF3300"/>
                </a:solidFill>
                <a:latin typeface="Trebuchet MS" pitchFamily="34" charset="0"/>
              </a:rPr>
              <a:t>me</a:t>
            </a:r>
            <a:endParaRPr lang="cs-CZ" sz="5400" b="1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2781" name="Rectangle 13"/>
          <p:cNvSpPr>
            <a:spLocks/>
          </p:cNvSpPr>
          <p:nvPr/>
        </p:nvSpPr>
        <p:spPr bwMode="auto">
          <a:xfrm>
            <a:off x="755650" y="2708275"/>
            <a:ext cx="11620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solidFill>
                  <a:srgbClr val="FF3300"/>
                </a:solidFill>
                <a:latin typeface="Trebuchet MS" pitchFamily="34" charset="0"/>
              </a:rPr>
              <a:t>mi</a:t>
            </a:r>
          </a:p>
        </p:txBody>
      </p:sp>
      <p:sp>
        <p:nvSpPr>
          <p:cNvPr id="32782" name="Rectangle 14"/>
          <p:cNvSpPr>
            <a:spLocks/>
          </p:cNvSpPr>
          <p:nvPr/>
        </p:nvSpPr>
        <p:spPr bwMode="auto">
          <a:xfrm>
            <a:off x="6588124" y="5229225"/>
            <a:ext cx="1368251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 err="1">
                <a:solidFill>
                  <a:srgbClr val="FF3300"/>
                </a:solidFill>
                <a:latin typeface="Trebuchet MS" pitchFamily="34" charset="0"/>
              </a:rPr>
              <a:t>me</a:t>
            </a:r>
            <a:endParaRPr lang="cs-CZ" sz="5400" b="1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2783" name="Rectangle 15"/>
          <p:cNvSpPr>
            <a:spLocks/>
          </p:cNvSpPr>
          <p:nvPr/>
        </p:nvSpPr>
        <p:spPr bwMode="auto">
          <a:xfrm>
            <a:off x="3779838" y="5516563"/>
            <a:ext cx="1368226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solidFill>
                  <a:srgbClr val="FF3300"/>
                </a:solidFill>
                <a:latin typeface="Trebuchet MS" pitchFamily="34" charset="0"/>
              </a:rPr>
              <a:t>mu</a:t>
            </a:r>
          </a:p>
        </p:txBody>
      </p:sp>
      <p:sp>
        <p:nvSpPr>
          <p:cNvPr id="32784" name="Rectangle 16"/>
          <p:cNvSpPr>
            <a:spLocks/>
          </p:cNvSpPr>
          <p:nvPr/>
        </p:nvSpPr>
        <p:spPr bwMode="auto">
          <a:xfrm>
            <a:off x="4572000" y="1125538"/>
            <a:ext cx="11620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 err="1">
                <a:solidFill>
                  <a:srgbClr val="FF3300"/>
                </a:solidFill>
                <a:latin typeface="Trebuchet MS" pitchFamily="34" charset="0"/>
              </a:rPr>
              <a:t>mo</a:t>
            </a:r>
            <a:endParaRPr lang="cs-CZ" sz="5400" b="1" dirty="0">
              <a:solidFill>
                <a:srgbClr val="FF3300"/>
              </a:solidFill>
              <a:latin typeface="Trebuchet MS" pitchFamily="34" charset="0"/>
            </a:endParaRPr>
          </a:p>
        </p:txBody>
      </p:sp>
      <p:pic>
        <p:nvPicPr>
          <p:cNvPr id="32788" name="Picture 20" descr="MC90037014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4652963"/>
            <a:ext cx="1739900" cy="183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476375" y="45235"/>
            <a:ext cx="637815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altLang="zh-CN" sz="2800" b="1" dirty="0">
                <a:latin typeface="+mn-lt"/>
                <a:cs typeface="+mn-cs"/>
              </a:rPr>
              <a:t>Čtěte písmena a tvořte z nich celé slabiky,</a:t>
            </a:r>
          </a:p>
          <a:p>
            <a:r>
              <a:rPr lang="cs-CZ" altLang="zh-CN" sz="2800" b="1" dirty="0">
                <a:latin typeface="+mn-lt"/>
                <a:cs typeface="+mn-cs"/>
              </a:rPr>
              <a:t>které </a:t>
            </a:r>
            <a:r>
              <a:rPr lang="cs-CZ" altLang="zh-CN" sz="2800" b="1" dirty="0" smtClean="0">
                <a:latin typeface="+mn-lt"/>
                <a:cs typeface="+mn-cs"/>
              </a:rPr>
              <a:t>zapište </a:t>
            </a:r>
            <a:r>
              <a:rPr lang="cs-CZ" altLang="zh-CN" sz="2800" b="1" dirty="0">
                <a:latin typeface="+mn-lt"/>
                <a:cs typeface="+mn-cs"/>
              </a:rPr>
              <a:t>do rámečku.</a:t>
            </a:r>
          </a:p>
        </p:txBody>
      </p:sp>
      <p:sp>
        <p:nvSpPr>
          <p:cNvPr id="18" name="Šipka doprava 17"/>
          <p:cNvSpPr/>
          <p:nvPr/>
        </p:nvSpPr>
        <p:spPr>
          <a:xfrm>
            <a:off x="468313" y="333375"/>
            <a:ext cx="790575" cy="358775"/>
          </a:xfrm>
          <a:prstGeom prst="rightArrow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831" name="Rectangle 15"/>
          <p:cNvSpPr>
            <a:spLocks noGrp="1"/>
          </p:cNvSpPr>
          <p:nvPr>
            <p:ph type="body" idx="1"/>
          </p:nvPr>
        </p:nvSpPr>
        <p:spPr>
          <a:xfrm>
            <a:off x="755650" y="1341438"/>
            <a:ext cx="792163" cy="892175"/>
          </a:xfrm>
          <a:noFill/>
          <a:ln/>
        </p:spPr>
        <p:txBody>
          <a:bodyPr>
            <a:normAutofit lnSpcReduction="10000"/>
          </a:bodyPr>
          <a:lstStyle/>
          <a:p>
            <a:pPr>
              <a:buFont typeface="Arial" charset="0"/>
              <a:buNone/>
            </a:pPr>
            <a:r>
              <a:rPr lang="cs-CZ" sz="5400" b="1" dirty="0" smtClean="0">
                <a:latin typeface="Trebuchet MS" pitchFamily="34" charset="0"/>
              </a:rPr>
              <a:t>m</a:t>
            </a:r>
          </a:p>
        </p:txBody>
      </p:sp>
      <p:sp>
        <p:nvSpPr>
          <p:cNvPr id="34832" name="AutoShape 16"/>
          <p:cNvSpPr>
            <a:spLocks noChangeArrowheads="1"/>
          </p:cNvSpPr>
          <p:nvPr/>
        </p:nvSpPr>
        <p:spPr bwMode="auto">
          <a:xfrm>
            <a:off x="755650" y="2349500"/>
            <a:ext cx="1800225" cy="1079500"/>
          </a:xfrm>
          <a:prstGeom prst="bevel">
            <a:avLst>
              <a:gd name="adj" fmla="val 8824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4834" name="Rectangle 18"/>
          <p:cNvSpPr>
            <a:spLocks/>
          </p:cNvSpPr>
          <p:nvPr/>
        </p:nvSpPr>
        <p:spPr bwMode="auto">
          <a:xfrm>
            <a:off x="1835696" y="1268760"/>
            <a:ext cx="7921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 a</a:t>
            </a:r>
          </a:p>
        </p:txBody>
      </p:sp>
      <p:sp>
        <p:nvSpPr>
          <p:cNvPr id="34835" name="AutoShape 19"/>
          <p:cNvSpPr>
            <a:spLocks noChangeArrowheads="1"/>
          </p:cNvSpPr>
          <p:nvPr/>
        </p:nvSpPr>
        <p:spPr bwMode="auto">
          <a:xfrm>
            <a:off x="6372225" y="5084763"/>
            <a:ext cx="1800225" cy="1079500"/>
          </a:xfrm>
          <a:prstGeom prst="bevel">
            <a:avLst>
              <a:gd name="adj" fmla="val 8824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4836" name="AutoShape 20"/>
          <p:cNvSpPr>
            <a:spLocks noChangeArrowheads="1"/>
          </p:cNvSpPr>
          <p:nvPr/>
        </p:nvSpPr>
        <p:spPr bwMode="auto">
          <a:xfrm>
            <a:off x="6156325" y="1700213"/>
            <a:ext cx="1800225" cy="1079500"/>
          </a:xfrm>
          <a:prstGeom prst="bevel">
            <a:avLst>
              <a:gd name="adj" fmla="val 8824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4837" name="AutoShape 21"/>
          <p:cNvSpPr>
            <a:spLocks noChangeArrowheads="1"/>
          </p:cNvSpPr>
          <p:nvPr/>
        </p:nvSpPr>
        <p:spPr bwMode="auto">
          <a:xfrm>
            <a:off x="1476375" y="4868863"/>
            <a:ext cx="1800225" cy="1079500"/>
          </a:xfrm>
          <a:prstGeom prst="bevel">
            <a:avLst>
              <a:gd name="adj" fmla="val 8824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4838" name="AutoShape 22"/>
          <p:cNvSpPr>
            <a:spLocks noChangeArrowheads="1"/>
          </p:cNvSpPr>
          <p:nvPr/>
        </p:nvSpPr>
        <p:spPr bwMode="auto">
          <a:xfrm>
            <a:off x="3779838" y="3284538"/>
            <a:ext cx="1800225" cy="1079500"/>
          </a:xfrm>
          <a:prstGeom prst="bevel">
            <a:avLst>
              <a:gd name="adj" fmla="val 8824"/>
            </a:avLst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anchor="ctr"/>
          <a:lstStyle/>
          <a:p>
            <a:endParaRPr lang="cs-CZ"/>
          </a:p>
        </p:txBody>
      </p:sp>
      <p:sp>
        <p:nvSpPr>
          <p:cNvPr id="34839" name="Rectangle 23"/>
          <p:cNvSpPr>
            <a:spLocks/>
          </p:cNvSpPr>
          <p:nvPr/>
        </p:nvSpPr>
        <p:spPr bwMode="auto">
          <a:xfrm>
            <a:off x="1476375" y="3933825"/>
            <a:ext cx="7921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m</a:t>
            </a:r>
          </a:p>
        </p:txBody>
      </p:sp>
      <p:sp>
        <p:nvSpPr>
          <p:cNvPr id="34840" name="Rectangle 24"/>
          <p:cNvSpPr>
            <a:spLocks/>
          </p:cNvSpPr>
          <p:nvPr/>
        </p:nvSpPr>
        <p:spPr bwMode="auto">
          <a:xfrm>
            <a:off x="6372225" y="4149725"/>
            <a:ext cx="7921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m</a:t>
            </a:r>
          </a:p>
        </p:txBody>
      </p:sp>
      <p:sp>
        <p:nvSpPr>
          <p:cNvPr id="34841" name="Rectangle 25"/>
          <p:cNvSpPr>
            <a:spLocks/>
          </p:cNvSpPr>
          <p:nvPr/>
        </p:nvSpPr>
        <p:spPr bwMode="auto">
          <a:xfrm>
            <a:off x="6156325" y="836613"/>
            <a:ext cx="7921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m</a:t>
            </a:r>
          </a:p>
        </p:txBody>
      </p:sp>
      <p:sp>
        <p:nvSpPr>
          <p:cNvPr id="34842" name="Rectangle 26"/>
          <p:cNvSpPr>
            <a:spLocks/>
          </p:cNvSpPr>
          <p:nvPr/>
        </p:nvSpPr>
        <p:spPr bwMode="auto">
          <a:xfrm>
            <a:off x="3779838" y="2349500"/>
            <a:ext cx="79216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m</a:t>
            </a:r>
          </a:p>
        </p:txBody>
      </p:sp>
      <p:sp>
        <p:nvSpPr>
          <p:cNvPr id="34843" name="Rectangle 27"/>
          <p:cNvSpPr>
            <a:spLocks/>
          </p:cNvSpPr>
          <p:nvPr/>
        </p:nvSpPr>
        <p:spPr bwMode="auto">
          <a:xfrm>
            <a:off x="7452320" y="4149080"/>
            <a:ext cx="863550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 u</a:t>
            </a:r>
          </a:p>
        </p:txBody>
      </p:sp>
      <p:sp>
        <p:nvSpPr>
          <p:cNvPr id="34844" name="Rectangle 28"/>
          <p:cNvSpPr>
            <a:spLocks/>
          </p:cNvSpPr>
          <p:nvPr/>
        </p:nvSpPr>
        <p:spPr bwMode="auto">
          <a:xfrm>
            <a:off x="2411413" y="3933825"/>
            <a:ext cx="792162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 e</a:t>
            </a:r>
          </a:p>
        </p:txBody>
      </p:sp>
      <p:sp>
        <p:nvSpPr>
          <p:cNvPr id="34845" name="Rectangle 29"/>
          <p:cNvSpPr>
            <a:spLocks/>
          </p:cNvSpPr>
          <p:nvPr/>
        </p:nvSpPr>
        <p:spPr bwMode="auto">
          <a:xfrm>
            <a:off x="7164288" y="836712"/>
            <a:ext cx="792163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 o</a:t>
            </a:r>
          </a:p>
        </p:txBody>
      </p:sp>
      <p:sp>
        <p:nvSpPr>
          <p:cNvPr id="34846" name="Rectangle 30"/>
          <p:cNvSpPr>
            <a:spLocks/>
          </p:cNvSpPr>
          <p:nvPr/>
        </p:nvSpPr>
        <p:spPr bwMode="auto">
          <a:xfrm>
            <a:off x="4716462" y="2349500"/>
            <a:ext cx="863649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b="1" dirty="0">
                <a:latin typeface="Trebuchet MS" pitchFamily="34" charset="0"/>
              </a:rPr>
              <a:t>  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lačítko akce: Vlastní 1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" name="Skupina 18"/>
          <p:cNvGrpSpPr/>
          <p:nvPr/>
        </p:nvGrpSpPr>
        <p:grpSpPr>
          <a:xfrm>
            <a:off x="251520" y="260350"/>
            <a:ext cx="8497193" cy="6120978"/>
            <a:chOff x="395288" y="260350"/>
            <a:chExt cx="8353425" cy="5903913"/>
          </a:xfrm>
        </p:grpSpPr>
        <p:sp>
          <p:nvSpPr>
            <p:cNvPr id="8200" name="Rectangle 8"/>
            <p:cNvSpPr>
              <a:spLocks noChangeArrowheads="1"/>
            </p:cNvSpPr>
            <p:nvPr/>
          </p:nvSpPr>
          <p:spPr bwMode="auto">
            <a:xfrm>
              <a:off x="1476375" y="260350"/>
              <a:ext cx="4224338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>
              <a:spAutoFit/>
            </a:bodyPr>
            <a:lstStyle/>
            <a:p>
              <a:pPr>
                <a:defRPr/>
              </a:pPr>
              <a:r>
                <a:rPr lang="cs-CZ" altLang="zh-CN" sz="2800" b="1" dirty="0">
                  <a:latin typeface="+mn-lt"/>
                  <a:cs typeface="+mn-cs"/>
                </a:rPr>
                <a:t>Spojte čarou stejné slabiky.</a:t>
              </a:r>
            </a:p>
          </p:txBody>
        </p:sp>
        <p:grpSp>
          <p:nvGrpSpPr>
            <p:cNvPr id="3" name="Group 13"/>
            <p:cNvGrpSpPr>
              <a:grpSpLocks/>
            </p:cNvGrpSpPr>
            <p:nvPr/>
          </p:nvGrpSpPr>
          <p:grpSpPr bwMode="auto">
            <a:xfrm>
              <a:off x="395288" y="1125538"/>
              <a:ext cx="8280400" cy="1366837"/>
              <a:chOff x="295" y="3022"/>
              <a:chExt cx="5216" cy="861"/>
            </a:xfrm>
            <a:solidFill>
              <a:srgbClr val="F3DEDD"/>
            </a:solidFill>
          </p:grpSpPr>
          <p:sp>
            <p:nvSpPr>
              <p:cNvPr id="7175" name="Rectangle 21"/>
              <p:cNvSpPr>
                <a:spLocks noChangeArrowheads="1"/>
              </p:cNvSpPr>
              <p:nvPr/>
            </p:nvSpPr>
            <p:spPr bwMode="auto">
              <a:xfrm>
                <a:off x="295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ma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76" name="Rectangle 22"/>
              <p:cNvSpPr>
                <a:spLocks noChangeArrowheads="1"/>
              </p:cNvSpPr>
              <p:nvPr/>
            </p:nvSpPr>
            <p:spPr bwMode="auto">
              <a:xfrm>
                <a:off x="4468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mu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77" name="Rectangle 23"/>
              <p:cNvSpPr>
                <a:spLocks noChangeArrowheads="1"/>
              </p:cNvSpPr>
              <p:nvPr/>
            </p:nvSpPr>
            <p:spPr bwMode="auto">
              <a:xfrm>
                <a:off x="3425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mo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78" name="Rectangle 24"/>
              <p:cNvSpPr>
                <a:spLocks noChangeArrowheads="1"/>
              </p:cNvSpPr>
              <p:nvPr/>
            </p:nvSpPr>
            <p:spPr bwMode="auto">
              <a:xfrm>
                <a:off x="2381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me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79" name="Rectangle 25"/>
              <p:cNvSpPr>
                <a:spLocks noChangeArrowheads="1"/>
              </p:cNvSpPr>
              <p:nvPr/>
            </p:nvSpPr>
            <p:spPr bwMode="auto">
              <a:xfrm>
                <a:off x="1338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mi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</p:grpSp>
        <p:sp>
          <p:nvSpPr>
            <p:cNvPr id="18" name="Šipka doprava 17"/>
            <p:cNvSpPr/>
            <p:nvPr/>
          </p:nvSpPr>
          <p:spPr>
            <a:xfrm>
              <a:off x="468313" y="333375"/>
              <a:ext cx="790575" cy="358775"/>
            </a:xfrm>
            <a:prstGeom prst="rightArrow">
              <a:avLst/>
            </a:prstGeom>
            <a:solidFill>
              <a:schemeClr val="accent2"/>
            </a:solidFill>
            <a:ln>
              <a:solidFill>
                <a:srgbClr val="C0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grpSp>
          <p:nvGrpSpPr>
            <p:cNvPr id="4" name="Group 20"/>
            <p:cNvGrpSpPr>
              <a:grpSpLocks/>
            </p:cNvGrpSpPr>
            <p:nvPr/>
          </p:nvGrpSpPr>
          <p:grpSpPr bwMode="auto">
            <a:xfrm>
              <a:off x="468313" y="4797425"/>
              <a:ext cx="8280400" cy="1366838"/>
              <a:chOff x="295" y="3022"/>
              <a:chExt cx="5216" cy="861"/>
            </a:xfrm>
            <a:solidFill>
              <a:srgbClr val="F3DEDD"/>
            </a:solidFill>
          </p:grpSpPr>
          <p:sp>
            <p:nvSpPr>
              <p:cNvPr id="7183" name="Rectangle 21"/>
              <p:cNvSpPr>
                <a:spLocks noChangeArrowheads="1"/>
              </p:cNvSpPr>
              <p:nvPr/>
            </p:nvSpPr>
            <p:spPr bwMode="auto">
              <a:xfrm>
                <a:off x="295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me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84" name="Rectangle 22"/>
              <p:cNvSpPr>
                <a:spLocks noChangeArrowheads="1"/>
              </p:cNvSpPr>
              <p:nvPr/>
            </p:nvSpPr>
            <p:spPr bwMode="auto">
              <a:xfrm>
                <a:off x="4468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ma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85" name="Rectangle 23"/>
              <p:cNvSpPr>
                <a:spLocks noChangeArrowheads="1"/>
              </p:cNvSpPr>
              <p:nvPr/>
            </p:nvSpPr>
            <p:spPr bwMode="auto">
              <a:xfrm>
                <a:off x="3425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mi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86" name="Rectangle 24"/>
              <p:cNvSpPr>
                <a:spLocks noChangeArrowheads="1"/>
              </p:cNvSpPr>
              <p:nvPr/>
            </p:nvSpPr>
            <p:spPr bwMode="auto">
              <a:xfrm>
                <a:off x="2381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mu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  <p:sp>
            <p:nvSpPr>
              <p:cNvPr id="7187" name="Rectangle 25"/>
              <p:cNvSpPr>
                <a:spLocks noChangeArrowheads="1"/>
              </p:cNvSpPr>
              <p:nvPr/>
            </p:nvSpPr>
            <p:spPr bwMode="auto">
              <a:xfrm>
                <a:off x="1338" y="3022"/>
                <a:ext cx="1043" cy="861"/>
              </a:xfrm>
              <a:prstGeom prst="rect">
                <a:avLst/>
              </a:prstGeom>
              <a:grp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cs-CZ" sz="6600" dirty="0" err="1" smtClean="0"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Trebuchet MS" pitchFamily="34" charset="0"/>
                  </a:rPr>
                  <a:t>mo</a:t>
                </a:r>
                <a:endParaRPr lang="cs-CZ" sz="6600" dirty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Trebuchet MS" pitchFamily="34" charset="0"/>
                </a:endParaRP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914" name="Rectangle 2"/>
          <p:cNvSpPr>
            <a:spLocks/>
          </p:cNvSpPr>
          <p:nvPr/>
        </p:nvSpPr>
        <p:spPr bwMode="auto">
          <a:xfrm>
            <a:off x="5076825" y="2997200"/>
            <a:ext cx="792163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latin typeface="Trebuchet MS" pitchFamily="34" charset="0"/>
              </a:rPr>
              <a:t>st</a:t>
            </a:r>
            <a:endParaRPr lang="cs-CZ" sz="5400" dirty="0">
              <a:latin typeface="Trebuchet MS" pitchFamily="34" charset="0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1476375" y="259884"/>
            <a:ext cx="53682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altLang="zh-CN" sz="2800" b="1" dirty="0" smtClean="0"/>
              <a:t>Přiřaďte</a:t>
            </a:r>
            <a:r>
              <a:rPr lang="cs-CZ" altLang="zh-CN" sz="2800" b="1" dirty="0" smtClean="0">
                <a:latin typeface="+mn-lt"/>
                <a:cs typeface="+mn-cs"/>
              </a:rPr>
              <a:t> ke </a:t>
            </a:r>
            <a:r>
              <a:rPr lang="cs-CZ" altLang="zh-CN" sz="2800" b="1" dirty="0">
                <a:latin typeface="+mn-lt"/>
                <a:cs typeface="+mn-cs"/>
              </a:rPr>
              <a:t>slovu správnou slabiku.</a:t>
            </a:r>
          </a:p>
        </p:txBody>
      </p:sp>
      <p:sp>
        <p:nvSpPr>
          <p:cNvPr id="18" name="Šipka doprava 17"/>
          <p:cNvSpPr/>
          <p:nvPr/>
        </p:nvSpPr>
        <p:spPr>
          <a:xfrm>
            <a:off x="468313" y="333375"/>
            <a:ext cx="790575" cy="358775"/>
          </a:xfrm>
          <a:prstGeom prst="rightArrow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917" name="Rectangle 5"/>
          <p:cNvSpPr>
            <a:spLocks/>
          </p:cNvSpPr>
          <p:nvPr/>
        </p:nvSpPr>
        <p:spPr bwMode="auto">
          <a:xfrm>
            <a:off x="4067175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mo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pic>
        <p:nvPicPr>
          <p:cNvPr id="38918" name="Picture 6" descr="MC90020263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938" y="1557338"/>
            <a:ext cx="2232025" cy="914400"/>
          </a:xfrm>
          <a:prstGeom prst="rect">
            <a:avLst/>
          </a:prstGeom>
          <a:noFill/>
        </p:spPr>
      </p:pic>
      <p:sp>
        <p:nvSpPr>
          <p:cNvPr id="38919" name="Rectangle 7">
            <a:hlinkClick r:id="rId3" action="ppaction://hlinksldjump"/>
          </p:cNvPr>
          <p:cNvSpPr>
            <a:spLocks/>
          </p:cNvSpPr>
          <p:nvPr/>
        </p:nvSpPr>
        <p:spPr bwMode="auto">
          <a:xfrm>
            <a:off x="5867400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me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pic>
        <p:nvPicPr>
          <p:cNvPr id="38920" name="Picture 8" descr="MC90043690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1196975"/>
            <a:ext cx="1584325" cy="1584325"/>
          </a:xfrm>
          <a:prstGeom prst="rect">
            <a:avLst/>
          </a:prstGeom>
          <a:noFill/>
        </p:spPr>
      </p:pic>
      <p:sp>
        <p:nvSpPr>
          <p:cNvPr id="38921" name="Rectangle 9"/>
          <p:cNvSpPr>
            <a:spLocks/>
          </p:cNvSpPr>
          <p:nvPr/>
        </p:nvSpPr>
        <p:spPr bwMode="auto">
          <a:xfrm>
            <a:off x="7596188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ma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8922" name="Rectangle 10"/>
          <p:cNvSpPr>
            <a:spLocks/>
          </p:cNvSpPr>
          <p:nvPr/>
        </p:nvSpPr>
        <p:spPr bwMode="auto">
          <a:xfrm>
            <a:off x="1692275" y="2997200"/>
            <a:ext cx="1367558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latin typeface="Trebuchet MS" pitchFamily="34" charset="0"/>
              </a:rPr>
              <a:t>lina</a:t>
            </a:r>
          </a:p>
        </p:txBody>
      </p:sp>
      <p:pic>
        <p:nvPicPr>
          <p:cNvPr id="38923" name="Picture 11" descr="MC900350663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7050" y="1412875"/>
            <a:ext cx="1295400" cy="1192213"/>
          </a:xfrm>
          <a:prstGeom prst="rect">
            <a:avLst/>
          </a:prstGeom>
          <a:noFill/>
        </p:spPr>
      </p:pic>
      <p:sp>
        <p:nvSpPr>
          <p:cNvPr id="38924" name="Rectangle 12"/>
          <p:cNvSpPr>
            <a:spLocks/>
          </p:cNvSpPr>
          <p:nvPr/>
        </p:nvSpPr>
        <p:spPr bwMode="auto">
          <a:xfrm>
            <a:off x="468313" y="5734050"/>
            <a:ext cx="1150937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solidFill>
                  <a:srgbClr val="FF3300"/>
                </a:solidFill>
                <a:latin typeface="Trebuchet MS" pitchFamily="34" charset="0"/>
              </a:rPr>
              <a:t>mu</a:t>
            </a:r>
          </a:p>
        </p:txBody>
      </p:sp>
      <p:sp>
        <p:nvSpPr>
          <p:cNvPr id="38925" name="Rectangle 13"/>
          <p:cNvSpPr>
            <a:spLocks/>
          </p:cNvSpPr>
          <p:nvPr/>
        </p:nvSpPr>
        <p:spPr bwMode="auto">
          <a:xfrm>
            <a:off x="7524750" y="299720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latin typeface="Trebuchet MS" pitchFamily="34" charset="0"/>
              </a:rPr>
              <a:t>šle</a:t>
            </a:r>
          </a:p>
        </p:txBody>
      </p:sp>
      <p:sp>
        <p:nvSpPr>
          <p:cNvPr id="38926" name="Rectangle 14">
            <a:hlinkClick r:id="rId3" action="ppaction://hlinksldjump"/>
          </p:cNvPr>
          <p:cNvSpPr>
            <a:spLocks/>
          </p:cNvSpPr>
          <p:nvPr/>
        </p:nvSpPr>
        <p:spPr bwMode="auto">
          <a:xfrm>
            <a:off x="2339975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solidFill>
                  <a:srgbClr val="FF3300"/>
                </a:solidFill>
                <a:latin typeface="Trebuchet MS" pitchFamily="34" charset="0"/>
              </a:rPr>
              <a:t>mi</a:t>
            </a:r>
          </a:p>
        </p:txBody>
      </p:sp>
      <p:sp>
        <p:nvSpPr>
          <p:cNvPr id="38927" name="Rectangle 15"/>
          <p:cNvSpPr>
            <a:spLocks noChangeArrowheads="1"/>
          </p:cNvSpPr>
          <p:nvPr/>
        </p:nvSpPr>
        <p:spPr bwMode="auto">
          <a:xfrm>
            <a:off x="539750" y="1052513"/>
            <a:ext cx="2520082" cy="1944439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8930" name="Rectangle 18"/>
          <p:cNvSpPr>
            <a:spLocks noChangeArrowheads="1"/>
          </p:cNvSpPr>
          <p:nvPr/>
        </p:nvSpPr>
        <p:spPr bwMode="auto">
          <a:xfrm>
            <a:off x="3419475" y="1052513"/>
            <a:ext cx="2447925" cy="19446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8931" name="Rectangle 19"/>
          <p:cNvSpPr>
            <a:spLocks noChangeArrowheads="1"/>
          </p:cNvSpPr>
          <p:nvPr/>
        </p:nvSpPr>
        <p:spPr bwMode="auto">
          <a:xfrm>
            <a:off x="6227763" y="1052513"/>
            <a:ext cx="2447925" cy="19446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3.77428E-6 L 0.64584 -0.4007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89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3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89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7428E-6 L -0.77222 -0.4007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89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6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2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89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7428E-6 L -0.01614 -0.400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917"/>
                  </p:tgtEl>
                </p:cond>
              </p:nextCondLst>
            </p:seq>
          </p:childTnLst>
        </p:cTn>
      </p:par>
    </p:tnLst>
    <p:bldLst>
      <p:bldP spid="38917" grpId="0" animBg="1"/>
      <p:bldP spid="38921" grpId="0" animBg="1"/>
      <p:bldP spid="3892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938" name="Rectangle 2"/>
          <p:cNvSpPr>
            <a:spLocks/>
          </p:cNvSpPr>
          <p:nvPr/>
        </p:nvSpPr>
        <p:spPr bwMode="auto">
          <a:xfrm>
            <a:off x="4427538" y="2997200"/>
            <a:ext cx="14414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latin typeface="Trebuchet MS" pitchFamily="34" charset="0"/>
              </a:rPr>
              <a:t>nce</a:t>
            </a:r>
            <a:endParaRPr lang="cs-CZ" sz="5400" dirty="0">
              <a:latin typeface="Trebuchet MS" pitchFamily="34" charset="0"/>
            </a:endParaRPr>
          </a:p>
        </p:txBody>
      </p:sp>
      <p:sp>
        <p:nvSpPr>
          <p:cNvPr id="18" name="Šipka doprava 17"/>
          <p:cNvSpPr/>
          <p:nvPr/>
        </p:nvSpPr>
        <p:spPr>
          <a:xfrm>
            <a:off x="468313" y="333375"/>
            <a:ext cx="790575" cy="358775"/>
          </a:xfrm>
          <a:prstGeom prst="rightArrow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941" name="Rectangle 5"/>
          <p:cNvSpPr>
            <a:spLocks/>
          </p:cNvSpPr>
          <p:nvPr/>
        </p:nvSpPr>
        <p:spPr bwMode="auto">
          <a:xfrm>
            <a:off x="4067175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solidFill>
                  <a:srgbClr val="FF3300"/>
                </a:solidFill>
                <a:latin typeface="Trebuchet MS" pitchFamily="34" charset="0"/>
              </a:rPr>
              <a:t>mi</a:t>
            </a:r>
          </a:p>
        </p:txBody>
      </p:sp>
      <p:sp>
        <p:nvSpPr>
          <p:cNvPr id="39943" name="Rectangle 7">
            <a:hlinkClick r:id="rId2" action="ppaction://hlinksldjump"/>
          </p:cNvPr>
          <p:cNvSpPr>
            <a:spLocks/>
          </p:cNvSpPr>
          <p:nvPr/>
        </p:nvSpPr>
        <p:spPr bwMode="auto">
          <a:xfrm>
            <a:off x="5867400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solidFill>
                  <a:srgbClr val="FF3300"/>
                </a:solidFill>
                <a:latin typeface="Trebuchet MS" pitchFamily="34" charset="0"/>
              </a:rPr>
              <a:t>mu</a:t>
            </a:r>
          </a:p>
        </p:txBody>
      </p:sp>
      <p:sp>
        <p:nvSpPr>
          <p:cNvPr id="39945" name="Rectangle 9"/>
          <p:cNvSpPr>
            <a:spLocks/>
          </p:cNvSpPr>
          <p:nvPr/>
        </p:nvSpPr>
        <p:spPr bwMode="auto">
          <a:xfrm>
            <a:off x="7596188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mo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9946" name="Rectangle 10"/>
          <p:cNvSpPr>
            <a:spLocks/>
          </p:cNvSpPr>
          <p:nvPr/>
        </p:nvSpPr>
        <p:spPr bwMode="auto">
          <a:xfrm>
            <a:off x="1979613" y="2997200"/>
            <a:ext cx="1008062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>
                <a:latin typeface="Trebuchet MS" pitchFamily="34" charset="0"/>
              </a:rPr>
              <a:t>týl</a:t>
            </a:r>
          </a:p>
        </p:txBody>
      </p:sp>
      <p:sp>
        <p:nvSpPr>
          <p:cNvPr id="39948" name="Rectangle 12"/>
          <p:cNvSpPr>
            <a:spLocks/>
          </p:cNvSpPr>
          <p:nvPr/>
        </p:nvSpPr>
        <p:spPr bwMode="auto">
          <a:xfrm>
            <a:off x="468313" y="5734050"/>
            <a:ext cx="1150937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me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9949" name="Rectangle 13"/>
          <p:cNvSpPr>
            <a:spLocks/>
          </p:cNvSpPr>
          <p:nvPr/>
        </p:nvSpPr>
        <p:spPr bwMode="auto">
          <a:xfrm>
            <a:off x="7235825" y="2997200"/>
            <a:ext cx="1522413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latin typeface="Trebuchet MS" pitchFamily="34" charset="0"/>
              </a:rPr>
              <a:t>loun</a:t>
            </a:r>
            <a:endParaRPr lang="cs-CZ" sz="5400" dirty="0">
              <a:latin typeface="Trebuchet MS" pitchFamily="34" charset="0"/>
            </a:endParaRPr>
          </a:p>
        </p:txBody>
      </p:sp>
      <p:sp>
        <p:nvSpPr>
          <p:cNvPr id="39950" name="Rectangle 14">
            <a:hlinkClick r:id="rId2" action="ppaction://hlinksldjump"/>
          </p:cNvPr>
          <p:cNvSpPr>
            <a:spLocks/>
          </p:cNvSpPr>
          <p:nvPr/>
        </p:nvSpPr>
        <p:spPr bwMode="auto">
          <a:xfrm>
            <a:off x="2339975" y="5734050"/>
            <a:ext cx="116205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5400" dirty="0" err="1">
                <a:solidFill>
                  <a:srgbClr val="FF3300"/>
                </a:solidFill>
                <a:latin typeface="Trebuchet MS" pitchFamily="34" charset="0"/>
              </a:rPr>
              <a:t>ma</a:t>
            </a:r>
            <a:endParaRPr lang="cs-CZ" sz="5400" dirty="0">
              <a:solidFill>
                <a:srgbClr val="FF3300"/>
              </a:solidFill>
              <a:latin typeface="Trebuchet MS" pitchFamily="34" charset="0"/>
            </a:endParaRPr>
          </a:p>
        </p:txBody>
      </p:sp>
      <p:sp>
        <p:nvSpPr>
          <p:cNvPr id="39951" name="Rectangle 15"/>
          <p:cNvSpPr>
            <a:spLocks noChangeArrowheads="1"/>
          </p:cNvSpPr>
          <p:nvPr/>
        </p:nvSpPr>
        <p:spPr bwMode="auto">
          <a:xfrm>
            <a:off x="539750" y="1052513"/>
            <a:ext cx="2447925" cy="19446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52" name="Rectangle 16"/>
          <p:cNvSpPr>
            <a:spLocks noChangeArrowheads="1"/>
          </p:cNvSpPr>
          <p:nvPr/>
        </p:nvSpPr>
        <p:spPr bwMode="auto">
          <a:xfrm>
            <a:off x="3276600" y="1052513"/>
            <a:ext cx="2590800" cy="19446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9953" name="Rectangle 17"/>
          <p:cNvSpPr>
            <a:spLocks noChangeArrowheads="1"/>
          </p:cNvSpPr>
          <p:nvPr/>
        </p:nvSpPr>
        <p:spPr bwMode="auto">
          <a:xfrm>
            <a:off x="6084888" y="1052513"/>
            <a:ext cx="2663825" cy="194468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pic>
        <p:nvPicPr>
          <p:cNvPr id="39954" name="Picture 18" descr="MC90028248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938" y="1412875"/>
            <a:ext cx="2089150" cy="1316038"/>
          </a:xfrm>
          <a:prstGeom prst="rect">
            <a:avLst/>
          </a:prstGeom>
          <a:noFill/>
        </p:spPr>
      </p:pic>
      <p:pic>
        <p:nvPicPr>
          <p:cNvPr id="39955" name="Picture 19" descr="MC900436903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125" y="1196975"/>
            <a:ext cx="1714500" cy="1714500"/>
          </a:xfrm>
          <a:prstGeom prst="rect">
            <a:avLst/>
          </a:prstGeom>
          <a:noFill/>
        </p:spPr>
      </p:pic>
      <p:pic>
        <p:nvPicPr>
          <p:cNvPr id="39956" name="Picture 20" descr="MC90033611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213" y="1341438"/>
            <a:ext cx="2232025" cy="1484312"/>
          </a:xfrm>
          <a:prstGeom prst="rect">
            <a:avLst/>
          </a:prstGeom>
          <a:noFill/>
        </p:spPr>
      </p:pic>
      <p:sp>
        <p:nvSpPr>
          <p:cNvPr id="19" name="Rectangle 8"/>
          <p:cNvSpPr>
            <a:spLocks noChangeArrowheads="1"/>
          </p:cNvSpPr>
          <p:nvPr/>
        </p:nvSpPr>
        <p:spPr bwMode="auto">
          <a:xfrm>
            <a:off x="1476375" y="259884"/>
            <a:ext cx="536820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altLang="zh-CN" sz="2800" b="1" dirty="0" smtClean="0"/>
              <a:t>Přiřaďte</a:t>
            </a:r>
            <a:r>
              <a:rPr lang="cs-CZ" altLang="zh-CN" sz="2800" b="1" dirty="0" smtClean="0">
                <a:latin typeface="+mn-lt"/>
                <a:cs typeface="+mn-cs"/>
              </a:rPr>
              <a:t> ke </a:t>
            </a:r>
            <a:r>
              <a:rPr lang="cs-CZ" altLang="zh-CN" sz="2800" b="1" dirty="0">
                <a:latin typeface="+mn-lt"/>
                <a:cs typeface="+mn-cs"/>
              </a:rPr>
              <a:t>slovu správnou slabiku.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25624E-6 L 0.61424 -0.4007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99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99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77428E-6 L -0.7408 -0.4007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99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0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4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99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7428E-6 L -0.08715 -0.4007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00" y="-20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941"/>
                  </p:tgtEl>
                </p:cond>
              </p:nextCondLst>
            </p:seq>
          </p:childTnLst>
        </p:cTn>
      </p:par>
    </p:tnLst>
    <p:bldLst>
      <p:bldP spid="39941" grpId="0" animBg="1"/>
      <p:bldP spid="39945" grpId="0" animBg="1"/>
      <p:bldP spid="3994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507413" cy="4897437"/>
          </a:xfrm>
        </p:spPr>
        <p:txBody>
          <a:bodyPr/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smtClean="0"/>
              <a:t>Office.</a:t>
            </a:r>
            <a:r>
              <a:rPr lang="cs-CZ" sz="2000" i="1" dirty="0" err="1" smtClean="0"/>
              <a:t>com</a:t>
            </a:r>
            <a:r>
              <a:rPr lang="cs-CZ" sz="2000" dirty="0" smtClean="0"/>
              <a:t>: Kliparty, fotografie a animace [online]. [cit.</a:t>
            </a:r>
          </a:p>
          <a:p>
            <a:pPr>
              <a:buNone/>
            </a:pPr>
            <a:r>
              <a:rPr lang="cs-CZ" sz="2000" dirty="0" smtClean="0"/>
              <a:t>27.9.2011]. Dostupný na WWW: http://office.</a:t>
            </a:r>
            <a:r>
              <a:rPr lang="cs-CZ" sz="2000" dirty="0" err="1" smtClean="0"/>
              <a:t>microsoft.com</a:t>
            </a:r>
            <a:r>
              <a:rPr lang="cs-CZ" sz="2000" dirty="0" smtClean="0"/>
              <a:t>/</a:t>
            </a:r>
            <a:r>
              <a:rPr lang="cs-CZ" sz="2000" dirty="0" err="1" smtClean="0"/>
              <a:t>cs</a:t>
            </a:r>
            <a:r>
              <a:rPr lang="cs-CZ" sz="2000" dirty="0" smtClean="0"/>
              <a:t>-cz/</a:t>
            </a:r>
            <a:r>
              <a:rPr lang="cs-CZ" sz="2000" dirty="0" err="1" smtClean="0"/>
              <a:t>images</a:t>
            </a:r>
            <a:r>
              <a:rPr lang="cs-CZ" sz="2000" dirty="0" smtClean="0"/>
              <a:t>/??</a:t>
            </a:r>
            <a:r>
              <a:rPr lang="cs-CZ" sz="2000" dirty="0" err="1" smtClean="0"/>
              <a:t>Origin</a:t>
            </a:r>
            <a:r>
              <a:rPr lang="cs-CZ" sz="2000" dirty="0" smtClean="0"/>
              <a:t>=EC790014051029&amp;CTT=6&amp;</a:t>
            </a:r>
            <a:r>
              <a:rPr lang="cs-CZ" sz="2000" dirty="0" err="1" smtClean="0"/>
              <a:t>ver</a:t>
            </a:r>
            <a:r>
              <a:rPr lang="cs-CZ" sz="2000" dirty="0" smtClean="0"/>
              <a:t>=12&amp;</a:t>
            </a:r>
            <a:r>
              <a:rPr lang="cs-CZ" sz="2000" dirty="0" err="1" smtClean="0"/>
              <a:t>app</a:t>
            </a:r>
            <a:r>
              <a:rPr lang="cs-CZ" sz="2000" dirty="0" smtClean="0"/>
              <a:t>=</a:t>
            </a:r>
            <a:r>
              <a:rPr lang="cs-CZ" sz="2000" dirty="0" err="1" smtClean="0"/>
              <a:t>powerpnt.exe</a:t>
            </a:r>
            <a:endParaRPr lang="cs-CZ" sz="2000" dirty="0" smtClean="0"/>
          </a:p>
          <a:p>
            <a:pPr>
              <a:buFont typeface="Arial" charset="0"/>
              <a:buNone/>
            </a:pPr>
            <a:endParaRPr lang="cs-CZ" sz="2000" dirty="0" smtClean="0"/>
          </a:p>
          <a:p>
            <a:pPr>
              <a:buFont typeface="Arial" charset="0"/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Clker.com</a:t>
            </a:r>
            <a:r>
              <a:rPr lang="cs-CZ" sz="2000" dirty="0" smtClean="0"/>
              <a:t> [online]. [cit. 27.9.2011]. Dostupný na WWW:</a:t>
            </a:r>
          </a:p>
          <a:p>
            <a:pPr>
              <a:buFont typeface="Arial" charset="0"/>
              <a:buNone/>
            </a:pPr>
            <a:r>
              <a:rPr lang="cs-CZ" sz="2000" dirty="0" err="1" smtClean="0"/>
              <a:t>clker.com</a:t>
            </a: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288" y="333375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latin typeface="+mj-lt"/>
                <a:ea typeface="+mj-ea"/>
                <a:cs typeface="+mj-cs"/>
              </a:rPr>
              <a:t>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843808" y="1628775"/>
            <a:ext cx="3888431" cy="4032250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2627313" y="765175"/>
            <a:ext cx="40322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Zkus to ještě jednou</a:t>
            </a: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750" y="5661025"/>
            <a:ext cx="863600" cy="720725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1899</TotalTime>
  <Words>346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Slabiky ma, me, mi, mo, mu VY_32_INOVACE_5B_18 Číslo projektu: CZ.1.07/1.4.00/21.1101</vt:lpstr>
      <vt:lpstr>Prezentace aplikace PowerPoint</vt:lpstr>
      <vt:lpstr>ma</vt:lpstr>
      <vt:lpstr>me</vt:lpstr>
      <vt:lpstr>mi</vt:lpstr>
      <vt:lpstr>mo</vt:lpstr>
      <vt:lpstr>mu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VY_32_INOVACE_5B_18_Slabiky ma, me, mi, mo, mu Číslo projektu: CZ.1.07/1.4.00/21.1101</dc:title>
  <dc:creator>Pavla</dc:creator>
  <cp:lastModifiedBy>uzivatel</cp:lastModifiedBy>
  <cp:revision>12</cp:revision>
  <dcterms:created xsi:type="dcterms:W3CDTF">2011-09-27T13:33:55Z</dcterms:created>
  <dcterms:modified xsi:type="dcterms:W3CDTF">2013-01-22T20:29:50Z</dcterms:modified>
</cp:coreProperties>
</file>