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720" y="4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17925-74E8-4252-8C84-58FE7759F72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5AF32-8CB2-4E74-8056-2269778D43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17925-74E8-4252-8C84-58FE7759F72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5AF32-8CB2-4E74-8056-2269778D43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17925-74E8-4252-8C84-58FE7759F72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5AF32-8CB2-4E74-8056-2269778D43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17925-74E8-4252-8C84-58FE7759F72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5AF32-8CB2-4E74-8056-2269778D43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17925-74E8-4252-8C84-58FE7759F72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5AF32-8CB2-4E74-8056-2269778D43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17925-74E8-4252-8C84-58FE7759F72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5AF32-8CB2-4E74-8056-2269778D43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17925-74E8-4252-8C84-58FE7759F72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5AF32-8CB2-4E74-8056-2269778D43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17925-74E8-4252-8C84-58FE7759F72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5AF32-8CB2-4E74-8056-2269778D43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17925-74E8-4252-8C84-58FE7759F72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5AF32-8CB2-4E74-8056-2269778D43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17925-74E8-4252-8C84-58FE7759F72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5AF32-8CB2-4E74-8056-2269778D43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17925-74E8-4252-8C84-58FE7759F72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5AF32-8CB2-4E74-8056-2269778D43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2DA6B6-D555-423E-92E7-D45A2918A2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317925-74E8-4252-8C84-58FE7759F72E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45AF32-8CB2-4E74-8056-2269778D43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2.png"/><Relationship Id="rId4" Type="http://schemas.openxmlformats.org/officeDocument/2006/relationships/image" Target="../media/image4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Bef>
                <a:spcPts val="1800"/>
              </a:spcBef>
              <a:spcAft>
                <a:spcPts val="0"/>
              </a:spcAft>
              <a:defRPr/>
            </a:pPr>
            <a:r>
              <a:rPr lang="cs-CZ" sz="4000" dirty="0" smtClean="0">
                <a:latin typeface="Arial" charset="0"/>
              </a:rPr>
              <a:t>Krátké a dlouhé samohlásky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VY_32_INOVACE_5B_19</a:t>
            </a:r>
            <a:br>
              <a:rPr lang="cs-CZ" sz="4000" dirty="0" smtClean="0"/>
            </a:br>
            <a:r>
              <a:rPr lang="cs-CZ" sz="2800" dirty="0" smtClean="0"/>
              <a:t>Číslo projektu: CZ.1.07/1.4.00/21.1101</a:t>
            </a:r>
            <a:endParaRPr lang="cs-CZ" sz="4000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0637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Sada 2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Čtení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Mateřská škola, Základní škola a Praktická škola </a:t>
            </a:r>
            <a:r>
              <a:rPr lang="cs-CZ" sz="2000" dirty="0"/>
              <a:t>Trhové </a:t>
            </a:r>
            <a:r>
              <a:rPr lang="cs-CZ" sz="2000" dirty="0" err="1" smtClean="0"/>
              <a:t>Sviny</a:t>
            </a:r>
            <a:endParaRPr lang="cs-CZ" sz="2000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4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19</a:t>
            </a:r>
          </a:p>
        </p:txBody>
      </p:sp>
      <p:graphicFrame>
        <p:nvGraphicFramePr>
          <p:cNvPr id="3109" name="Group 3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6174137"/>
              </p:ext>
            </p:extLst>
          </p:nvPr>
        </p:nvGraphicFramePr>
        <p:xfrm>
          <a:off x="539750" y="1052513"/>
          <a:ext cx="8280400" cy="5059581"/>
        </p:xfrm>
        <a:graphic>
          <a:graphicData uri="http://schemas.openxmlformats.org/drawingml/2006/table">
            <a:tbl>
              <a:tblPr/>
              <a:tblGrid>
                <a:gridCol w="2303463"/>
                <a:gridCol w="5976937"/>
              </a:tblGrid>
              <a:tr h="266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Tento materiál je určen k procvičování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krátkých a dlouhých samohlásek. Na prvním a druhém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listu si žáci procvičují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již naučené krátké samohlásky. První úkol je interaktivní, žáci označí všechny krátké samohlásky. 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Správné písmenko se po kliknutí otočí. </a:t>
                      </a:r>
                      <a:endParaRPr lang="cs-CZ" sz="1400" b="0" baseline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dalších dvou listech žáci procvičují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již naučené dlouhé samohlásky. Další úkol je interaktivní, žáci označí všechny dlouhé samohlásky. 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Správné písmenko se po kliknutí otočí. V následujících třech úkolech žáci dopisují do slov správné samohlásky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pomocí rukopisných poznámek (Microsoft 2010).  V posledním úkole žáci zakroužkují slovo, které je napsáno správně.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8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Bc. Pavla Koutníková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2011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ADHD, dyslexie, dysgrafie, dyskalkulie, Autismus, MP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26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Čtení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2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1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Rukopisné poznámky v rámci nového softwaru Microsoft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Žák - se středně těžkým mentálním postižením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Základní škola speciální – 1. stupeň, 1. období, 2. období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1. – 6. ročník 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1"/>
          <p:cNvGrpSpPr/>
          <p:nvPr/>
        </p:nvGrpSpPr>
        <p:grpSpPr>
          <a:xfrm>
            <a:off x="539552" y="188640"/>
            <a:ext cx="8136904" cy="6408712"/>
            <a:chOff x="1187450" y="115888"/>
            <a:chExt cx="7345363" cy="5978152"/>
          </a:xfrm>
        </p:grpSpPr>
        <p:sp>
          <p:nvSpPr>
            <p:cNvPr id="8" name="Rámeček 7"/>
            <p:cNvSpPr/>
            <p:nvPr/>
          </p:nvSpPr>
          <p:spPr bwMode="auto">
            <a:xfrm>
              <a:off x="2700338" y="115888"/>
              <a:ext cx="4248150" cy="2017712"/>
            </a:xfrm>
            <a:prstGeom prst="frame">
              <a:avLst/>
            </a:prstGeom>
            <a:solidFill>
              <a:srgbClr val="25FF88"/>
            </a:solidFill>
            <a:ln>
              <a:solidFill>
                <a:srgbClr val="25FF8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 bwMode="auto">
            <a:xfrm>
              <a:off x="2987674" y="431800"/>
              <a:ext cx="3478213" cy="146420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cs-CZ" sz="48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rPr>
                <a:t>krátké</a:t>
              </a:r>
            </a:p>
            <a:p>
              <a:pPr algn="ctr">
                <a:defRPr/>
              </a:pPr>
              <a:r>
                <a:rPr lang="cs-CZ" sz="48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rPr>
                <a:t>samohlásky</a:t>
              </a:r>
              <a:endPara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itchFamily="34" charset="0"/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1187450" y="2708275"/>
              <a:ext cx="1296988" cy="1368425"/>
            </a:xfrm>
            <a:prstGeom prst="rect">
              <a:avLst/>
            </a:prstGeom>
            <a:solidFill>
              <a:srgbClr val="25FF88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96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rPr>
                <a:t>a</a:t>
              </a:r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3132138" y="2708275"/>
              <a:ext cx="1295400" cy="1368425"/>
            </a:xfrm>
            <a:prstGeom prst="rect">
              <a:avLst/>
            </a:prstGeom>
            <a:solidFill>
              <a:srgbClr val="25FF88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96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rPr>
                <a:t>e</a:t>
              </a: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5220072" y="4725144"/>
              <a:ext cx="1295400" cy="1368425"/>
            </a:xfrm>
            <a:prstGeom prst="rect">
              <a:avLst/>
            </a:prstGeom>
            <a:solidFill>
              <a:srgbClr val="25FF88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96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rPr>
                <a:t>u</a:t>
              </a: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3131840" y="4725144"/>
              <a:ext cx="1296987" cy="1368896"/>
            </a:xfrm>
            <a:prstGeom prst="rect">
              <a:avLst/>
            </a:prstGeom>
            <a:solidFill>
              <a:srgbClr val="25FF88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96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rPr>
                <a:t>o</a:t>
              </a: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5219700" y="2708275"/>
              <a:ext cx="1296988" cy="1368425"/>
            </a:xfrm>
            <a:prstGeom prst="rect">
              <a:avLst/>
            </a:prstGeom>
            <a:solidFill>
              <a:srgbClr val="25FF88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96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rPr>
                <a:t>i</a:t>
              </a:r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7235825" y="2708275"/>
              <a:ext cx="1296988" cy="1368797"/>
            </a:xfrm>
            <a:prstGeom prst="rect">
              <a:avLst/>
            </a:prstGeom>
            <a:solidFill>
              <a:srgbClr val="25FF88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96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rPr>
                <a:t>y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4"/>
          <p:cNvGrpSpPr/>
          <p:nvPr/>
        </p:nvGrpSpPr>
        <p:grpSpPr>
          <a:xfrm>
            <a:off x="323850" y="0"/>
            <a:ext cx="8569325" cy="6597650"/>
            <a:chOff x="323850" y="0"/>
            <a:chExt cx="8569325" cy="6597650"/>
          </a:xfrm>
        </p:grpSpPr>
        <p:sp>
          <p:nvSpPr>
            <p:cNvPr id="32770" name="Rectangle 2"/>
            <p:cNvSpPr>
              <a:spLocks noChangeArrowheads="1"/>
            </p:cNvSpPr>
            <p:nvPr/>
          </p:nvSpPr>
          <p:spPr bwMode="auto">
            <a:xfrm>
              <a:off x="323850" y="3141663"/>
              <a:ext cx="1800225" cy="8636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4400" dirty="0">
                  <a:latin typeface="Trebuchet MS" pitchFamily="34" charset="0"/>
                </a:rPr>
                <a:t>ž</a:t>
              </a:r>
              <a:r>
                <a:rPr lang="cs-CZ" sz="4400" b="1" dirty="0">
                  <a:solidFill>
                    <a:srgbClr val="FF3300"/>
                  </a:solidFill>
                  <a:latin typeface="Trebuchet MS" pitchFamily="34" charset="0"/>
                </a:rPr>
                <a:t>i</a:t>
              </a:r>
              <a:r>
                <a:rPr lang="cs-CZ" sz="4400" dirty="0">
                  <a:latin typeface="Trebuchet MS" pitchFamily="34" charset="0"/>
                </a:rPr>
                <a:t>dle</a:t>
              </a:r>
            </a:p>
          </p:txBody>
        </p:sp>
        <p:sp>
          <p:nvSpPr>
            <p:cNvPr id="32771" name="Rectangle 3"/>
            <p:cNvSpPr>
              <a:spLocks noChangeArrowheads="1"/>
            </p:cNvSpPr>
            <p:nvPr/>
          </p:nvSpPr>
          <p:spPr bwMode="auto">
            <a:xfrm>
              <a:off x="3132138" y="1916113"/>
              <a:ext cx="1512888" cy="8636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4400" b="1" dirty="0">
                  <a:solidFill>
                    <a:srgbClr val="FF3300"/>
                  </a:solidFill>
                  <a:latin typeface="Trebuchet MS" pitchFamily="34" charset="0"/>
                </a:rPr>
                <a:t>a</a:t>
              </a:r>
              <a:r>
                <a:rPr lang="cs-CZ" sz="4400" dirty="0">
                  <a:latin typeface="Trebuchet MS" pitchFamily="34" charset="0"/>
                </a:rPr>
                <a:t>uto</a:t>
              </a:r>
            </a:p>
          </p:txBody>
        </p:sp>
        <p:sp>
          <p:nvSpPr>
            <p:cNvPr id="32772" name="Rectangle 4"/>
            <p:cNvSpPr>
              <a:spLocks noChangeArrowheads="1"/>
            </p:cNvSpPr>
            <p:nvPr/>
          </p:nvSpPr>
          <p:spPr bwMode="auto">
            <a:xfrm>
              <a:off x="5003800" y="4005263"/>
              <a:ext cx="1728788" cy="8636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4400" dirty="0">
                  <a:latin typeface="Trebuchet MS" pitchFamily="34" charset="0"/>
                </a:rPr>
                <a:t>h</a:t>
              </a:r>
              <a:r>
                <a:rPr lang="cs-CZ" sz="4400" b="1" dirty="0">
                  <a:solidFill>
                    <a:srgbClr val="FF3300"/>
                  </a:solidFill>
                  <a:latin typeface="Trebuchet MS" pitchFamily="34" charset="0"/>
                </a:rPr>
                <a:t>o</a:t>
              </a:r>
              <a:r>
                <a:rPr lang="cs-CZ" sz="4400" dirty="0">
                  <a:latin typeface="Trebuchet MS" pitchFamily="34" charset="0"/>
                </a:rPr>
                <a:t>uba</a:t>
              </a:r>
            </a:p>
          </p:txBody>
        </p:sp>
        <p:sp>
          <p:nvSpPr>
            <p:cNvPr id="32777" name="Rectangle 9"/>
            <p:cNvSpPr>
              <a:spLocks noChangeArrowheads="1"/>
            </p:cNvSpPr>
            <p:nvPr/>
          </p:nvSpPr>
          <p:spPr bwMode="auto">
            <a:xfrm>
              <a:off x="6948264" y="1773238"/>
              <a:ext cx="1944911" cy="8636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4400" dirty="0">
                  <a:latin typeface="Trebuchet MS" pitchFamily="34" charset="0"/>
                </a:rPr>
                <a:t>m</a:t>
              </a:r>
              <a:r>
                <a:rPr lang="cs-CZ" sz="4400" b="1" dirty="0">
                  <a:solidFill>
                    <a:srgbClr val="FF3300"/>
                  </a:solidFill>
                  <a:latin typeface="Trebuchet MS" pitchFamily="34" charset="0"/>
                </a:rPr>
                <a:t>e</a:t>
              </a:r>
              <a:r>
                <a:rPr lang="cs-CZ" sz="4400" dirty="0">
                  <a:latin typeface="Trebuchet MS" pitchFamily="34" charset="0"/>
                </a:rPr>
                <a:t>loun</a:t>
              </a:r>
            </a:p>
          </p:txBody>
        </p:sp>
        <p:sp>
          <p:nvSpPr>
            <p:cNvPr id="32779" name="Rectangle 11"/>
            <p:cNvSpPr>
              <a:spLocks noChangeArrowheads="1"/>
            </p:cNvSpPr>
            <p:nvPr/>
          </p:nvSpPr>
          <p:spPr bwMode="auto">
            <a:xfrm>
              <a:off x="2195513" y="5734050"/>
              <a:ext cx="1655763" cy="8636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4400" dirty="0">
                  <a:latin typeface="Trebuchet MS" pitchFamily="34" charset="0"/>
                </a:rPr>
                <a:t>r</a:t>
              </a:r>
              <a:r>
                <a:rPr lang="cs-CZ" sz="4400" b="1" dirty="0">
                  <a:solidFill>
                    <a:srgbClr val="FF3300"/>
                  </a:solidFill>
                  <a:latin typeface="Trebuchet MS" pitchFamily="34" charset="0"/>
                </a:rPr>
                <a:t>y</a:t>
              </a:r>
              <a:r>
                <a:rPr lang="cs-CZ" sz="4400" dirty="0">
                  <a:latin typeface="Trebuchet MS" pitchFamily="34" charset="0"/>
                </a:rPr>
                <a:t>ba</a:t>
              </a:r>
            </a:p>
          </p:txBody>
        </p:sp>
        <p:sp>
          <p:nvSpPr>
            <p:cNvPr id="32781" name="Rectangle 13"/>
            <p:cNvSpPr>
              <a:spLocks noChangeArrowheads="1"/>
            </p:cNvSpPr>
            <p:nvPr/>
          </p:nvSpPr>
          <p:spPr bwMode="auto">
            <a:xfrm>
              <a:off x="7092280" y="5734050"/>
              <a:ext cx="1729458" cy="8636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4400" dirty="0">
                  <a:latin typeface="Trebuchet MS" pitchFamily="34" charset="0"/>
                </a:rPr>
                <a:t>b</a:t>
              </a:r>
              <a:r>
                <a:rPr lang="cs-CZ" sz="4400" dirty="0">
                  <a:solidFill>
                    <a:srgbClr val="FF3300"/>
                  </a:solidFill>
                  <a:latin typeface="Trebuchet MS" pitchFamily="34" charset="0"/>
                </a:rPr>
                <a:t>u</a:t>
              </a:r>
              <a:r>
                <a:rPr lang="cs-CZ" sz="4400" dirty="0">
                  <a:latin typeface="Trebuchet MS" pitchFamily="34" charset="0"/>
                </a:rPr>
                <a:t>ben</a:t>
              </a:r>
            </a:p>
          </p:txBody>
        </p:sp>
        <p:pic>
          <p:nvPicPr>
            <p:cNvPr id="32789" name="Picture 21" descr="MC900436903[1]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164388" y="0"/>
              <a:ext cx="1714500" cy="1714500"/>
            </a:xfrm>
            <a:prstGeom prst="rect">
              <a:avLst/>
            </a:prstGeom>
            <a:noFill/>
          </p:spPr>
        </p:pic>
        <p:pic>
          <p:nvPicPr>
            <p:cNvPr id="32790" name="Picture 22" descr="MC900383832[1]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11188" y="1125538"/>
              <a:ext cx="1370013" cy="1943100"/>
            </a:xfrm>
            <a:prstGeom prst="rect">
              <a:avLst/>
            </a:prstGeom>
            <a:noFill/>
          </p:spPr>
        </p:pic>
        <p:pic>
          <p:nvPicPr>
            <p:cNvPr id="32791" name="Picture 23" descr="MC900084052[1]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547813" y="4076700"/>
              <a:ext cx="2730500" cy="1536700"/>
            </a:xfrm>
            <a:prstGeom prst="rect">
              <a:avLst/>
            </a:prstGeom>
            <a:noFill/>
          </p:spPr>
        </p:pic>
        <p:pic>
          <p:nvPicPr>
            <p:cNvPr id="32792" name="Picture 24" descr="MC900351344[1]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292725" y="2133600"/>
              <a:ext cx="1149350" cy="1785938"/>
            </a:xfrm>
            <a:prstGeom prst="rect">
              <a:avLst/>
            </a:prstGeom>
            <a:noFill/>
          </p:spPr>
        </p:pic>
        <p:pic>
          <p:nvPicPr>
            <p:cNvPr id="32793" name="Picture 25" descr="MC900290071[1]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7308850" y="4221163"/>
              <a:ext cx="1447800" cy="1320800"/>
            </a:xfrm>
            <a:prstGeom prst="rect">
              <a:avLst/>
            </a:prstGeom>
            <a:noFill/>
          </p:spPr>
        </p:pic>
        <p:pic>
          <p:nvPicPr>
            <p:cNvPr id="32794" name="Picture 26" descr="MC900441736[1]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2916238" y="0"/>
              <a:ext cx="1944688" cy="1944688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46" name="Oval 636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1979613" y="4076700"/>
            <a:ext cx="828675" cy="827088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00"/>
            </a:solidFill>
            <a:round/>
            <a:headEnd/>
            <a:tailEnd/>
          </a:ln>
        </p:spPr>
        <p:txBody>
          <a:bodyPr anchor="ctr"/>
          <a:lstStyle/>
          <a:p>
            <a:pPr algn="ctr">
              <a:spcAft>
                <a:spcPts val="1000"/>
              </a:spcAft>
            </a:pPr>
            <a:r>
              <a:rPr lang="cs-CZ" sz="3200" b="1">
                <a:latin typeface="Calibri" pitchFamily="34" charset="0"/>
              </a:rPr>
              <a:t>ú</a:t>
            </a:r>
            <a:endParaRPr lang="cs-CZ" sz="1800"/>
          </a:p>
        </p:txBody>
      </p:sp>
      <p:sp>
        <p:nvSpPr>
          <p:cNvPr id="4" name="Oval 636"/>
          <p:cNvSpPr>
            <a:spLocks noChangeArrowheads="1"/>
          </p:cNvSpPr>
          <p:nvPr/>
        </p:nvSpPr>
        <p:spPr bwMode="auto">
          <a:xfrm>
            <a:off x="2700338" y="3644900"/>
            <a:ext cx="828675" cy="82708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28575">
            <a:solidFill>
              <a:srgbClr val="000000"/>
            </a:solidFill>
            <a:round/>
            <a:headEnd/>
            <a:tailEnd/>
          </a:ln>
        </p:spPr>
        <p:txBody>
          <a:bodyPr anchor="ctr"/>
          <a:lstStyle/>
          <a:p>
            <a:pPr algn="ctr">
              <a:spcAft>
                <a:spcPts val="1000"/>
              </a:spcAft>
              <a:defRPr/>
            </a:pPr>
            <a:r>
              <a:rPr lang="cs-CZ" sz="3200" b="1" dirty="0">
                <a:latin typeface="Calibri" pitchFamily="34" charset="0"/>
                <a:cs typeface="Arial" pitchFamily="34" charset="0"/>
              </a:rPr>
              <a:t>e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val 636"/>
          <p:cNvSpPr>
            <a:spLocks noChangeArrowheads="1"/>
          </p:cNvSpPr>
          <p:nvPr/>
        </p:nvSpPr>
        <p:spPr bwMode="auto">
          <a:xfrm>
            <a:off x="468313" y="4292600"/>
            <a:ext cx="828675" cy="82708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28575">
            <a:solidFill>
              <a:srgbClr val="000000"/>
            </a:solidFill>
            <a:round/>
            <a:headEnd/>
            <a:tailEnd/>
          </a:ln>
        </p:spPr>
        <p:txBody>
          <a:bodyPr anchor="ctr"/>
          <a:lstStyle/>
          <a:p>
            <a:pPr algn="ctr">
              <a:spcAft>
                <a:spcPts val="1000"/>
              </a:spcAft>
              <a:defRPr/>
            </a:pPr>
            <a:r>
              <a:rPr lang="cs-CZ" sz="3200" b="1" dirty="0">
                <a:latin typeface="Calibri" pitchFamily="34" charset="0"/>
                <a:cs typeface="Arial" pitchFamily="34" charset="0"/>
              </a:rPr>
              <a:t>y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val 636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419475" y="3213100"/>
            <a:ext cx="828675" cy="827088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 w="28575">
            <a:solidFill>
              <a:srgbClr val="000000"/>
            </a:solidFill>
            <a:round/>
            <a:headEnd/>
            <a:tailEnd/>
          </a:ln>
        </p:spPr>
        <p:txBody>
          <a:bodyPr anchor="ctr"/>
          <a:lstStyle/>
          <a:p>
            <a:pPr algn="ctr">
              <a:spcAft>
                <a:spcPts val="1000"/>
              </a:spcAft>
              <a:defRPr/>
            </a:pPr>
            <a:r>
              <a:rPr lang="cs-CZ" sz="3200" b="1" dirty="0">
                <a:latin typeface="Calibri" pitchFamily="34" charset="0"/>
                <a:cs typeface="Arial" pitchFamily="34" charset="0"/>
              </a:rPr>
              <a:t>í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val 636"/>
          <p:cNvSpPr>
            <a:spLocks noChangeArrowheads="1"/>
          </p:cNvSpPr>
          <p:nvPr/>
        </p:nvSpPr>
        <p:spPr bwMode="auto">
          <a:xfrm>
            <a:off x="4211638" y="2924175"/>
            <a:ext cx="828675" cy="827088"/>
          </a:xfrm>
          <a:prstGeom prst="ellipse">
            <a:avLst/>
          </a:prstGeom>
          <a:solidFill>
            <a:srgbClr val="92D050"/>
          </a:solidFill>
          <a:ln w="28575">
            <a:solidFill>
              <a:srgbClr val="000000"/>
            </a:solidFill>
            <a:round/>
            <a:headEnd/>
            <a:tailEnd/>
          </a:ln>
        </p:spPr>
        <p:txBody>
          <a:bodyPr anchor="ctr"/>
          <a:lstStyle/>
          <a:p>
            <a:pPr algn="ctr">
              <a:spcAft>
                <a:spcPts val="1000"/>
              </a:spcAft>
            </a:pPr>
            <a:r>
              <a:rPr lang="cs-CZ" sz="3200" b="1">
                <a:latin typeface="Calibri" pitchFamily="34" charset="0"/>
              </a:rPr>
              <a:t>a</a:t>
            </a:r>
            <a:endParaRPr lang="cs-CZ" sz="1800"/>
          </a:p>
        </p:txBody>
      </p:sp>
      <p:sp>
        <p:nvSpPr>
          <p:cNvPr id="6151" name="Oval 636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5003800" y="2997200"/>
            <a:ext cx="828675" cy="827088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00"/>
            </a:solidFill>
            <a:round/>
            <a:headEnd/>
            <a:tailEnd/>
          </a:ln>
        </p:spPr>
        <p:txBody>
          <a:bodyPr anchor="ctr"/>
          <a:lstStyle/>
          <a:p>
            <a:pPr algn="ctr">
              <a:spcAft>
                <a:spcPts val="1000"/>
              </a:spcAft>
            </a:pPr>
            <a:r>
              <a:rPr lang="cs-CZ" sz="3200" b="1">
                <a:latin typeface="Calibri" pitchFamily="34" charset="0"/>
              </a:rPr>
              <a:t>á</a:t>
            </a:r>
            <a:endParaRPr lang="cs-CZ" sz="1800"/>
          </a:p>
        </p:txBody>
      </p:sp>
      <p:sp>
        <p:nvSpPr>
          <p:cNvPr id="10" name="Oval 636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5795963" y="3284538"/>
            <a:ext cx="828675" cy="827087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28575">
            <a:solidFill>
              <a:srgbClr val="000000"/>
            </a:solidFill>
            <a:round/>
            <a:headEnd/>
            <a:tailEnd/>
          </a:ln>
        </p:spPr>
        <p:txBody>
          <a:bodyPr anchor="ctr"/>
          <a:lstStyle/>
          <a:p>
            <a:pPr algn="ctr">
              <a:spcAft>
                <a:spcPts val="1000"/>
              </a:spcAft>
              <a:defRPr/>
            </a:pPr>
            <a:r>
              <a:rPr lang="cs-CZ" sz="3200" b="1" dirty="0">
                <a:latin typeface="Calibri" pitchFamily="34" charset="0"/>
                <a:cs typeface="Arial" pitchFamily="34" charset="0"/>
              </a:rPr>
              <a:t>é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val 636"/>
          <p:cNvSpPr>
            <a:spLocks noChangeArrowheads="1"/>
          </p:cNvSpPr>
          <p:nvPr/>
        </p:nvSpPr>
        <p:spPr bwMode="auto">
          <a:xfrm>
            <a:off x="6443663" y="3860800"/>
            <a:ext cx="828675" cy="827088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 w="28575">
            <a:solidFill>
              <a:srgbClr val="000000"/>
            </a:solidFill>
            <a:round/>
            <a:headEnd/>
            <a:tailEnd/>
          </a:ln>
        </p:spPr>
        <p:txBody>
          <a:bodyPr anchor="ctr"/>
          <a:lstStyle/>
          <a:p>
            <a:pPr algn="ctr">
              <a:spcAft>
                <a:spcPts val="1000"/>
              </a:spcAft>
              <a:defRPr/>
            </a:pPr>
            <a:r>
              <a:rPr lang="cs-CZ" sz="3200" b="1" dirty="0">
                <a:latin typeface="Calibri" pitchFamily="34" charset="0"/>
                <a:cs typeface="Arial" pitchFamily="34" charset="0"/>
              </a:rPr>
              <a:t>i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val 636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019925" y="4508500"/>
            <a:ext cx="828675" cy="82708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28575">
            <a:solidFill>
              <a:srgbClr val="000000"/>
            </a:solidFill>
            <a:round/>
            <a:headEnd/>
            <a:tailEnd/>
          </a:ln>
        </p:spPr>
        <p:txBody>
          <a:bodyPr anchor="ctr"/>
          <a:lstStyle/>
          <a:p>
            <a:pPr algn="ctr">
              <a:spcAft>
                <a:spcPts val="1000"/>
              </a:spcAft>
              <a:defRPr/>
            </a:pPr>
            <a:r>
              <a:rPr lang="cs-CZ" sz="3200" b="1" dirty="0">
                <a:latin typeface="Calibri" pitchFamily="34" charset="0"/>
                <a:cs typeface="Arial" pitchFamily="34" charset="0"/>
              </a:rPr>
              <a:t>ů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val 636"/>
          <p:cNvSpPr>
            <a:spLocks noChangeArrowheads="1"/>
          </p:cNvSpPr>
          <p:nvPr/>
        </p:nvSpPr>
        <p:spPr bwMode="auto">
          <a:xfrm>
            <a:off x="7667625" y="5013325"/>
            <a:ext cx="828675" cy="827088"/>
          </a:xfrm>
          <a:prstGeom prst="ellipse">
            <a:avLst/>
          </a:prstGeom>
          <a:solidFill>
            <a:srgbClr val="92D050"/>
          </a:solidFill>
          <a:ln w="28575">
            <a:solidFill>
              <a:srgbClr val="000000"/>
            </a:solidFill>
            <a:round/>
            <a:headEnd/>
            <a:tailEnd/>
          </a:ln>
        </p:spPr>
        <p:txBody>
          <a:bodyPr anchor="ctr"/>
          <a:lstStyle/>
          <a:p>
            <a:pPr algn="ctr">
              <a:spcAft>
                <a:spcPts val="1000"/>
              </a:spcAft>
            </a:pPr>
            <a:r>
              <a:rPr lang="cs-CZ" sz="3200" b="1">
                <a:latin typeface="Calibri" pitchFamily="34" charset="0"/>
              </a:rPr>
              <a:t>o</a:t>
            </a:r>
            <a:endParaRPr lang="cs-CZ" sz="1800"/>
          </a:p>
        </p:txBody>
      </p:sp>
      <p:sp>
        <p:nvSpPr>
          <p:cNvPr id="20" name="Oval 636"/>
          <p:cNvSpPr>
            <a:spLocks noChangeArrowheads="1"/>
          </p:cNvSpPr>
          <p:nvPr/>
        </p:nvSpPr>
        <p:spPr bwMode="auto">
          <a:xfrm>
            <a:off x="1258888" y="4508500"/>
            <a:ext cx="828675" cy="827088"/>
          </a:xfrm>
          <a:prstGeom prst="ellipse">
            <a:avLst/>
          </a:prstGeom>
          <a:solidFill>
            <a:srgbClr val="92D050"/>
          </a:solidFill>
          <a:ln w="28575">
            <a:solidFill>
              <a:srgbClr val="000000"/>
            </a:solidFill>
            <a:round/>
            <a:headEnd/>
            <a:tailEnd/>
          </a:ln>
        </p:spPr>
        <p:txBody>
          <a:bodyPr anchor="ctr"/>
          <a:lstStyle/>
          <a:p>
            <a:pPr algn="ctr">
              <a:spcAft>
                <a:spcPts val="1000"/>
              </a:spcAft>
            </a:pPr>
            <a:r>
              <a:rPr lang="cs-CZ" sz="3200" b="1">
                <a:latin typeface="Calibri" pitchFamily="34" charset="0"/>
              </a:rPr>
              <a:t>u</a:t>
            </a:r>
            <a:endParaRPr lang="cs-CZ" sz="1800"/>
          </a:p>
        </p:txBody>
      </p:sp>
      <p:sp>
        <p:nvSpPr>
          <p:cNvPr id="6157" name="Oval 636"/>
          <p:cNvSpPr>
            <a:spLocks noChangeArrowheads="1"/>
          </p:cNvSpPr>
          <p:nvPr/>
        </p:nvSpPr>
        <p:spPr bwMode="auto">
          <a:xfrm>
            <a:off x="179388" y="3500438"/>
            <a:ext cx="828675" cy="827087"/>
          </a:xfrm>
          <a:prstGeom prst="ellipse">
            <a:avLst/>
          </a:prstGeom>
          <a:solidFill>
            <a:srgbClr val="FFFFFF"/>
          </a:solidFill>
          <a:ln w="28575">
            <a:solidFill>
              <a:srgbClr val="000000"/>
            </a:solidFill>
            <a:round/>
            <a:headEnd/>
            <a:tailEnd/>
          </a:ln>
        </p:spPr>
        <p:txBody>
          <a:bodyPr anchor="ctr"/>
          <a:lstStyle/>
          <a:p>
            <a:pPr algn="ctr">
              <a:spcAft>
                <a:spcPts val="1000"/>
              </a:spcAft>
            </a:pPr>
            <a:endParaRPr lang="cs-CZ" sz="1800"/>
          </a:p>
        </p:txBody>
      </p:sp>
      <p:sp>
        <p:nvSpPr>
          <p:cNvPr id="23" name="Volný tvar 22"/>
          <p:cNvSpPr/>
          <p:nvPr/>
        </p:nvSpPr>
        <p:spPr>
          <a:xfrm>
            <a:off x="314325" y="4135438"/>
            <a:ext cx="176213" cy="41275"/>
          </a:xfrm>
          <a:custGeom>
            <a:avLst/>
            <a:gdLst>
              <a:gd name="connsiteX0" fmla="*/ 0 w 177420"/>
              <a:gd name="connsiteY0" fmla="*/ 40943 h 40943"/>
              <a:gd name="connsiteX1" fmla="*/ 109182 w 177420"/>
              <a:gd name="connsiteY1" fmla="*/ 27295 h 40943"/>
              <a:gd name="connsiteX2" fmla="*/ 177420 w 177420"/>
              <a:gd name="connsiteY2" fmla="*/ 0 h 40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77420" h="40943">
                <a:moveTo>
                  <a:pt x="0" y="40943"/>
                </a:moveTo>
                <a:cubicBezTo>
                  <a:pt x="36394" y="36394"/>
                  <a:pt x="73096" y="33856"/>
                  <a:pt x="109182" y="27295"/>
                </a:cubicBezTo>
                <a:cubicBezTo>
                  <a:pt x="135681" y="22477"/>
                  <a:pt x="154295" y="11562"/>
                  <a:pt x="177420" y="0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468313" y="3789363"/>
            <a:ext cx="71437" cy="71437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Rovnoramenný trojúhelník 27"/>
          <p:cNvSpPr/>
          <p:nvPr/>
        </p:nvSpPr>
        <p:spPr>
          <a:xfrm>
            <a:off x="468313" y="2997200"/>
            <a:ext cx="142875" cy="503238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Šipka doprava 21"/>
          <p:cNvSpPr/>
          <p:nvPr/>
        </p:nvSpPr>
        <p:spPr>
          <a:xfrm>
            <a:off x="395288" y="260350"/>
            <a:ext cx="792162" cy="360363"/>
          </a:xfrm>
          <a:prstGeom prst="rightArrow">
            <a:avLst/>
          </a:prstGeom>
          <a:solidFill>
            <a:srgbClr val="25FF88"/>
          </a:solidFill>
          <a:ln>
            <a:solidFill>
              <a:srgbClr val="25FF8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Rectangle 4"/>
          <p:cNvSpPr>
            <a:spLocks noChangeArrowheads="1"/>
          </p:cNvSpPr>
          <p:nvPr/>
        </p:nvSpPr>
        <p:spPr bwMode="auto">
          <a:xfrm>
            <a:off x="1403350" y="188446"/>
            <a:ext cx="720109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>
              <a:defRPr/>
            </a:pPr>
            <a:r>
              <a:rPr lang="cs-CZ" altLang="zh-CN" sz="2800" b="1" dirty="0" smtClean="0">
                <a:latin typeface="+mn-lt"/>
                <a:cs typeface="+mn-cs"/>
              </a:rPr>
              <a:t>Označte kliknutím </a:t>
            </a:r>
            <a:r>
              <a:rPr lang="cs-CZ" altLang="zh-CN" sz="2800" b="1" dirty="0">
                <a:latin typeface="+mn-lt"/>
                <a:cs typeface="+mn-cs"/>
              </a:rPr>
              <a:t>všechny krátké samohlásky.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12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2"/>
          <p:cNvGrpSpPr/>
          <p:nvPr/>
        </p:nvGrpSpPr>
        <p:grpSpPr>
          <a:xfrm>
            <a:off x="395536" y="115888"/>
            <a:ext cx="8352928" cy="6481464"/>
            <a:chOff x="900113" y="115888"/>
            <a:chExt cx="7632700" cy="5833392"/>
          </a:xfrm>
        </p:grpSpPr>
        <p:sp>
          <p:nvSpPr>
            <p:cNvPr id="8" name="Rámeček 7"/>
            <p:cNvSpPr/>
            <p:nvPr/>
          </p:nvSpPr>
          <p:spPr>
            <a:xfrm>
              <a:off x="2700338" y="115888"/>
              <a:ext cx="4248150" cy="2017712"/>
            </a:xfrm>
            <a:prstGeom prst="frame">
              <a:avLst/>
            </a:prstGeom>
            <a:solidFill>
              <a:srgbClr val="FFFF4F"/>
            </a:solidFill>
            <a:ln>
              <a:solidFill>
                <a:srgbClr val="FFFF4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2987675" y="431800"/>
              <a:ext cx="3478213" cy="1412712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cs-CZ" sz="48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rPr>
                <a:t>dlouhé</a:t>
              </a:r>
            </a:p>
            <a:p>
              <a:pPr algn="ctr">
                <a:defRPr/>
              </a:pPr>
              <a:r>
                <a:rPr lang="cs-CZ" sz="48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rPr>
                <a:t>samohlásky</a:t>
              </a:r>
              <a:endPara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itchFamily="34" charset="0"/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900113" y="2636838"/>
              <a:ext cx="1295400" cy="1368425"/>
            </a:xfrm>
            <a:prstGeom prst="rect">
              <a:avLst/>
            </a:prstGeom>
            <a:solidFill>
              <a:srgbClr val="FFFF4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96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rPr>
                <a:t>á</a:t>
              </a:r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3132138" y="2636838"/>
              <a:ext cx="1295400" cy="1368425"/>
            </a:xfrm>
            <a:prstGeom prst="rect">
              <a:avLst/>
            </a:prstGeom>
            <a:solidFill>
              <a:srgbClr val="FFFF4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96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rPr>
                <a:t>é</a:t>
              </a: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4284663" y="4581524"/>
              <a:ext cx="1295400" cy="1367755"/>
            </a:xfrm>
            <a:prstGeom prst="rect">
              <a:avLst/>
            </a:prstGeom>
            <a:solidFill>
              <a:srgbClr val="FFFF4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r>
                <a:rPr lang="cs-CZ" sz="96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rPr>
                <a:t>ú</a:t>
              </a: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1979613" y="4581524"/>
              <a:ext cx="1296987" cy="1367755"/>
            </a:xfrm>
            <a:prstGeom prst="rect">
              <a:avLst/>
            </a:prstGeom>
            <a:solidFill>
              <a:srgbClr val="FFFF4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96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rPr>
                <a:t>ó</a:t>
              </a: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5219700" y="2636838"/>
              <a:ext cx="1296988" cy="1368425"/>
            </a:xfrm>
            <a:prstGeom prst="rect">
              <a:avLst/>
            </a:prstGeom>
            <a:solidFill>
              <a:srgbClr val="FFFF4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96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rPr>
                <a:t>í</a:t>
              </a:r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7235825" y="2636838"/>
              <a:ext cx="1296988" cy="1368425"/>
            </a:xfrm>
            <a:prstGeom prst="rect">
              <a:avLst/>
            </a:prstGeom>
            <a:solidFill>
              <a:srgbClr val="FFFF4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96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rPr>
                <a:t>ý</a:t>
              </a: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444208" y="4581128"/>
              <a:ext cx="1295400" cy="1368152"/>
            </a:xfrm>
            <a:prstGeom prst="rect">
              <a:avLst/>
            </a:prstGeom>
            <a:solidFill>
              <a:srgbClr val="FFFF4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r>
                <a:rPr lang="cs-CZ" sz="96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rPr>
                <a:t>ů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lačítko akce: Vlastní 1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7"/>
          <p:cNvGrpSpPr/>
          <p:nvPr/>
        </p:nvGrpSpPr>
        <p:grpSpPr>
          <a:xfrm>
            <a:off x="323850" y="188640"/>
            <a:ext cx="8424614" cy="6409010"/>
            <a:chOff x="323850" y="188640"/>
            <a:chExt cx="8424614" cy="6409010"/>
          </a:xfrm>
        </p:grpSpPr>
        <p:sp>
          <p:nvSpPr>
            <p:cNvPr id="31755" name="Rectangle 11"/>
            <p:cNvSpPr>
              <a:spLocks noChangeArrowheads="1"/>
            </p:cNvSpPr>
            <p:nvPr/>
          </p:nvSpPr>
          <p:spPr bwMode="auto">
            <a:xfrm>
              <a:off x="323850" y="3357563"/>
              <a:ext cx="1847517" cy="8636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4400" dirty="0">
                  <a:latin typeface="Trebuchet MS" pitchFamily="34" charset="0"/>
                </a:rPr>
                <a:t>m</a:t>
              </a:r>
              <a:r>
                <a:rPr lang="cs-CZ" sz="4400" b="1" dirty="0">
                  <a:solidFill>
                    <a:srgbClr val="FF3300"/>
                  </a:solidFill>
                  <a:latin typeface="Trebuchet MS" pitchFamily="34" charset="0"/>
                </a:rPr>
                <a:t>á</a:t>
              </a:r>
              <a:r>
                <a:rPr lang="cs-CZ" sz="4400" dirty="0">
                  <a:latin typeface="Trebuchet MS" pitchFamily="34" charset="0"/>
                </a:rPr>
                <a:t>ma</a:t>
              </a:r>
            </a:p>
          </p:txBody>
        </p:sp>
        <p:sp>
          <p:nvSpPr>
            <p:cNvPr id="31758" name="Rectangle 14"/>
            <p:cNvSpPr>
              <a:spLocks noChangeArrowheads="1"/>
            </p:cNvSpPr>
            <p:nvPr/>
          </p:nvSpPr>
          <p:spPr bwMode="auto">
            <a:xfrm>
              <a:off x="2244682" y="1916113"/>
              <a:ext cx="1967278" cy="8636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4400" dirty="0" smtClean="0">
                  <a:latin typeface="Trebuchet MS" pitchFamily="34" charset="0"/>
                </a:rPr>
                <a:t>l</a:t>
              </a:r>
              <a:r>
                <a:rPr lang="cs-CZ" sz="4400" b="1" dirty="0" smtClean="0">
                  <a:solidFill>
                    <a:srgbClr val="FF3300"/>
                  </a:solidFill>
                  <a:latin typeface="Trebuchet MS" pitchFamily="34" charset="0"/>
                </a:rPr>
                <a:t>é</a:t>
              </a:r>
              <a:r>
                <a:rPr lang="cs-CZ" sz="4400" dirty="0" smtClean="0">
                  <a:latin typeface="Trebuchet MS" pitchFamily="34" charset="0"/>
                </a:rPr>
                <a:t>kařka</a:t>
              </a:r>
              <a:endParaRPr lang="cs-CZ" sz="4400" dirty="0">
                <a:latin typeface="Trebuchet MS" pitchFamily="34" charset="0"/>
              </a:endParaRPr>
            </a:p>
          </p:txBody>
        </p:sp>
        <p:sp>
          <p:nvSpPr>
            <p:cNvPr id="31759" name="Rectangle 15"/>
            <p:cNvSpPr>
              <a:spLocks noChangeArrowheads="1"/>
            </p:cNvSpPr>
            <p:nvPr/>
          </p:nvSpPr>
          <p:spPr bwMode="auto">
            <a:xfrm>
              <a:off x="4388714" y="2781300"/>
              <a:ext cx="1625946" cy="8636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4400" dirty="0">
                  <a:latin typeface="Trebuchet MS" pitchFamily="34" charset="0"/>
                </a:rPr>
                <a:t>ml</a:t>
              </a:r>
              <a:r>
                <a:rPr lang="cs-CZ" sz="4400" b="1" dirty="0">
                  <a:solidFill>
                    <a:srgbClr val="FF3300"/>
                  </a:solidFill>
                  <a:latin typeface="Trebuchet MS" pitchFamily="34" charset="0"/>
                </a:rPr>
                <a:t>ý</a:t>
              </a:r>
              <a:r>
                <a:rPr lang="cs-CZ" sz="4400" dirty="0">
                  <a:latin typeface="Trebuchet MS" pitchFamily="34" charset="0"/>
                </a:rPr>
                <a:t>n</a:t>
              </a:r>
            </a:p>
          </p:txBody>
        </p:sp>
        <p:pic>
          <p:nvPicPr>
            <p:cNvPr id="31761" name="Picture 17" descr="MC900089382[1]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388714" y="765175"/>
              <a:ext cx="1647125" cy="1963737"/>
            </a:xfrm>
            <a:prstGeom prst="rect">
              <a:avLst/>
            </a:prstGeom>
            <a:noFill/>
          </p:spPr>
        </p:pic>
        <p:pic>
          <p:nvPicPr>
            <p:cNvPr id="31763" name="Picture 19" descr="MC900089694[1]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97164" y="1784350"/>
              <a:ext cx="1699260" cy="1527175"/>
            </a:xfrm>
            <a:prstGeom prst="rect">
              <a:avLst/>
            </a:prstGeom>
            <a:noFill/>
          </p:spPr>
        </p:pic>
        <p:pic>
          <p:nvPicPr>
            <p:cNvPr id="31764" name="Picture 20" descr="MC900332362[1]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826003" y="260350"/>
              <a:ext cx="1878472" cy="1277937"/>
            </a:xfrm>
            <a:prstGeom prst="rect">
              <a:avLst/>
            </a:prstGeom>
            <a:noFill/>
          </p:spPr>
        </p:pic>
        <p:sp>
          <p:nvSpPr>
            <p:cNvPr id="31765" name="Rectangle 21"/>
            <p:cNvSpPr>
              <a:spLocks noChangeArrowheads="1"/>
            </p:cNvSpPr>
            <p:nvPr/>
          </p:nvSpPr>
          <p:spPr bwMode="auto">
            <a:xfrm>
              <a:off x="6826003" y="1557338"/>
              <a:ext cx="1922461" cy="8636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4400" dirty="0">
                  <a:latin typeface="Trebuchet MS" pitchFamily="34" charset="0"/>
                </a:rPr>
                <a:t>zaj</a:t>
              </a:r>
              <a:r>
                <a:rPr lang="cs-CZ" sz="4400" b="1" dirty="0">
                  <a:solidFill>
                    <a:srgbClr val="FF3300"/>
                  </a:solidFill>
                  <a:latin typeface="Trebuchet MS" pitchFamily="34" charset="0"/>
                </a:rPr>
                <a:t>í</a:t>
              </a:r>
              <a:r>
                <a:rPr lang="cs-CZ" sz="4400" dirty="0">
                  <a:latin typeface="Trebuchet MS" pitchFamily="34" charset="0"/>
                </a:rPr>
                <a:t>c</a:t>
              </a:r>
            </a:p>
          </p:txBody>
        </p:sp>
        <p:pic>
          <p:nvPicPr>
            <p:cNvPr id="31767" name="Picture 23" descr="MC900237267[1]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319625" y="3644900"/>
              <a:ext cx="1497238" cy="2109787"/>
            </a:xfrm>
            <a:prstGeom prst="rect">
              <a:avLst/>
            </a:prstGeom>
            <a:noFill/>
          </p:spPr>
        </p:pic>
        <p:sp>
          <p:nvSpPr>
            <p:cNvPr id="31768" name="Rectangle 24"/>
            <p:cNvSpPr>
              <a:spLocks noChangeArrowheads="1"/>
            </p:cNvSpPr>
            <p:nvPr/>
          </p:nvSpPr>
          <p:spPr bwMode="auto">
            <a:xfrm>
              <a:off x="2244682" y="5734050"/>
              <a:ext cx="1699260" cy="8636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4400" dirty="0">
                  <a:latin typeface="Trebuchet MS" pitchFamily="34" charset="0"/>
                </a:rPr>
                <a:t>bal</a:t>
              </a:r>
              <a:r>
                <a:rPr lang="cs-CZ" sz="4400" b="1" dirty="0">
                  <a:solidFill>
                    <a:srgbClr val="FF3300"/>
                  </a:solidFill>
                  <a:latin typeface="Trebuchet MS" pitchFamily="34" charset="0"/>
                </a:rPr>
                <a:t>ó</a:t>
              </a:r>
              <a:r>
                <a:rPr lang="cs-CZ" sz="4400" dirty="0">
                  <a:latin typeface="Trebuchet MS" pitchFamily="34" charset="0"/>
                </a:rPr>
                <a:t>n</a:t>
              </a:r>
            </a:p>
          </p:txBody>
        </p:sp>
        <p:pic>
          <p:nvPicPr>
            <p:cNvPr id="31769" name="Picture 25" descr="MC900232660[1]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6974261" y="2992438"/>
              <a:ext cx="1774203" cy="1181100"/>
            </a:xfrm>
            <a:prstGeom prst="rect">
              <a:avLst/>
            </a:prstGeom>
            <a:noFill/>
          </p:spPr>
        </p:pic>
        <p:sp>
          <p:nvSpPr>
            <p:cNvPr id="31770" name="Rectangle 26"/>
            <p:cNvSpPr>
              <a:spLocks noChangeArrowheads="1"/>
            </p:cNvSpPr>
            <p:nvPr/>
          </p:nvSpPr>
          <p:spPr bwMode="auto">
            <a:xfrm>
              <a:off x="7195833" y="4221163"/>
              <a:ext cx="1331060" cy="8636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4400" dirty="0">
                  <a:latin typeface="Trebuchet MS" pitchFamily="34" charset="0"/>
                </a:rPr>
                <a:t>st</a:t>
              </a:r>
              <a:r>
                <a:rPr lang="cs-CZ" sz="4400" b="1" dirty="0">
                  <a:solidFill>
                    <a:srgbClr val="FF3300"/>
                  </a:solidFill>
                  <a:latin typeface="Trebuchet MS" pitchFamily="34" charset="0"/>
                </a:rPr>
                <a:t>ů</a:t>
              </a:r>
              <a:r>
                <a:rPr lang="cs-CZ" sz="4400" dirty="0">
                  <a:latin typeface="Trebuchet MS" pitchFamily="34" charset="0"/>
                </a:rPr>
                <a:t>l</a:t>
              </a:r>
            </a:p>
          </p:txBody>
        </p:sp>
        <p:pic>
          <p:nvPicPr>
            <p:cNvPr id="31771" name="Picture 27" descr="MC900353858[1]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4978486" y="4149725"/>
              <a:ext cx="1847517" cy="1685925"/>
            </a:xfrm>
            <a:prstGeom prst="rect">
              <a:avLst/>
            </a:prstGeom>
            <a:noFill/>
          </p:spPr>
        </p:pic>
        <p:sp>
          <p:nvSpPr>
            <p:cNvPr id="31772" name="Rectangle 28"/>
            <p:cNvSpPr>
              <a:spLocks noChangeArrowheads="1"/>
            </p:cNvSpPr>
            <p:nvPr/>
          </p:nvSpPr>
          <p:spPr bwMode="auto">
            <a:xfrm>
              <a:off x="5348315" y="5734050"/>
              <a:ext cx="1107859" cy="8636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4400" b="1" dirty="0">
                  <a:solidFill>
                    <a:srgbClr val="FF3300"/>
                  </a:solidFill>
                  <a:latin typeface="Trebuchet MS" pitchFamily="34" charset="0"/>
                </a:rPr>
                <a:t>ú</a:t>
              </a:r>
              <a:r>
                <a:rPr lang="cs-CZ" sz="4400" dirty="0">
                  <a:latin typeface="Trebuchet MS" pitchFamily="34" charset="0"/>
                </a:rPr>
                <a:t>l</a:t>
              </a:r>
            </a:p>
          </p:txBody>
        </p:sp>
        <p:pic>
          <p:nvPicPr>
            <p:cNvPr id="8194" name="Picture 2" descr="Zobrazit podrobnosti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2483768" y="188640"/>
              <a:ext cx="1728192" cy="1728192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94" name="Oval 636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1979613" y="4076700"/>
            <a:ext cx="828675" cy="827088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00"/>
            </a:solidFill>
            <a:round/>
            <a:headEnd/>
            <a:tailEnd/>
          </a:ln>
        </p:spPr>
        <p:txBody>
          <a:bodyPr anchor="ctr"/>
          <a:lstStyle/>
          <a:p>
            <a:pPr algn="ctr">
              <a:spcAft>
                <a:spcPts val="1000"/>
              </a:spcAft>
            </a:pPr>
            <a:r>
              <a:rPr lang="cs-CZ" sz="3200" b="1">
                <a:latin typeface="Calibri" pitchFamily="34" charset="0"/>
              </a:rPr>
              <a:t>a</a:t>
            </a:r>
            <a:endParaRPr lang="cs-CZ" sz="1800"/>
          </a:p>
        </p:txBody>
      </p:sp>
      <p:sp>
        <p:nvSpPr>
          <p:cNvPr id="4" name="Oval 636"/>
          <p:cNvSpPr>
            <a:spLocks noChangeArrowheads="1"/>
          </p:cNvSpPr>
          <p:nvPr/>
        </p:nvSpPr>
        <p:spPr bwMode="auto">
          <a:xfrm>
            <a:off x="2700338" y="3644900"/>
            <a:ext cx="828675" cy="82708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28575">
            <a:solidFill>
              <a:srgbClr val="000000"/>
            </a:solidFill>
            <a:round/>
            <a:headEnd/>
            <a:tailEnd/>
          </a:ln>
        </p:spPr>
        <p:txBody>
          <a:bodyPr anchor="ctr"/>
          <a:lstStyle/>
          <a:p>
            <a:pPr algn="ctr">
              <a:spcAft>
                <a:spcPts val="1000"/>
              </a:spcAft>
              <a:defRPr/>
            </a:pPr>
            <a:r>
              <a:rPr lang="cs-CZ" sz="3200" b="1" dirty="0">
                <a:latin typeface="Calibri" pitchFamily="34" charset="0"/>
                <a:cs typeface="Arial" pitchFamily="34" charset="0"/>
              </a:rPr>
              <a:t>í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val 636"/>
          <p:cNvSpPr>
            <a:spLocks noChangeArrowheads="1"/>
          </p:cNvSpPr>
          <p:nvPr/>
        </p:nvSpPr>
        <p:spPr bwMode="auto">
          <a:xfrm>
            <a:off x="468313" y="4292600"/>
            <a:ext cx="828675" cy="82708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28575">
            <a:solidFill>
              <a:srgbClr val="000000"/>
            </a:solidFill>
            <a:round/>
            <a:headEnd/>
            <a:tailEnd/>
          </a:ln>
        </p:spPr>
        <p:txBody>
          <a:bodyPr anchor="ctr"/>
          <a:lstStyle/>
          <a:p>
            <a:pPr algn="ctr">
              <a:spcAft>
                <a:spcPts val="1000"/>
              </a:spcAft>
              <a:defRPr/>
            </a:pPr>
            <a:r>
              <a:rPr lang="cs-CZ" sz="3200" b="1" dirty="0">
                <a:latin typeface="Calibri" pitchFamily="34" charset="0"/>
                <a:cs typeface="Arial" pitchFamily="34" charset="0"/>
              </a:rPr>
              <a:t>ý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val 636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419475" y="3213100"/>
            <a:ext cx="828675" cy="827088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 w="28575">
            <a:solidFill>
              <a:srgbClr val="000000"/>
            </a:solidFill>
            <a:round/>
            <a:headEnd/>
            <a:tailEnd/>
          </a:ln>
        </p:spPr>
        <p:txBody>
          <a:bodyPr anchor="ctr"/>
          <a:lstStyle/>
          <a:p>
            <a:pPr algn="ctr">
              <a:spcAft>
                <a:spcPts val="1000"/>
              </a:spcAft>
              <a:defRPr/>
            </a:pPr>
            <a:r>
              <a:rPr lang="cs-CZ" sz="3200" b="1" dirty="0">
                <a:latin typeface="Calibri" pitchFamily="34" charset="0"/>
                <a:cs typeface="Arial" pitchFamily="34" charset="0"/>
              </a:rPr>
              <a:t>u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val 636"/>
          <p:cNvSpPr>
            <a:spLocks noChangeArrowheads="1"/>
          </p:cNvSpPr>
          <p:nvPr/>
        </p:nvSpPr>
        <p:spPr bwMode="auto">
          <a:xfrm>
            <a:off x="4211638" y="2924175"/>
            <a:ext cx="828675" cy="827088"/>
          </a:xfrm>
          <a:prstGeom prst="ellipse">
            <a:avLst/>
          </a:prstGeom>
          <a:solidFill>
            <a:srgbClr val="92D050"/>
          </a:solidFill>
          <a:ln w="28575">
            <a:solidFill>
              <a:srgbClr val="000000"/>
            </a:solidFill>
            <a:round/>
            <a:headEnd/>
            <a:tailEnd/>
          </a:ln>
        </p:spPr>
        <p:txBody>
          <a:bodyPr anchor="ctr"/>
          <a:lstStyle/>
          <a:p>
            <a:pPr algn="ctr">
              <a:spcAft>
                <a:spcPts val="1000"/>
              </a:spcAft>
            </a:pPr>
            <a:r>
              <a:rPr lang="cs-CZ" sz="3200" b="1">
                <a:latin typeface="Calibri" pitchFamily="34" charset="0"/>
              </a:rPr>
              <a:t>ú</a:t>
            </a:r>
            <a:endParaRPr lang="cs-CZ" sz="1800"/>
          </a:p>
        </p:txBody>
      </p:sp>
      <p:sp>
        <p:nvSpPr>
          <p:cNvPr id="8199" name="Oval 636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5003800" y="2924175"/>
            <a:ext cx="828675" cy="827088"/>
          </a:xfrm>
          <a:prstGeom prst="ellipse">
            <a:avLst/>
          </a:prstGeom>
          <a:solidFill>
            <a:srgbClr val="FFFF00"/>
          </a:solidFill>
          <a:ln w="28575">
            <a:solidFill>
              <a:srgbClr val="000000"/>
            </a:solidFill>
            <a:round/>
            <a:headEnd/>
            <a:tailEnd/>
          </a:ln>
        </p:spPr>
        <p:txBody>
          <a:bodyPr anchor="ctr"/>
          <a:lstStyle/>
          <a:p>
            <a:pPr algn="ctr">
              <a:spcAft>
                <a:spcPts val="1000"/>
              </a:spcAft>
            </a:pPr>
            <a:r>
              <a:rPr lang="cs-CZ" sz="3200" b="1">
                <a:latin typeface="Calibri" pitchFamily="34" charset="0"/>
              </a:rPr>
              <a:t>i</a:t>
            </a:r>
            <a:endParaRPr lang="cs-CZ" sz="1800"/>
          </a:p>
        </p:txBody>
      </p:sp>
      <p:sp>
        <p:nvSpPr>
          <p:cNvPr id="10" name="Oval 636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5795963" y="3284538"/>
            <a:ext cx="828675" cy="827087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28575">
            <a:solidFill>
              <a:srgbClr val="000000"/>
            </a:solidFill>
            <a:round/>
            <a:headEnd/>
            <a:tailEnd/>
          </a:ln>
        </p:spPr>
        <p:txBody>
          <a:bodyPr anchor="ctr"/>
          <a:lstStyle/>
          <a:p>
            <a:pPr algn="ctr">
              <a:spcAft>
                <a:spcPts val="1000"/>
              </a:spcAft>
              <a:defRPr/>
            </a:pPr>
            <a:r>
              <a:rPr lang="cs-CZ" sz="3200" b="1" dirty="0">
                <a:latin typeface="Calibri" pitchFamily="34" charset="0"/>
                <a:cs typeface="Arial" pitchFamily="34" charset="0"/>
              </a:rPr>
              <a:t>y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val 636"/>
          <p:cNvSpPr>
            <a:spLocks noChangeArrowheads="1"/>
          </p:cNvSpPr>
          <p:nvPr/>
        </p:nvSpPr>
        <p:spPr bwMode="auto">
          <a:xfrm>
            <a:off x="6443663" y="3860800"/>
            <a:ext cx="828675" cy="827088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 w="28575">
            <a:solidFill>
              <a:srgbClr val="000000"/>
            </a:solidFill>
            <a:round/>
            <a:headEnd/>
            <a:tailEnd/>
          </a:ln>
        </p:spPr>
        <p:txBody>
          <a:bodyPr anchor="ctr"/>
          <a:lstStyle/>
          <a:p>
            <a:pPr algn="ctr">
              <a:spcAft>
                <a:spcPts val="1000"/>
              </a:spcAft>
              <a:defRPr/>
            </a:pPr>
            <a:r>
              <a:rPr lang="cs-CZ" sz="3200" b="1" dirty="0">
                <a:latin typeface="Calibri" pitchFamily="34" charset="0"/>
                <a:cs typeface="Arial" pitchFamily="34" charset="0"/>
              </a:rPr>
              <a:t>ů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val 636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019925" y="4508500"/>
            <a:ext cx="828675" cy="82708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28575">
            <a:solidFill>
              <a:srgbClr val="000000"/>
            </a:solidFill>
            <a:round/>
            <a:headEnd/>
            <a:tailEnd/>
          </a:ln>
        </p:spPr>
        <p:txBody>
          <a:bodyPr anchor="ctr"/>
          <a:lstStyle/>
          <a:p>
            <a:pPr algn="ctr">
              <a:spcAft>
                <a:spcPts val="1000"/>
              </a:spcAft>
              <a:defRPr/>
            </a:pPr>
            <a:r>
              <a:rPr lang="cs-CZ" sz="3200" b="1" dirty="0">
                <a:latin typeface="Calibri" pitchFamily="34" charset="0"/>
                <a:cs typeface="Arial" pitchFamily="34" charset="0"/>
              </a:rPr>
              <a:t>o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val 636"/>
          <p:cNvSpPr>
            <a:spLocks noChangeArrowheads="1"/>
          </p:cNvSpPr>
          <p:nvPr/>
        </p:nvSpPr>
        <p:spPr bwMode="auto">
          <a:xfrm>
            <a:off x="7667625" y="5013325"/>
            <a:ext cx="828675" cy="827088"/>
          </a:xfrm>
          <a:prstGeom prst="ellipse">
            <a:avLst/>
          </a:prstGeom>
          <a:solidFill>
            <a:srgbClr val="92D050"/>
          </a:solidFill>
          <a:ln w="28575">
            <a:solidFill>
              <a:srgbClr val="000000"/>
            </a:solidFill>
            <a:round/>
            <a:headEnd/>
            <a:tailEnd/>
          </a:ln>
        </p:spPr>
        <p:txBody>
          <a:bodyPr anchor="ctr"/>
          <a:lstStyle/>
          <a:p>
            <a:pPr algn="ctr">
              <a:spcAft>
                <a:spcPts val="1000"/>
              </a:spcAft>
            </a:pPr>
            <a:r>
              <a:rPr lang="cs-CZ" sz="3200" b="1">
                <a:latin typeface="Calibri" pitchFamily="34" charset="0"/>
              </a:rPr>
              <a:t>ó</a:t>
            </a:r>
            <a:endParaRPr lang="cs-CZ" sz="1800"/>
          </a:p>
        </p:txBody>
      </p:sp>
      <p:sp>
        <p:nvSpPr>
          <p:cNvPr id="20" name="Oval 636"/>
          <p:cNvSpPr>
            <a:spLocks noChangeArrowheads="1"/>
          </p:cNvSpPr>
          <p:nvPr/>
        </p:nvSpPr>
        <p:spPr bwMode="auto">
          <a:xfrm>
            <a:off x="1258888" y="4508500"/>
            <a:ext cx="828675" cy="827088"/>
          </a:xfrm>
          <a:prstGeom prst="ellipse">
            <a:avLst/>
          </a:prstGeom>
          <a:solidFill>
            <a:srgbClr val="92D050"/>
          </a:solidFill>
          <a:ln w="28575">
            <a:solidFill>
              <a:srgbClr val="000000"/>
            </a:solidFill>
            <a:round/>
            <a:headEnd/>
            <a:tailEnd/>
          </a:ln>
        </p:spPr>
        <p:txBody>
          <a:bodyPr anchor="ctr"/>
          <a:lstStyle/>
          <a:p>
            <a:pPr algn="ctr">
              <a:spcAft>
                <a:spcPts val="1000"/>
              </a:spcAft>
            </a:pPr>
            <a:r>
              <a:rPr lang="cs-CZ" sz="3200" b="1">
                <a:latin typeface="Calibri" pitchFamily="34" charset="0"/>
              </a:rPr>
              <a:t>á</a:t>
            </a:r>
            <a:endParaRPr lang="cs-CZ" sz="1800"/>
          </a:p>
        </p:txBody>
      </p:sp>
      <p:sp>
        <p:nvSpPr>
          <p:cNvPr id="8205" name="Oval 636"/>
          <p:cNvSpPr>
            <a:spLocks noChangeArrowheads="1"/>
          </p:cNvSpPr>
          <p:nvPr/>
        </p:nvSpPr>
        <p:spPr bwMode="auto">
          <a:xfrm>
            <a:off x="179388" y="3500438"/>
            <a:ext cx="828675" cy="827087"/>
          </a:xfrm>
          <a:prstGeom prst="ellipse">
            <a:avLst/>
          </a:prstGeom>
          <a:solidFill>
            <a:srgbClr val="FFFFFF"/>
          </a:solidFill>
          <a:ln w="28575">
            <a:solidFill>
              <a:srgbClr val="000000"/>
            </a:solidFill>
            <a:round/>
            <a:headEnd/>
            <a:tailEnd/>
          </a:ln>
        </p:spPr>
        <p:txBody>
          <a:bodyPr anchor="ctr"/>
          <a:lstStyle/>
          <a:p>
            <a:pPr algn="ctr">
              <a:spcAft>
                <a:spcPts val="1000"/>
              </a:spcAft>
            </a:pPr>
            <a:endParaRPr lang="cs-CZ" sz="1800"/>
          </a:p>
        </p:txBody>
      </p:sp>
      <p:sp>
        <p:nvSpPr>
          <p:cNvPr id="23" name="Volný tvar 22"/>
          <p:cNvSpPr/>
          <p:nvPr/>
        </p:nvSpPr>
        <p:spPr>
          <a:xfrm>
            <a:off x="314325" y="4135438"/>
            <a:ext cx="176213" cy="41275"/>
          </a:xfrm>
          <a:custGeom>
            <a:avLst/>
            <a:gdLst>
              <a:gd name="connsiteX0" fmla="*/ 0 w 177420"/>
              <a:gd name="connsiteY0" fmla="*/ 40943 h 40943"/>
              <a:gd name="connsiteX1" fmla="*/ 109182 w 177420"/>
              <a:gd name="connsiteY1" fmla="*/ 27295 h 40943"/>
              <a:gd name="connsiteX2" fmla="*/ 177420 w 177420"/>
              <a:gd name="connsiteY2" fmla="*/ 0 h 40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77420" h="40943">
                <a:moveTo>
                  <a:pt x="0" y="40943"/>
                </a:moveTo>
                <a:cubicBezTo>
                  <a:pt x="36394" y="36394"/>
                  <a:pt x="73096" y="33856"/>
                  <a:pt x="109182" y="27295"/>
                </a:cubicBezTo>
                <a:cubicBezTo>
                  <a:pt x="135681" y="22477"/>
                  <a:pt x="154295" y="11562"/>
                  <a:pt x="177420" y="0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468313" y="3789363"/>
            <a:ext cx="71437" cy="71437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Rovnoramenný trojúhelník 27"/>
          <p:cNvSpPr/>
          <p:nvPr/>
        </p:nvSpPr>
        <p:spPr>
          <a:xfrm>
            <a:off x="468313" y="2997200"/>
            <a:ext cx="142875" cy="503238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Šipka doprava 21"/>
          <p:cNvSpPr/>
          <p:nvPr/>
        </p:nvSpPr>
        <p:spPr>
          <a:xfrm>
            <a:off x="395288" y="260350"/>
            <a:ext cx="792162" cy="360363"/>
          </a:xfrm>
          <a:prstGeom prst="rightArrow">
            <a:avLst/>
          </a:prstGeom>
          <a:solidFill>
            <a:srgbClr val="25FF88"/>
          </a:solidFill>
          <a:ln>
            <a:solidFill>
              <a:srgbClr val="25FF8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Rectangle 4"/>
          <p:cNvSpPr>
            <a:spLocks noChangeArrowheads="1"/>
          </p:cNvSpPr>
          <p:nvPr/>
        </p:nvSpPr>
        <p:spPr bwMode="auto">
          <a:xfrm>
            <a:off x="1403350" y="188446"/>
            <a:ext cx="741712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>
              <a:defRPr/>
            </a:pPr>
            <a:r>
              <a:rPr lang="cs-CZ" altLang="zh-CN" sz="2800" b="1" dirty="0" smtClean="0">
                <a:latin typeface="+mn-lt"/>
                <a:cs typeface="+mn-cs"/>
              </a:rPr>
              <a:t>Označte kliknutím </a:t>
            </a:r>
            <a:r>
              <a:rPr lang="cs-CZ" altLang="zh-CN" sz="2800" b="1" dirty="0">
                <a:latin typeface="+mn-lt"/>
                <a:cs typeface="+mn-cs"/>
              </a:rPr>
              <a:t>všechny dlouhé samohlásky.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12" grpId="0" animBg="1"/>
      <p:bldP spid="19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1403350" y="188913"/>
            <a:ext cx="63373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altLang="zh-CN" sz="2800" b="1" dirty="0" smtClean="0">
                <a:latin typeface="Calibri" pitchFamily="34" charset="0"/>
              </a:rPr>
              <a:t>Dopište </a:t>
            </a:r>
            <a:r>
              <a:rPr lang="cs-CZ" altLang="zh-CN" sz="2800" b="1" dirty="0">
                <a:latin typeface="Calibri" pitchFamily="34" charset="0"/>
              </a:rPr>
              <a:t>správné samohlásky do slov.</a:t>
            </a:r>
          </a:p>
        </p:txBody>
      </p:sp>
      <p:sp>
        <p:nvSpPr>
          <p:cNvPr id="5" name="Šipka doprava 4"/>
          <p:cNvSpPr/>
          <p:nvPr/>
        </p:nvSpPr>
        <p:spPr>
          <a:xfrm>
            <a:off x="395288" y="260350"/>
            <a:ext cx="792162" cy="360363"/>
          </a:xfrm>
          <a:prstGeom prst="rightArrow">
            <a:avLst/>
          </a:prstGeom>
          <a:solidFill>
            <a:srgbClr val="25FF88"/>
          </a:solidFill>
          <a:ln>
            <a:solidFill>
              <a:srgbClr val="25FF8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9261" name="Group 45"/>
          <p:cNvGraphicFramePr>
            <a:graphicFrameLocks noGrp="1"/>
          </p:cNvGraphicFramePr>
          <p:nvPr/>
        </p:nvGraphicFramePr>
        <p:xfrm>
          <a:off x="0" y="923925"/>
          <a:ext cx="9144000" cy="5256214"/>
        </p:xfrm>
        <a:graphic>
          <a:graphicData uri="http://schemas.openxmlformats.org/drawingml/2006/table">
            <a:tbl>
              <a:tblPr/>
              <a:tblGrid>
                <a:gridCol w="906463"/>
                <a:gridCol w="8237537"/>
              </a:tblGrid>
              <a:tr h="8763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rebuchet MS" pitchFamily="34" charset="0"/>
                        </a:rPr>
                        <a:t>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hr 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d;  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</a:t>
                      </a:r>
                      <a:r>
                        <a:rPr kumimoji="0" lang="cs-CZ" sz="4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uto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;  r 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dost</a:t>
                      </a:r>
                    </a:p>
                  </a:txBody>
                  <a:tcPr marL="90000" marR="90000" marT="46800" marB="4680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747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rebuchet MS" pitchFamily="34" charset="0"/>
                        </a:rPr>
                        <a:t>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p 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s;   l 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s;   m 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loun</a:t>
                      </a:r>
                    </a:p>
                  </a:txBody>
                  <a:tcPr marL="90000" marR="90000" marT="46800" marB="4680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778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rebuchet MS" pitchFamily="34" charset="0"/>
                        </a:rPr>
                        <a:t>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ž 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dle; slep 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ce; c 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bule</a:t>
                      </a:r>
                    </a:p>
                  </a:txBody>
                  <a:tcPr marL="90000" marR="90000" marT="46800" marB="4680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763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rebuchet MS" pitchFamily="34" charset="0"/>
                        </a:rPr>
                        <a:t>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r 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ba;  jaz 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k;  noh 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</a:p>
                  </a:txBody>
                  <a:tcPr marL="90000" marR="90000" marT="46800" marB="4680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747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rebuchet MS" pitchFamily="34" charset="0"/>
                        </a:rPr>
                        <a:t>o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m 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uka;  h 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uba; d 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pis</a:t>
                      </a:r>
                    </a:p>
                  </a:txBody>
                  <a:tcPr marL="90000" marR="90000" marT="46800" marB="4680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763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rebuchet MS" pitchFamily="34" charset="0"/>
                        </a:rPr>
                        <a:t>u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mo 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cha;  b 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ben;  b 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chta </a:t>
                      </a:r>
                    </a:p>
                  </a:txBody>
                  <a:tcPr marL="90000" marR="90000" marT="46800" marB="4680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5"/>
          <p:cNvGrpSpPr/>
          <p:nvPr/>
        </p:nvGrpSpPr>
        <p:grpSpPr>
          <a:xfrm>
            <a:off x="323850" y="146050"/>
            <a:ext cx="7416800" cy="519113"/>
            <a:chOff x="323850" y="146050"/>
            <a:chExt cx="7416800" cy="519113"/>
          </a:xfrm>
        </p:grpSpPr>
        <p:sp>
          <p:nvSpPr>
            <p:cNvPr id="4" name="Rectangle 4"/>
            <p:cNvSpPr>
              <a:spLocks noChangeArrowheads="1"/>
            </p:cNvSpPr>
            <p:nvPr/>
          </p:nvSpPr>
          <p:spPr bwMode="auto">
            <a:xfrm>
              <a:off x="1403350" y="146050"/>
              <a:ext cx="6337300" cy="519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anchor="ctr">
              <a:spAutoFit/>
            </a:bodyPr>
            <a:lstStyle/>
            <a:p>
              <a:r>
                <a:rPr lang="cs-CZ" altLang="zh-CN" sz="2800" b="1" dirty="0" smtClean="0">
                  <a:latin typeface="Calibri" pitchFamily="34" charset="0"/>
                </a:rPr>
                <a:t>Dopište </a:t>
              </a:r>
              <a:r>
                <a:rPr lang="cs-CZ" altLang="zh-CN" sz="2800" b="1" dirty="0">
                  <a:latin typeface="Calibri" pitchFamily="34" charset="0"/>
                </a:rPr>
                <a:t>správné samohlásky do slov.</a:t>
              </a:r>
            </a:p>
          </p:txBody>
        </p:sp>
        <p:sp>
          <p:nvSpPr>
            <p:cNvPr id="5" name="Šipka doprava 4"/>
            <p:cNvSpPr/>
            <p:nvPr/>
          </p:nvSpPr>
          <p:spPr>
            <a:xfrm>
              <a:off x="323850" y="188913"/>
              <a:ext cx="792163" cy="360362"/>
            </a:xfrm>
            <a:prstGeom prst="rightArrow">
              <a:avLst/>
            </a:prstGeom>
            <a:solidFill>
              <a:srgbClr val="25FF88"/>
            </a:solidFill>
            <a:ln>
              <a:solidFill>
                <a:srgbClr val="25FF8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aphicFrame>
        <p:nvGraphicFramePr>
          <p:cNvPr id="27679" name="Group 31"/>
          <p:cNvGraphicFramePr>
            <a:graphicFrameLocks noGrp="1"/>
          </p:cNvGraphicFramePr>
          <p:nvPr/>
        </p:nvGraphicFramePr>
        <p:xfrm>
          <a:off x="0" y="725488"/>
          <a:ext cx="9144000" cy="6132514"/>
        </p:xfrm>
        <a:graphic>
          <a:graphicData uri="http://schemas.openxmlformats.org/drawingml/2006/table">
            <a:tbl>
              <a:tblPr/>
              <a:tblGrid>
                <a:gridCol w="906463"/>
                <a:gridCol w="8237537"/>
              </a:tblGrid>
              <a:tr h="8763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rebuchet MS" pitchFamily="34" charset="0"/>
                        </a:rPr>
                        <a:t>á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sal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m;  d 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rek;  p 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sek</a:t>
                      </a:r>
                    </a:p>
                  </a:txBody>
                  <a:tcPr marL="90000" marR="90000" marT="46800" marB="4680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747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rebuchet MS" pitchFamily="34" charset="0"/>
                        </a:rPr>
                        <a:t>é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l 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kař;  ml 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ko;  l 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to</a:t>
                      </a:r>
                    </a:p>
                  </a:txBody>
                  <a:tcPr marL="90000" marR="90000" marT="46800" marB="4680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778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rebuchet MS" pitchFamily="34" charset="0"/>
                        </a:rPr>
                        <a:t>í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zaj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c;  ř 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</a:t>
                      </a:r>
                      <a:r>
                        <a:rPr kumimoji="0" lang="cs-CZ" sz="4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zek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;  </a:t>
                      </a:r>
                      <a:r>
                        <a:rPr kumimoji="0" lang="cs-CZ" sz="4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pap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r</a:t>
                      </a:r>
                    </a:p>
                  </a:txBody>
                  <a:tcPr marL="90000" marR="90000" marT="46800" marB="4680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763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rebuchet MS" pitchFamily="34" charset="0"/>
                        </a:rPr>
                        <a:t>ý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ml 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n;  t 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den;  r 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</a:t>
                      </a:r>
                      <a:r>
                        <a:rPr kumimoji="0" lang="cs-CZ" sz="4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ma</a:t>
                      </a:r>
                      <a:endParaRPr kumimoji="0" lang="cs-CZ" sz="4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rebuchet MS" pitchFamily="34" charset="0"/>
                      </a:endParaRPr>
                    </a:p>
                  </a:txBody>
                  <a:tcPr marL="90000" marR="90000" marT="46800" marB="4680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747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rebuchet MS" pitchFamily="34" charset="0"/>
                        </a:rPr>
                        <a:t>ó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p 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rek;   g 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l;   bal 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n</a:t>
                      </a:r>
                    </a:p>
                  </a:txBody>
                  <a:tcPr marL="90000" marR="90000" marT="46800" marB="4680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763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rebuchet MS" pitchFamily="34" charset="0"/>
                        </a:rPr>
                        <a:t>ú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kol;   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klid;   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terý</a:t>
                      </a:r>
                    </a:p>
                  </a:txBody>
                  <a:tcPr marL="90000" marR="90000" marT="46800" marB="4680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763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rebuchet MS" pitchFamily="34" charset="0"/>
                        </a:rPr>
                        <a:t>ů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st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l;   k 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l;   r 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rebuchet MS" pitchFamily="34" charset="0"/>
                        </a:rPr>
                        <a:t>_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že </a:t>
                      </a:r>
                    </a:p>
                  </a:txBody>
                  <a:tcPr marL="90000" marR="90000" marT="46800" marB="4680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24"/>
          <p:cNvGrpSpPr/>
          <p:nvPr/>
        </p:nvGrpSpPr>
        <p:grpSpPr>
          <a:xfrm>
            <a:off x="323850" y="146050"/>
            <a:ext cx="8281194" cy="6306790"/>
            <a:chOff x="323850" y="146050"/>
            <a:chExt cx="8281194" cy="6306790"/>
          </a:xfrm>
        </p:grpSpPr>
        <p:sp>
          <p:nvSpPr>
            <p:cNvPr id="31755" name="Rectangle 11"/>
            <p:cNvSpPr>
              <a:spLocks noChangeArrowheads="1"/>
            </p:cNvSpPr>
            <p:nvPr/>
          </p:nvSpPr>
          <p:spPr bwMode="auto">
            <a:xfrm>
              <a:off x="323850" y="3357563"/>
              <a:ext cx="1800225" cy="8636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4400" dirty="0" smtClean="0">
                  <a:latin typeface="Trebuchet MS" pitchFamily="34" charset="0"/>
                </a:rPr>
                <a:t>m</a:t>
              </a:r>
              <a:r>
                <a:rPr lang="cs-CZ" sz="4400" dirty="0" smtClean="0">
                  <a:solidFill>
                    <a:srgbClr val="FF3300"/>
                  </a:solidFill>
                  <a:latin typeface="Trebuchet MS" pitchFamily="34" charset="0"/>
                </a:rPr>
                <a:t>_</a:t>
              </a:r>
              <a:r>
                <a:rPr lang="cs-CZ" sz="4400" dirty="0" err="1" smtClean="0">
                  <a:latin typeface="Trebuchet MS" pitchFamily="34" charset="0"/>
                </a:rPr>
                <a:t>ma</a:t>
              </a:r>
              <a:endParaRPr lang="cs-CZ" sz="4400" dirty="0">
                <a:latin typeface="Trebuchet MS" pitchFamily="34" charset="0"/>
              </a:endParaRPr>
            </a:p>
          </p:txBody>
        </p:sp>
        <p:pic>
          <p:nvPicPr>
            <p:cNvPr id="31763" name="Picture 19" descr="MC900089694[1]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95288" y="1784350"/>
              <a:ext cx="1655763" cy="1527175"/>
            </a:xfrm>
            <a:prstGeom prst="rect">
              <a:avLst/>
            </a:prstGeom>
            <a:noFill/>
          </p:spPr>
        </p:pic>
        <p:pic>
          <p:nvPicPr>
            <p:cNvPr id="31769" name="Picture 25" descr="MC900232660[1]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876256" y="908720"/>
              <a:ext cx="1728788" cy="1181100"/>
            </a:xfrm>
            <a:prstGeom prst="rect">
              <a:avLst/>
            </a:prstGeom>
            <a:noFill/>
          </p:spPr>
        </p:pic>
        <p:sp>
          <p:nvSpPr>
            <p:cNvPr id="31770" name="Rectangle 26"/>
            <p:cNvSpPr>
              <a:spLocks noChangeArrowheads="1"/>
            </p:cNvSpPr>
            <p:nvPr/>
          </p:nvSpPr>
          <p:spPr bwMode="auto">
            <a:xfrm>
              <a:off x="7020272" y="2276872"/>
              <a:ext cx="1296988" cy="8636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4400" dirty="0" err="1" smtClean="0">
                  <a:latin typeface="Trebuchet MS" pitchFamily="34" charset="0"/>
                </a:rPr>
                <a:t>st</a:t>
              </a:r>
              <a:r>
                <a:rPr lang="cs-CZ" sz="4400" dirty="0" smtClean="0">
                  <a:solidFill>
                    <a:srgbClr val="FF3300"/>
                  </a:solidFill>
                  <a:latin typeface="Trebuchet MS" pitchFamily="34" charset="0"/>
                </a:rPr>
                <a:t>_</a:t>
              </a:r>
              <a:r>
                <a:rPr lang="cs-CZ" sz="4400" dirty="0" smtClean="0">
                  <a:latin typeface="Trebuchet MS" pitchFamily="34" charset="0"/>
                </a:rPr>
                <a:t>l</a:t>
              </a:r>
              <a:endParaRPr lang="cs-CZ" sz="4400" dirty="0">
                <a:latin typeface="Trebuchet MS" pitchFamily="34" charset="0"/>
              </a:endParaRPr>
            </a:p>
          </p:txBody>
        </p:sp>
        <p:sp>
          <p:nvSpPr>
            <p:cNvPr id="17" name="Šipka doprava 16"/>
            <p:cNvSpPr/>
            <p:nvPr/>
          </p:nvSpPr>
          <p:spPr>
            <a:xfrm>
              <a:off x="323850" y="188913"/>
              <a:ext cx="792163" cy="360362"/>
            </a:xfrm>
            <a:prstGeom prst="rightArrow">
              <a:avLst/>
            </a:prstGeom>
            <a:solidFill>
              <a:srgbClr val="25FF88"/>
            </a:solidFill>
            <a:ln>
              <a:solidFill>
                <a:srgbClr val="25FF8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" name="Rectangle 4"/>
            <p:cNvSpPr>
              <a:spLocks noChangeArrowheads="1"/>
            </p:cNvSpPr>
            <p:nvPr/>
          </p:nvSpPr>
          <p:spPr bwMode="auto">
            <a:xfrm>
              <a:off x="1403350" y="146050"/>
              <a:ext cx="6337300" cy="519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anchor="ctr">
              <a:spAutoFit/>
            </a:bodyPr>
            <a:lstStyle/>
            <a:p>
              <a:r>
                <a:rPr lang="cs-CZ" altLang="zh-CN" sz="2800" b="1" dirty="0" smtClean="0">
                  <a:latin typeface="Calibri" pitchFamily="34" charset="0"/>
                </a:rPr>
                <a:t>Dopište </a:t>
              </a:r>
              <a:r>
                <a:rPr lang="cs-CZ" altLang="zh-CN" sz="2800" b="1" dirty="0">
                  <a:latin typeface="Calibri" pitchFamily="34" charset="0"/>
                </a:rPr>
                <a:t>správné samohlásky do slov.</a:t>
              </a:r>
            </a:p>
          </p:txBody>
        </p:sp>
        <p:sp>
          <p:nvSpPr>
            <p:cNvPr id="19" name="Rectangle 11"/>
            <p:cNvSpPr>
              <a:spLocks noChangeArrowheads="1"/>
            </p:cNvSpPr>
            <p:nvPr/>
          </p:nvSpPr>
          <p:spPr bwMode="auto">
            <a:xfrm>
              <a:off x="3635896" y="2564904"/>
              <a:ext cx="1655763" cy="8636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4400" dirty="0" smtClean="0">
                  <a:latin typeface="Trebuchet MS" pitchFamily="34" charset="0"/>
                </a:rPr>
                <a:t>r</a:t>
              </a:r>
              <a:r>
                <a:rPr lang="cs-CZ" sz="4400" dirty="0" smtClean="0">
                  <a:solidFill>
                    <a:srgbClr val="FF3300"/>
                  </a:solidFill>
                  <a:latin typeface="Trebuchet MS" pitchFamily="34" charset="0"/>
                </a:rPr>
                <a:t>_</a:t>
              </a:r>
              <a:r>
                <a:rPr lang="cs-CZ" sz="4400" dirty="0" smtClean="0">
                  <a:latin typeface="Trebuchet MS" pitchFamily="34" charset="0"/>
                </a:rPr>
                <a:t>ba</a:t>
              </a:r>
              <a:endParaRPr lang="cs-CZ" sz="4400" dirty="0">
                <a:latin typeface="Trebuchet MS" pitchFamily="34" charset="0"/>
              </a:endParaRPr>
            </a:p>
          </p:txBody>
        </p:sp>
        <p:pic>
          <p:nvPicPr>
            <p:cNvPr id="20" name="Picture 23" descr="MC900084052[1]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347864" y="764704"/>
              <a:ext cx="2730500" cy="1536700"/>
            </a:xfrm>
            <a:prstGeom prst="rect">
              <a:avLst/>
            </a:prstGeom>
            <a:noFill/>
          </p:spPr>
        </p:pic>
        <p:sp>
          <p:nvSpPr>
            <p:cNvPr id="21" name="Rectangle 9"/>
            <p:cNvSpPr>
              <a:spLocks noChangeArrowheads="1"/>
            </p:cNvSpPr>
            <p:nvPr/>
          </p:nvSpPr>
          <p:spPr bwMode="auto">
            <a:xfrm>
              <a:off x="2483768" y="5589240"/>
              <a:ext cx="1944216" cy="8636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4400" dirty="0" smtClean="0">
                  <a:latin typeface="Trebuchet MS" pitchFamily="34" charset="0"/>
                </a:rPr>
                <a:t>m</a:t>
              </a:r>
              <a:r>
                <a:rPr lang="cs-CZ" sz="4400" dirty="0" smtClean="0">
                  <a:solidFill>
                    <a:srgbClr val="FF3300"/>
                  </a:solidFill>
                  <a:latin typeface="Trebuchet MS" pitchFamily="34" charset="0"/>
                </a:rPr>
                <a:t>_</a:t>
              </a:r>
              <a:r>
                <a:rPr lang="cs-CZ" sz="4400" dirty="0" err="1" smtClean="0">
                  <a:latin typeface="Trebuchet MS" pitchFamily="34" charset="0"/>
                </a:rPr>
                <a:t>loun</a:t>
              </a:r>
              <a:endParaRPr lang="cs-CZ" sz="4400" dirty="0">
                <a:latin typeface="Trebuchet MS" pitchFamily="34" charset="0"/>
              </a:endParaRPr>
            </a:p>
          </p:txBody>
        </p:sp>
        <p:pic>
          <p:nvPicPr>
            <p:cNvPr id="22" name="Picture 21" descr="MC900436903[1]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627784" y="3933056"/>
              <a:ext cx="1714500" cy="1714500"/>
            </a:xfrm>
            <a:prstGeom prst="rect">
              <a:avLst/>
            </a:prstGeom>
            <a:noFill/>
          </p:spPr>
        </p:pic>
        <p:sp>
          <p:nvSpPr>
            <p:cNvPr id="23" name="Rectangle 3"/>
            <p:cNvSpPr>
              <a:spLocks noChangeArrowheads="1"/>
            </p:cNvSpPr>
            <p:nvPr/>
          </p:nvSpPr>
          <p:spPr bwMode="auto">
            <a:xfrm>
              <a:off x="6012160" y="5517232"/>
              <a:ext cx="1512888" cy="8636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4400" dirty="0" smtClean="0">
                  <a:solidFill>
                    <a:srgbClr val="FF3300"/>
                  </a:solidFill>
                  <a:latin typeface="Trebuchet MS" pitchFamily="34" charset="0"/>
                </a:rPr>
                <a:t>_</a:t>
              </a:r>
              <a:r>
                <a:rPr lang="cs-CZ" sz="4400" dirty="0" err="1" smtClean="0">
                  <a:latin typeface="Trebuchet MS" pitchFamily="34" charset="0"/>
                </a:rPr>
                <a:t>uto</a:t>
              </a:r>
              <a:endParaRPr lang="cs-CZ" sz="4400" dirty="0">
                <a:latin typeface="Trebuchet MS" pitchFamily="34" charset="0"/>
              </a:endParaRPr>
            </a:p>
          </p:txBody>
        </p:sp>
        <p:pic>
          <p:nvPicPr>
            <p:cNvPr id="24" name="Picture 26" descr="MC900441736[1]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5940152" y="3645024"/>
              <a:ext cx="1944688" cy="1944688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5"/>
          <p:cNvGrpSpPr/>
          <p:nvPr/>
        </p:nvGrpSpPr>
        <p:grpSpPr>
          <a:xfrm>
            <a:off x="323850" y="146050"/>
            <a:ext cx="8424863" cy="519113"/>
            <a:chOff x="323850" y="146050"/>
            <a:chExt cx="8424863" cy="519113"/>
          </a:xfrm>
        </p:grpSpPr>
        <p:sp>
          <p:nvSpPr>
            <p:cNvPr id="4" name="Rectangle 4"/>
            <p:cNvSpPr>
              <a:spLocks noChangeArrowheads="1"/>
            </p:cNvSpPr>
            <p:nvPr/>
          </p:nvSpPr>
          <p:spPr bwMode="auto">
            <a:xfrm>
              <a:off x="1403350" y="146050"/>
              <a:ext cx="7345363" cy="519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anchor="ctr">
              <a:spAutoFit/>
            </a:bodyPr>
            <a:lstStyle/>
            <a:p>
              <a:r>
                <a:rPr lang="cs-CZ" altLang="zh-CN" sz="2800" b="1" dirty="0">
                  <a:latin typeface="Calibri" pitchFamily="34" charset="0"/>
                </a:rPr>
                <a:t>Zakroužkujte slovo, které je napsané </a:t>
              </a:r>
              <a:r>
                <a:rPr lang="cs-CZ" altLang="zh-CN" sz="2800" b="1" dirty="0" smtClean="0">
                  <a:latin typeface="Calibri" pitchFamily="34" charset="0"/>
                </a:rPr>
                <a:t>správně.</a:t>
              </a:r>
              <a:endParaRPr lang="cs-CZ" altLang="zh-CN" sz="2800" b="1" dirty="0">
                <a:latin typeface="Calibri" pitchFamily="34" charset="0"/>
              </a:endParaRPr>
            </a:p>
          </p:txBody>
        </p:sp>
        <p:sp>
          <p:nvSpPr>
            <p:cNvPr id="5" name="Šipka doprava 4"/>
            <p:cNvSpPr/>
            <p:nvPr/>
          </p:nvSpPr>
          <p:spPr>
            <a:xfrm>
              <a:off x="323850" y="188913"/>
              <a:ext cx="792163" cy="360362"/>
            </a:xfrm>
            <a:prstGeom prst="rightArrow">
              <a:avLst/>
            </a:prstGeom>
            <a:solidFill>
              <a:srgbClr val="25FF88"/>
            </a:solidFill>
            <a:ln>
              <a:solidFill>
                <a:srgbClr val="25FF8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aphicFrame>
        <p:nvGraphicFramePr>
          <p:cNvPr id="28710" name="Group 38"/>
          <p:cNvGraphicFramePr>
            <a:graphicFrameLocks noGrp="1"/>
          </p:cNvGraphicFramePr>
          <p:nvPr>
            <p:ph/>
          </p:nvPr>
        </p:nvGraphicFramePr>
        <p:xfrm>
          <a:off x="0" y="908050"/>
          <a:ext cx="9144000" cy="5949952"/>
        </p:xfrm>
        <a:graphic>
          <a:graphicData uri="http://schemas.openxmlformats.org/drawingml/2006/table">
            <a:tbl>
              <a:tblPr/>
              <a:tblGrid>
                <a:gridCol w="4500563"/>
                <a:gridCol w="4643437"/>
              </a:tblGrid>
              <a:tr h="9921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kolo  -  </a:t>
                      </a:r>
                      <a:r>
                        <a:rPr kumimoji="0" lang="cs-CZ" sz="4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kólo</a:t>
                      </a:r>
                      <a:endParaRPr kumimoji="0" lang="cs-CZ" sz="4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rebuchet MS" pitchFamily="34" charset="0"/>
                      </a:endParaRPr>
                    </a:p>
                  </a:txBody>
                  <a:tcPr marL="90000" marR="90000" marT="46800" marB="46800" anchor="b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slepice - </a:t>
                      </a:r>
                      <a:r>
                        <a:rPr kumimoji="0" lang="cs-CZ" sz="4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slepíce</a:t>
                      </a:r>
                      <a:endParaRPr kumimoji="0" lang="cs-CZ" sz="4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rebuchet MS" pitchFamily="34" charset="0"/>
                      </a:endParaRPr>
                    </a:p>
                  </a:txBody>
                  <a:tcPr marL="90000" marR="90000" marT="46800" marB="4680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06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misa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 -  mísa</a:t>
                      </a:r>
                    </a:p>
                  </a:txBody>
                  <a:tcPr marL="90000" marR="90000" marT="46800" marB="46800" anchor="b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hrád  -  hrad</a:t>
                      </a:r>
                    </a:p>
                  </a:txBody>
                  <a:tcPr marL="90000" marR="90000" marT="46800" marB="4680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21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salám - salam</a:t>
                      </a:r>
                    </a:p>
                  </a:txBody>
                  <a:tcPr marL="90000" marR="90000" marT="46800" marB="46800" anchor="b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jazyk  -  jazýk</a:t>
                      </a:r>
                    </a:p>
                  </a:txBody>
                  <a:tcPr marL="90000" marR="90000" marT="46800" marB="4680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21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klič  -  klíč</a:t>
                      </a:r>
                    </a:p>
                  </a:txBody>
                  <a:tcPr marL="90000" marR="90000" marT="46800" marB="46800" anchor="b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léto  -  leto</a:t>
                      </a:r>
                    </a:p>
                  </a:txBody>
                  <a:tcPr marL="90000" marR="90000" marT="46800" marB="4680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06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rohlík - rohlik</a:t>
                      </a:r>
                    </a:p>
                  </a:txBody>
                  <a:tcPr marL="90000" marR="90000" marT="46800" marB="46800" anchor="b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zajic  -  zajíc</a:t>
                      </a:r>
                    </a:p>
                  </a:txBody>
                  <a:tcPr marL="90000" marR="90000" marT="46800" marB="4680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21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míč  -  </a:t>
                      </a:r>
                      <a:r>
                        <a:rPr kumimoji="0" lang="cs-CZ" sz="4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mič</a:t>
                      </a:r>
                      <a:endParaRPr kumimoji="0" lang="cs-CZ" sz="4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rebuchet MS" pitchFamily="34" charset="0"/>
                      </a:endParaRPr>
                    </a:p>
                  </a:txBody>
                  <a:tcPr marL="90000" marR="90000" marT="46800" marB="46800" anchor="b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4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porek</a:t>
                      </a:r>
                      <a:r>
                        <a:rPr kumimoji="0" lang="cs-CZ" sz="4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 -  pórek</a:t>
                      </a:r>
                    </a:p>
                  </a:txBody>
                  <a:tcPr marL="90000" marR="90000" marT="46800" marB="4680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507413" cy="4897437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AUTOR, Neuveden. </a:t>
            </a:r>
            <a:r>
              <a:rPr lang="cs-CZ" sz="2000" i="1" dirty="0" smtClean="0"/>
              <a:t>Office.</a:t>
            </a:r>
            <a:r>
              <a:rPr lang="cs-CZ" sz="2000" i="1" dirty="0" err="1" smtClean="0"/>
              <a:t>com</a:t>
            </a:r>
            <a:r>
              <a:rPr lang="cs-CZ" sz="2000" dirty="0" smtClean="0"/>
              <a:t>: Kliparty, fotografie a animace [online]. [cit.</a:t>
            </a:r>
          </a:p>
          <a:p>
            <a:pPr>
              <a:buNone/>
            </a:pPr>
            <a:r>
              <a:rPr lang="cs-CZ" sz="2000" dirty="0" smtClean="0"/>
              <a:t>11.12.2011]. Dostupný na WWW: http://office.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/</a:t>
            </a:r>
            <a:r>
              <a:rPr lang="cs-CZ" sz="2000" dirty="0" err="1" smtClean="0"/>
              <a:t>cs</a:t>
            </a:r>
            <a:r>
              <a:rPr lang="cs-CZ" sz="2000" dirty="0" smtClean="0"/>
              <a:t>-cz/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/??</a:t>
            </a:r>
            <a:r>
              <a:rPr lang="cs-CZ" sz="2000" dirty="0" err="1" smtClean="0"/>
              <a:t>Origin</a:t>
            </a:r>
            <a:r>
              <a:rPr lang="cs-CZ" sz="2000" dirty="0" smtClean="0"/>
              <a:t>=EC790014051029&amp;CTT=6&amp;</a:t>
            </a:r>
            <a:r>
              <a:rPr lang="cs-CZ" sz="2000" dirty="0" err="1" smtClean="0"/>
              <a:t>ver</a:t>
            </a:r>
            <a:r>
              <a:rPr lang="cs-CZ" sz="2000" dirty="0" smtClean="0"/>
              <a:t>=12&amp;</a:t>
            </a:r>
            <a:r>
              <a:rPr lang="cs-CZ" sz="2000" dirty="0" err="1" smtClean="0"/>
              <a:t>app</a:t>
            </a:r>
            <a:r>
              <a:rPr lang="cs-CZ" sz="2000" dirty="0" smtClean="0"/>
              <a:t>=</a:t>
            </a:r>
            <a:r>
              <a:rPr lang="cs-CZ" sz="2000" dirty="0" err="1" smtClean="0"/>
              <a:t>powerpnt.exe</a:t>
            </a:r>
            <a:endParaRPr lang="cs-CZ" sz="2000" dirty="0" smtClean="0"/>
          </a:p>
          <a:p>
            <a:pPr>
              <a:buFont typeface="Arial" charset="0"/>
              <a:buNone/>
            </a:pPr>
            <a:endParaRPr lang="cs-CZ" sz="2000" dirty="0" smtClean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288" y="333375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latin typeface="+mj-lt"/>
                <a:ea typeface="+mj-ea"/>
                <a:cs typeface="+mj-cs"/>
              </a:rPr>
              <a:t>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Veselý obličej 1"/>
          <p:cNvSpPr/>
          <p:nvPr/>
        </p:nvSpPr>
        <p:spPr>
          <a:xfrm>
            <a:off x="2700338" y="1628775"/>
            <a:ext cx="3743325" cy="4032250"/>
          </a:xfrm>
          <a:prstGeom prst="smileyFace">
            <a:avLst>
              <a:gd name="adj" fmla="val -4653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>
              <a:defRPr/>
            </a:pPr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2627313" y="765175"/>
            <a:ext cx="45370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/>
              <a:t>Zkus to ještě jednou</a:t>
            </a: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524750" y="5661025"/>
            <a:ext cx="863600" cy="720725"/>
          </a:xfrm>
          <a:prstGeom prst="actionButtonBackPrevious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1777</TotalTime>
  <Words>521</Words>
  <Application>Microsoft Office PowerPoint</Application>
  <PresentationFormat>Předvádění na obrazovce (4:3)</PresentationFormat>
  <Paragraphs>131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Krátké a dlouhé samohlásky VY_32_INOVACE_5B_19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VY_32_INOVACE_5B_19_Krátké a dlouhé samohlásky Číslo projektu: CZ.1.07/1.4.00/21.1101</dc:title>
  <dc:creator>Pavla</dc:creator>
  <cp:lastModifiedBy>uzivatel</cp:lastModifiedBy>
  <cp:revision>14</cp:revision>
  <dcterms:created xsi:type="dcterms:W3CDTF">2011-12-11T15:56:47Z</dcterms:created>
  <dcterms:modified xsi:type="dcterms:W3CDTF">2013-01-22T20:30:35Z</dcterms:modified>
</cp:coreProperties>
</file>