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186" y="11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5B617E-4056-4E5E-8B6B-C35924D93899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DBA577-607C-482D-95FE-E451B0A43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37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36.jpeg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png"/><Relationship Id="rId7" Type="http://schemas.openxmlformats.org/officeDocument/2006/relationships/image" Target="../media/image43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png"/><Relationship Id="rId4" Type="http://schemas.openxmlformats.org/officeDocument/2006/relationships/image" Target="../media/image40.jpeg"/><Relationship Id="rId9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47.jpeg"/><Relationship Id="rId7" Type="http://schemas.openxmlformats.org/officeDocument/2006/relationships/image" Target="../media/image28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Relationship Id="rId9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Obrázkové čtení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VY_32_INOVACE_5B_20</a:t>
            </a:r>
            <a:br>
              <a:rPr lang="cs-CZ" sz="4000" dirty="0" smtClean="0"/>
            </a:br>
            <a:r>
              <a:rPr lang="cs-CZ" sz="2800" dirty="0" smtClean="0"/>
              <a:t>Číslo projektu: 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6308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</a:t>
            </a:r>
            <a:r>
              <a:rPr lang="cs-CZ" sz="2000" dirty="0"/>
              <a:t>Trhové </a:t>
            </a:r>
            <a:r>
              <a:rPr lang="cs-CZ" sz="2000" dirty="0" err="1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953650"/>
              </p:ext>
            </p:extLst>
          </p:nvPr>
        </p:nvGraphicFramePr>
        <p:xfrm>
          <a:off x="539750" y="1052513"/>
          <a:ext cx="8280400" cy="4123477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 prvních dvou úkolech žáci popisují co vidí na obrázku a vytleskávají slova po slabikách.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Pomocí obrázků čtou jednoduché věty.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 posledních dvou úkolech žáci spojují vhodné dva obrázky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pomocí rukopisných poznámek (Microsoft 2010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9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Čtení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0"/>
          <p:cNvGrpSpPr/>
          <p:nvPr/>
        </p:nvGrpSpPr>
        <p:grpSpPr>
          <a:xfrm>
            <a:off x="5868145" y="980175"/>
            <a:ext cx="2333591" cy="5361076"/>
            <a:chOff x="5868145" y="332657"/>
            <a:chExt cx="2520280" cy="6008594"/>
          </a:xfrm>
        </p:grpSpPr>
        <p:pic>
          <p:nvPicPr>
            <p:cNvPr id="6" name="Picture 4" descr="domácnost,jídelní stoly,místa u stolu,nábytek,nábytky,nádobí,stoly,ubrousky"/>
            <p:cNvPicPr>
              <a:picLocks noChangeAspect="1" noChangeArrowheads="1"/>
            </p:cNvPicPr>
            <p:nvPr/>
          </p:nvPicPr>
          <p:blipFill>
            <a:blip r:embed="rId2" cstate="print"/>
            <a:srcRect t="11765" b="14706"/>
            <a:stretch>
              <a:fillRect/>
            </a:stretch>
          </p:blipFill>
          <p:spPr bwMode="auto">
            <a:xfrm>
              <a:off x="5940153" y="332657"/>
              <a:ext cx="2448272" cy="1800200"/>
            </a:xfrm>
            <a:prstGeom prst="rect">
              <a:avLst/>
            </a:prstGeom>
            <a:noFill/>
          </p:spPr>
        </p:pic>
        <p:pic>
          <p:nvPicPr>
            <p:cNvPr id="8" name="Picture 8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 l="24289" r="24374"/>
            <a:stretch>
              <a:fillRect/>
            </a:stretch>
          </p:blipFill>
          <p:spPr bwMode="auto">
            <a:xfrm rot="1928192">
              <a:off x="6498649" y="2458485"/>
              <a:ext cx="938853" cy="1828800"/>
            </a:xfrm>
            <a:prstGeom prst="rect">
              <a:avLst/>
            </a:prstGeom>
            <a:noFill/>
          </p:spPr>
        </p:pic>
        <p:pic>
          <p:nvPicPr>
            <p:cNvPr id="2050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 t="11812" b="13376"/>
            <a:stretch>
              <a:fillRect/>
            </a:stretch>
          </p:blipFill>
          <p:spPr bwMode="auto">
            <a:xfrm>
              <a:off x="5868145" y="4725144"/>
              <a:ext cx="2160240" cy="1616107"/>
            </a:xfrm>
            <a:prstGeom prst="rect">
              <a:avLst/>
            </a:prstGeom>
            <a:noFill/>
          </p:spPr>
        </p:pic>
      </p:grpSp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1" y="980728"/>
            <a:ext cx="1733525" cy="1670449"/>
          </a:xfrm>
          <a:prstGeom prst="rect">
            <a:avLst/>
          </a:prstGeom>
          <a:noFill/>
        </p:spPr>
      </p:pic>
      <p:pic>
        <p:nvPicPr>
          <p:cNvPr id="7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98315" y="2843921"/>
            <a:ext cx="1693332" cy="1631719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b="5501"/>
          <a:stretch>
            <a:fillRect/>
          </a:stretch>
        </p:blipFill>
        <p:spPr bwMode="auto">
          <a:xfrm>
            <a:off x="1331641" y="4707114"/>
            <a:ext cx="1800199" cy="1639266"/>
          </a:xfrm>
          <a:prstGeom prst="rect">
            <a:avLst/>
          </a:prstGeom>
          <a:noFill/>
        </p:spPr>
      </p:pic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067944" y="692696"/>
            <a:ext cx="1080120" cy="136815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0000" dirty="0" smtClean="0">
                <a:latin typeface="Trebuchet MS" pitchFamily="34" charset="0"/>
              </a:rPr>
              <a:t>a</a:t>
            </a:r>
            <a:endParaRPr lang="cs-CZ" sz="10000" dirty="0">
              <a:latin typeface="Trebuchet MS" pitchFamily="34" charset="0"/>
            </a:endParaRPr>
          </a:p>
        </p:txBody>
      </p:sp>
      <p:sp>
        <p:nvSpPr>
          <p:cNvPr id="15" name="Zástupný symbol pro obsah 13"/>
          <p:cNvSpPr txBox="1">
            <a:spLocks/>
          </p:cNvSpPr>
          <p:nvPr/>
        </p:nvSpPr>
        <p:spPr>
          <a:xfrm>
            <a:off x="4139952" y="2852936"/>
            <a:ext cx="1080120" cy="1368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0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a</a:t>
            </a:r>
            <a:endParaRPr kumimoji="0" lang="cs-CZ" sz="10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6" name="Zástupný symbol pro obsah 13"/>
          <p:cNvSpPr txBox="1">
            <a:spLocks/>
          </p:cNvSpPr>
          <p:nvPr/>
        </p:nvSpPr>
        <p:spPr>
          <a:xfrm>
            <a:off x="4139952" y="4941168"/>
            <a:ext cx="1080120" cy="1368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0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a</a:t>
            </a:r>
            <a:endParaRPr kumimoji="0" lang="cs-CZ" sz="10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539552" y="260648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1547664" y="0"/>
            <a:ext cx="7344816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Říkejte, co je na obrázku. Vytleskávejte slova po</a:t>
            </a:r>
          </a:p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slabikách.</a:t>
            </a:r>
            <a:endParaRPr lang="cs-CZ" altLang="zh-CN" sz="28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ástupný symbol pro obsah 13"/>
          <p:cNvSpPr txBox="1">
            <a:spLocks/>
          </p:cNvSpPr>
          <p:nvPr/>
        </p:nvSpPr>
        <p:spPr>
          <a:xfrm>
            <a:off x="3707904" y="3284984"/>
            <a:ext cx="2016224" cy="1368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0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má</a:t>
            </a:r>
            <a:endParaRPr kumimoji="0" lang="cs-CZ" sz="10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467544" y="260648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26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708920"/>
            <a:ext cx="1828800" cy="1828800"/>
          </a:xfrm>
          <a:prstGeom prst="rect">
            <a:avLst/>
          </a:prstGeom>
          <a:noFill/>
        </p:spPr>
      </p:pic>
      <p:pic>
        <p:nvPicPr>
          <p:cNvPr id="30728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996952"/>
            <a:ext cx="1828800" cy="1828800"/>
          </a:xfrm>
          <a:prstGeom prst="rect">
            <a:avLst/>
          </a:prstGeom>
          <a:noFill/>
        </p:spPr>
      </p:pic>
      <p:pic>
        <p:nvPicPr>
          <p:cNvPr id="30730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980728"/>
            <a:ext cx="1828800" cy="1828800"/>
          </a:xfrm>
          <a:prstGeom prst="rect">
            <a:avLst/>
          </a:prstGeom>
          <a:noFill/>
        </p:spPr>
      </p:pic>
      <p:sp>
        <p:nvSpPr>
          <p:cNvPr id="21" name="Zástupný symbol pro obsah 13"/>
          <p:cNvSpPr txBox="1">
            <a:spLocks/>
          </p:cNvSpPr>
          <p:nvPr/>
        </p:nvSpPr>
        <p:spPr>
          <a:xfrm>
            <a:off x="3707904" y="1196752"/>
            <a:ext cx="2016224" cy="1368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0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má</a:t>
            </a:r>
            <a:endParaRPr kumimoji="0" lang="cs-CZ" sz="10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30732" name="Picture 12" descr="Dílek sýru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153344"/>
            <a:ext cx="1440160" cy="1440160"/>
          </a:xfrm>
          <a:prstGeom prst="rect">
            <a:avLst/>
          </a:prstGeom>
          <a:noFill/>
        </p:spPr>
      </p:pic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4509120"/>
            <a:ext cx="2160240" cy="2160240"/>
          </a:xfrm>
          <a:prstGeom prst="rect">
            <a:avLst/>
          </a:prstGeom>
          <a:noFill/>
        </p:spPr>
      </p:pic>
      <p:sp>
        <p:nvSpPr>
          <p:cNvPr id="12" name="Zástupný symbol pro obsah 13"/>
          <p:cNvSpPr txBox="1">
            <a:spLocks/>
          </p:cNvSpPr>
          <p:nvPr/>
        </p:nvSpPr>
        <p:spPr>
          <a:xfrm>
            <a:off x="3707904" y="5229200"/>
            <a:ext cx="2016224" cy="1368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0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má</a:t>
            </a:r>
            <a:endParaRPr kumimoji="0" lang="cs-CZ" sz="10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5029200"/>
            <a:ext cx="1828800" cy="1828800"/>
          </a:xfrm>
          <a:prstGeom prst="rect">
            <a:avLst/>
          </a:prstGeom>
          <a:noFill/>
        </p:spPr>
      </p:pic>
      <p:sp>
        <p:nvSpPr>
          <p:cNvPr id="13" name="Zástupný symbol pro obsah 2"/>
          <p:cNvSpPr txBox="1">
            <a:spLocks/>
          </p:cNvSpPr>
          <p:nvPr/>
        </p:nvSpPr>
        <p:spPr>
          <a:xfrm>
            <a:off x="1619672" y="0"/>
            <a:ext cx="7344816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defRPr/>
            </a:pPr>
            <a:r>
              <a:rPr lang="cs-CZ" altLang="zh-CN" sz="2800" b="1" dirty="0" smtClean="0"/>
              <a:t>Říkejte, co je na obrázku. Vytleskávejte slova po</a:t>
            </a:r>
          </a:p>
          <a:p>
            <a:pPr marL="342900" lvl="0" indent="-342900">
              <a:defRPr/>
            </a:pPr>
            <a:r>
              <a:rPr lang="cs-CZ" altLang="zh-CN" sz="2800" b="1" dirty="0" smtClean="0"/>
              <a:t>slabikách.</a:t>
            </a:r>
            <a:endParaRPr lang="cs-CZ" altLang="zh-CN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67544" y="260648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1547664" y="188640"/>
            <a:ext cx="734481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Čtěte obrázkové věty.</a:t>
            </a:r>
            <a:endParaRPr lang="cs-CZ" altLang="zh-CN" sz="2800" b="1" dirty="0">
              <a:latin typeface="+mn-lt"/>
            </a:endParaRPr>
          </a:p>
        </p:txBody>
      </p:sp>
      <p:sp>
        <p:nvSpPr>
          <p:cNvPr id="21" name="Zástupný symbol pro obsah 13"/>
          <p:cNvSpPr txBox="1">
            <a:spLocks/>
          </p:cNvSpPr>
          <p:nvPr/>
        </p:nvSpPr>
        <p:spPr>
          <a:xfrm>
            <a:off x="323528" y="1772816"/>
            <a:ext cx="7416824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000" noProof="0" dirty="0" smtClean="0">
                <a:latin typeface="Trebuchet MS" pitchFamily="34" charset="0"/>
              </a:rPr>
              <a:t>M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áma má                .</a:t>
            </a:r>
            <a:endParaRPr kumimoji="0" lang="cs-CZ" sz="6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8" name="Zástupný symbol pro obsah 13"/>
          <p:cNvSpPr txBox="1">
            <a:spLocks/>
          </p:cNvSpPr>
          <p:nvPr/>
        </p:nvSpPr>
        <p:spPr>
          <a:xfrm>
            <a:off x="323528" y="4581128"/>
            <a:ext cx="7560840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000" noProof="0" dirty="0" smtClean="0">
                <a:latin typeface="Trebuchet MS" pitchFamily="34" charset="0"/>
              </a:rPr>
              <a:t>Ema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 má                  .</a:t>
            </a:r>
            <a:endParaRPr kumimoji="0" lang="cs-CZ" sz="6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9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221088"/>
            <a:ext cx="1733525" cy="1670449"/>
          </a:xfrm>
          <a:prstGeom prst="rect">
            <a:avLst/>
          </a:prstGeom>
          <a:noFill/>
        </p:spPr>
      </p:pic>
      <p:pic>
        <p:nvPicPr>
          <p:cNvPr id="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908720"/>
            <a:ext cx="2736304" cy="26367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ástupný symbol pro obsah 13"/>
          <p:cNvSpPr txBox="1">
            <a:spLocks/>
          </p:cNvSpPr>
          <p:nvPr/>
        </p:nvSpPr>
        <p:spPr>
          <a:xfrm>
            <a:off x="323528" y="1772816"/>
            <a:ext cx="7416824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000" dirty="0" smtClean="0">
                <a:latin typeface="Trebuchet MS" pitchFamily="34" charset="0"/>
              </a:rPr>
              <a:t>Ela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 jí                 .</a:t>
            </a:r>
            <a:endParaRPr kumimoji="0" lang="cs-CZ" sz="6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3"/>
          <p:cNvSpPr txBox="1">
            <a:spLocks/>
          </p:cNvSpPr>
          <p:nvPr/>
        </p:nvSpPr>
        <p:spPr>
          <a:xfrm>
            <a:off x="395536" y="3429000"/>
            <a:ext cx="7416824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000" dirty="0" smtClean="0">
                <a:latin typeface="Trebuchet MS" pitchFamily="34" charset="0"/>
              </a:rPr>
              <a:t>Ema jí               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6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3"/>
          <p:cNvSpPr txBox="1">
            <a:spLocks/>
          </p:cNvSpPr>
          <p:nvPr/>
        </p:nvSpPr>
        <p:spPr>
          <a:xfrm>
            <a:off x="539552" y="5229200"/>
            <a:ext cx="7416824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000" dirty="0" smtClean="0">
                <a:latin typeface="Trebuchet MS" pitchFamily="34" charset="0"/>
              </a:rPr>
              <a:t>Eva jí                .</a:t>
            </a:r>
            <a:endParaRPr kumimoji="0" lang="cs-CZ" sz="6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9687" b="17314"/>
          <a:stretch>
            <a:fillRect/>
          </a:stretch>
        </p:blipFill>
        <p:spPr bwMode="auto">
          <a:xfrm>
            <a:off x="3635896" y="5157192"/>
            <a:ext cx="1828800" cy="1152128"/>
          </a:xfrm>
          <a:prstGeom prst="rect">
            <a:avLst/>
          </a:prstGeom>
          <a:noFill/>
        </p:spPr>
      </p:pic>
      <p:pic>
        <p:nvPicPr>
          <p:cNvPr id="1032" name="Picture 8" descr="T&amp;rcaron;ešn&amp;ecaron; se stopkou a liste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980728"/>
            <a:ext cx="1828800" cy="1828800"/>
          </a:xfrm>
          <a:prstGeom prst="rect">
            <a:avLst/>
          </a:prstGeom>
          <a:noFill/>
        </p:spPr>
      </p:pic>
      <p:pic>
        <p:nvPicPr>
          <p:cNvPr id="1034" name="Picture 10" descr="&amp;Ccaron;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3068960"/>
            <a:ext cx="1656184" cy="1656184"/>
          </a:xfrm>
          <a:prstGeom prst="rect">
            <a:avLst/>
          </a:prstGeom>
          <a:noFill/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1547664" y="260648"/>
            <a:ext cx="734481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Čtěte obrázkové věty.</a:t>
            </a:r>
            <a:endParaRPr lang="cs-CZ" altLang="zh-CN" sz="28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ástupný symbol pro obsah 13"/>
          <p:cNvSpPr txBox="1">
            <a:spLocks/>
          </p:cNvSpPr>
          <p:nvPr/>
        </p:nvSpPr>
        <p:spPr>
          <a:xfrm>
            <a:off x="323528" y="1772816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Malé              má malé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23556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484784"/>
            <a:ext cx="1512168" cy="1512168"/>
          </a:xfrm>
          <a:prstGeom prst="rect">
            <a:avLst/>
          </a:prstGeom>
          <a:noFill/>
        </p:spPr>
      </p:pic>
      <p:sp>
        <p:nvSpPr>
          <p:cNvPr id="13" name="Zástupný symbol pro obsah 13"/>
          <p:cNvSpPr txBox="1">
            <a:spLocks/>
          </p:cNvSpPr>
          <p:nvPr/>
        </p:nvSpPr>
        <p:spPr>
          <a:xfrm>
            <a:off x="395536" y="3645024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Malá            má malé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2355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996952"/>
            <a:ext cx="1828800" cy="1828800"/>
          </a:xfrm>
          <a:prstGeom prst="rect">
            <a:avLst/>
          </a:prstGeom>
          <a:noFill/>
        </p:spPr>
      </p:pic>
      <p:pic>
        <p:nvPicPr>
          <p:cNvPr id="23560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5750" b="13376"/>
          <a:stretch>
            <a:fillRect/>
          </a:stretch>
        </p:blipFill>
        <p:spPr bwMode="auto">
          <a:xfrm>
            <a:off x="6660232" y="3356992"/>
            <a:ext cx="1828800" cy="1296144"/>
          </a:xfrm>
          <a:prstGeom prst="rect">
            <a:avLst/>
          </a:prstGeom>
          <a:noFill/>
        </p:spPr>
      </p:pic>
      <p:pic>
        <p:nvPicPr>
          <p:cNvPr id="23562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5229200"/>
            <a:ext cx="1296144" cy="1296144"/>
          </a:xfrm>
          <a:prstGeom prst="rect">
            <a:avLst/>
          </a:prstGeom>
          <a:noFill/>
        </p:spPr>
      </p:pic>
      <p:sp>
        <p:nvSpPr>
          <p:cNvPr id="15" name="Zástupný symbol pro obsah 13"/>
          <p:cNvSpPr txBox="1">
            <a:spLocks/>
          </p:cNvSpPr>
          <p:nvPr/>
        </p:nvSpPr>
        <p:spPr>
          <a:xfrm>
            <a:off x="575048" y="5517232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Malá            má malé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23564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5013176"/>
            <a:ext cx="1612776" cy="1612776"/>
          </a:xfrm>
          <a:prstGeom prst="rect">
            <a:avLst/>
          </a:prstGeom>
          <a:noFill/>
        </p:spPr>
      </p:pic>
      <p:pic>
        <p:nvPicPr>
          <p:cNvPr id="23566" name="Picture 14" descr="Beetle Car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1628800"/>
            <a:ext cx="1872208" cy="848735"/>
          </a:xfrm>
          <a:prstGeom prst="rect">
            <a:avLst/>
          </a:prstGeom>
          <a:noFill/>
        </p:spPr>
      </p:pic>
      <p:sp>
        <p:nvSpPr>
          <p:cNvPr id="19" name="Zástupný symbol pro obsah 2"/>
          <p:cNvSpPr txBox="1">
            <a:spLocks/>
          </p:cNvSpPr>
          <p:nvPr/>
        </p:nvSpPr>
        <p:spPr>
          <a:xfrm>
            <a:off x="1547664" y="260648"/>
            <a:ext cx="734481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Čtěte obrázkové věty.</a:t>
            </a:r>
            <a:endParaRPr lang="cs-CZ" altLang="zh-CN" sz="28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ástupný symbol pro obsah 13"/>
          <p:cNvSpPr txBox="1">
            <a:spLocks/>
          </p:cNvSpPr>
          <p:nvPr/>
        </p:nvSpPr>
        <p:spPr>
          <a:xfrm>
            <a:off x="323528" y="1772816"/>
            <a:ext cx="7416824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000" dirty="0" smtClean="0">
                <a:latin typeface="Trebuchet MS" pitchFamily="34" charset="0"/>
              </a:rPr>
              <a:t>Ota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 má                .</a:t>
            </a:r>
            <a:endParaRPr kumimoji="0" lang="cs-CZ" sz="6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25360" r="27693"/>
          <a:stretch>
            <a:fillRect/>
          </a:stretch>
        </p:blipFill>
        <p:spPr bwMode="auto">
          <a:xfrm rot="2419672">
            <a:off x="4735073" y="568000"/>
            <a:ext cx="1295778" cy="2760070"/>
          </a:xfrm>
          <a:prstGeom prst="rect">
            <a:avLst/>
          </a:prstGeom>
          <a:noFill/>
        </p:spPr>
      </p:pic>
      <p:sp>
        <p:nvSpPr>
          <p:cNvPr id="11" name="Zástupný symbol pro obsah 13"/>
          <p:cNvSpPr txBox="1">
            <a:spLocks/>
          </p:cNvSpPr>
          <p:nvPr/>
        </p:nvSpPr>
        <p:spPr>
          <a:xfrm>
            <a:off x="395536" y="3284984"/>
            <a:ext cx="7416824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000" dirty="0" smtClean="0">
                <a:latin typeface="Trebuchet MS" pitchFamily="34" charset="0"/>
              </a:rPr>
              <a:t>Ota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 loví.</a:t>
            </a:r>
            <a:endParaRPr kumimoji="0" lang="cs-CZ" sz="6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3"/>
          <p:cNvSpPr txBox="1">
            <a:spLocks/>
          </p:cNvSpPr>
          <p:nvPr/>
        </p:nvSpPr>
        <p:spPr>
          <a:xfrm>
            <a:off x="467544" y="5013176"/>
            <a:ext cx="7416824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000" dirty="0" smtClean="0">
                <a:latin typeface="Trebuchet MS" pitchFamily="34" charset="0"/>
              </a:rPr>
              <a:t>Ota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 loví </a:t>
            </a:r>
            <a:r>
              <a:rPr kumimoji="0" lang="cs-CZ" sz="6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              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6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221088"/>
            <a:ext cx="2160240" cy="2160240"/>
          </a:xfrm>
          <a:prstGeom prst="rect">
            <a:avLst/>
          </a:prstGeom>
          <a:noFill/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1547664" y="332656"/>
            <a:ext cx="734481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Čtěte obrázkové věty.</a:t>
            </a:r>
            <a:endParaRPr lang="cs-CZ" altLang="zh-CN" sz="28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ástupný symbol pro obsah 13"/>
          <p:cNvSpPr txBox="1">
            <a:spLocks/>
          </p:cNvSpPr>
          <p:nvPr/>
        </p:nvSpPr>
        <p:spPr>
          <a:xfrm>
            <a:off x="323528" y="1772816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V             létá  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3"/>
          <p:cNvSpPr txBox="1">
            <a:spLocks/>
          </p:cNvSpPr>
          <p:nvPr/>
        </p:nvSpPr>
        <p:spPr>
          <a:xfrm>
            <a:off x="395536" y="3645024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            v lese loví 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3"/>
          <p:cNvSpPr txBox="1">
            <a:spLocks/>
          </p:cNvSpPr>
          <p:nvPr/>
        </p:nvSpPr>
        <p:spPr>
          <a:xfrm>
            <a:off x="575048" y="5517232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V lese je i 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2560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052736"/>
            <a:ext cx="1828800" cy="1828800"/>
          </a:xfrm>
          <a:prstGeom prst="rect">
            <a:avLst/>
          </a:prstGeom>
          <a:noFill/>
        </p:spPr>
      </p:pic>
      <p:pic>
        <p:nvPicPr>
          <p:cNvPr id="25604" name="Picture 4" descr="Sov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052736"/>
            <a:ext cx="1828800" cy="1828800"/>
          </a:xfrm>
          <a:prstGeom prst="rect">
            <a:avLst/>
          </a:prstGeom>
          <a:noFill/>
        </p:spPr>
      </p:pic>
      <p:pic>
        <p:nvPicPr>
          <p:cNvPr id="16" name="Picture 4" descr="Sov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996952"/>
            <a:ext cx="1828800" cy="1828800"/>
          </a:xfrm>
          <a:prstGeom prst="rect">
            <a:avLst/>
          </a:prstGeom>
          <a:noFill/>
        </p:spPr>
      </p:pic>
      <p:pic>
        <p:nvPicPr>
          <p:cNvPr id="17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3212976"/>
            <a:ext cx="1828800" cy="1828800"/>
          </a:xfrm>
          <a:prstGeom prst="rect">
            <a:avLst/>
          </a:prstGeom>
          <a:noFill/>
        </p:spPr>
      </p:pic>
      <p:pic>
        <p:nvPicPr>
          <p:cNvPr id="25606" name="Picture 6" descr="Veverka s o&amp;rcaron;íš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797152"/>
            <a:ext cx="1728192" cy="1728192"/>
          </a:xfrm>
          <a:prstGeom prst="rect">
            <a:avLst/>
          </a:prstGeom>
          <a:noFill/>
        </p:spPr>
      </p:pic>
      <p:sp>
        <p:nvSpPr>
          <p:cNvPr id="19" name="Zástupný symbol pro obsah 2"/>
          <p:cNvSpPr txBox="1">
            <a:spLocks/>
          </p:cNvSpPr>
          <p:nvPr/>
        </p:nvSpPr>
        <p:spPr>
          <a:xfrm>
            <a:off x="1547664" y="260648"/>
            <a:ext cx="734481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Čtěte obrázkové věty.</a:t>
            </a:r>
            <a:endParaRPr lang="cs-CZ" altLang="zh-CN" sz="28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ástupný symbol pro obsah 13"/>
          <p:cNvSpPr txBox="1">
            <a:spLocks/>
          </p:cNvSpPr>
          <p:nvPr/>
        </p:nvSpPr>
        <p:spPr>
          <a:xfrm>
            <a:off x="323528" y="1772816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Míla má malé  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3"/>
          <p:cNvSpPr txBox="1">
            <a:spLocks/>
          </p:cNvSpPr>
          <p:nvPr/>
        </p:nvSpPr>
        <p:spPr>
          <a:xfrm>
            <a:off x="395536" y="3645024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         má na dvorku 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3"/>
          <p:cNvSpPr txBox="1">
            <a:spLocks/>
          </p:cNvSpPr>
          <p:nvPr/>
        </p:nvSpPr>
        <p:spPr>
          <a:xfrm>
            <a:off x="575048" y="5517232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U              má  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266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369368"/>
            <a:ext cx="1555576" cy="1555576"/>
          </a:xfrm>
          <a:prstGeom prst="rect">
            <a:avLst/>
          </a:prstGeom>
          <a:noFill/>
        </p:spPr>
      </p:pic>
      <p:pic>
        <p:nvPicPr>
          <p:cNvPr id="1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068960"/>
            <a:ext cx="1584176" cy="1584176"/>
          </a:xfrm>
          <a:prstGeom prst="rect">
            <a:avLst/>
          </a:prstGeom>
          <a:noFill/>
        </p:spPr>
      </p:pic>
      <p:pic>
        <p:nvPicPr>
          <p:cNvPr id="266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996952"/>
            <a:ext cx="1872208" cy="1872208"/>
          </a:xfrm>
          <a:prstGeom prst="rect">
            <a:avLst/>
          </a:prstGeom>
          <a:noFill/>
        </p:spPr>
      </p:pic>
      <p:pic>
        <p:nvPicPr>
          <p:cNvPr id="2663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4797152"/>
            <a:ext cx="1828800" cy="1828800"/>
          </a:xfrm>
          <a:prstGeom prst="rect">
            <a:avLst/>
          </a:prstGeom>
          <a:noFill/>
        </p:spPr>
      </p:pic>
      <p:pic>
        <p:nvPicPr>
          <p:cNvPr id="26632" name="Picture 8" descr="Pet Dis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5445224"/>
            <a:ext cx="1224136" cy="905862"/>
          </a:xfrm>
          <a:prstGeom prst="rect">
            <a:avLst/>
          </a:prstGeom>
          <a:noFill/>
        </p:spPr>
      </p:pic>
      <p:sp>
        <p:nvSpPr>
          <p:cNvPr id="18" name="Zástupný symbol pro obsah 2"/>
          <p:cNvSpPr txBox="1">
            <a:spLocks/>
          </p:cNvSpPr>
          <p:nvPr/>
        </p:nvSpPr>
        <p:spPr>
          <a:xfrm>
            <a:off x="1547664" y="260648"/>
            <a:ext cx="734481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Čtěte obrázkové věty.</a:t>
            </a:r>
            <a:endParaRPr lang="cs-CZ" altLang="zh-CN" sz="28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ástupný symbol pro obsah 13"/>
          <p:cNvSpPr txBox="1">
            <a:spLocks/>
          </p:cNvSpPr>
          <p:nvPr/>
        </p:nvSpPr>
        <p:spPr>
          <a:xfrm>
            <a:off x="323528" y="1772816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Táta seká    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3"/>
          <p:cNvSpPr txBox="1">
            <a:spLocks/>
          </p:cNvSpPr>
          <p:nvPr/>
        </p:nvSpPr>
        <p:spPr>
          <a:xfrm>
            <a:off x="395536" y="3645024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Máma peče  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3"/>
          <p:cNvSpPr txBox="1">
            <a:spLocks/>
          </p:cNvSpPr>
          <p:nvPr/>
        </p:nvSpPr>
        <p:spPr>
          <a:xfrm>
            <a:off x="575048" y="5517232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Ema si hraje  s   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27654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196752"/>
            <a:ext cx="1828800" cy="1828800"/>
          </a:xfrm>
          <a:prstGeom prst="rect">
            <a:avLst/>
          </a:prstGeom>
          <a:noFill/>
        </p:spPr>
      </p:pic>
      <p:pic>
        <p:nvPicPr>
          <p:cNvPr id="27656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996952"/>
            <a:ext cx="1828800" cy="1828800"/>
          </a:xfrm>
          <a:prstGeom prst="rect">
            <a:avLst/>
          </a:prstGeom>
          <a:noFill/>
        </p:spPr>
      </p:pic>
      <p:pic>
        <p:nvPicPr>
          <p:cNvPr id="27658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4941168"/>
            <a:ext cx="1728192" cy="1728192"/>
          </a:xfrm>
          <a:prstGeom prst="rect">
            <a:avLst/>
          </a:prstGeom>
          <a:noFill/>
        </p:spPr>
      </p:pic>
      <p:sp>
        <p:nvSpPr>
          <p:cNvPr id="17" name="Zástupný symbol pro obsah 2"/>
          <p:cNvSpPr txBox="1">
            <a:spLocks/>
          </p:cNvSpPr>
          <p:nvPr/>
        </p:nvSpPr>
        <p:spPr>
          <a:xfrm>
            <a:off x="1547664" y="260648"/>
            <a:ext cx="734481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Čtěte obrázkové věty.</a:t>
            </a:r>
            <a:endParaRPr lang="cs-CZ" altLang="zh-CN" sz="28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ástupný symbol pro obsah 13"/>
          <p:cNvSpPr txBox="1">
            <a:spLocks/>
          </p:cNvSpPr>
          <p:nvPr/>
        </p:nvSpPr>
        <p:spPr>
          <a:xfrm>
            <a:off x="323528" y="1772816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To je             a to je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3"/>
          <p:cNvSpPr txBox="1">
            <a:spLocks/>
          </p:cNvSpPr>
          <p:nvPr/>
        </p:nvSpPr>
        <p:spPr>
          <a:xfrm>
            <a:off x="395536" y="3645024"/>
            <a:ext cx="856895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noProof="0" dirty="0" smtClean="0">
                <a:latin typeface="Trebuchet MS" pitchFamily="34" charset="0"/>
              </a:rPr>
              <a:t>Tu je            a tu je           .   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3"/>
          <p:cNvSpPr txBox="1">
            <a:spLocks/>
          </p:cNvSpPr>
          <p:nvPr/>
        </p:nvSpPr>
        <p:spPr>
          <a:xfrm>
            <a:off x="539552" y="5517232"/>
            <a:ext cx="8604448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800" dirty="0" smtClean="0">
                <a:latin typeface="Trebuchet MS" pitchFamily="34" charset="0"/>
              </a:rPr>
              <a:t>Tu je            a tu je           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itchFamily="34" charset="0"/>
                <a:ea typeface="+mn-ea"/>
                <a:cs typeface="+mn-cs"/>
              </a:rPr>
              <a:t>.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itchFamily="34" charset="0"/>
              <a:ea typeface="+mn-ea"/>
              <a:cs typeface="+mn-cs"/>
            </a:endParaRPr>
          </a:p>
        </p:txBody>
      </p:sp>
      <p:pic>
        <p:nvPicPr>
          <p:cNvPr id="286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96752"/>
            <a:ext cx="1828800" cy="1828800"/>
          </a:xfrm>
          <a:prstGeom prst="rect">
            <a:avLst/>
          </a:prstGeom>
          <a:noFill/>
        </p:spPr>
      </p:pic>
      <p:pic>
        <p:nvPicPr>
          <p:cNvPr id="2867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124744"/>
            <a:ext cx="1828800" cy="1828800"/>
          </a:xfrm>
          <a:prstGeom prst="rect">
            <a:avLst/>
          </a:prstGeom>
          <a:noFill/>
        </p:spPr>
      </p:pic>
      <p:pic>
        <p:nvPicPr>
          <p:cNvPr id="2867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23625" r="21251"/>
          <a:stretch>
            <a:fillRect/>
          </a:stretch>
        </p:blipFill>
        <p:spPr bwMode="auto">
          <a:xfrm rot="1759489">
            <a:off x="2434965" y="3126645"/>
            <a:ext cx="1008112" cy="1828800"/>
          </a:xfrm>
          <a:prstGeom prst="rect">
            <a:avLst/>
          </a:prstGeom>
          <a:noFill/>
        </p:spPr>
      </p:pic>
      <p:pic>
        <p:nvPicPr>
          <p:cNvPr id="2868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212976"/>
            <a:ext cx="1584176" cy="1584176"/>
          </a:xfrm>
          <a:prstGeom prst="rect">
            <a:avLst/>
          </a:prstGeom>
          <a:noFill/>
        </p:spPr>
      </p:pic>
      <p:pic>
        <p:nvPicPr>
          <p:cNvPr id="14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5029200"/>
            <a:ext cx="1828800" cy="1828800"/>
          </a:xfrm>
          <a:prstGeom prst="rect">
            <a:avLst/>
          </a:prstGeom>
          <a:noFill/>
        </p:spPr>
      </p:pic>
      <p:pic>
        <p:nvPicPr>
          <p:cNvPr id="28682" name="Picture 10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5157192"/>
            <a:ext cx="1440160" cy="1440160"/>
          </a:xfrm>
          <a:prstGeom prst="rect">
            <a:avLst/>
          </a:prstGeom>
          <a:noFill/>
        </p:spPr>
      </p:pic>
      <p:sp>
        <p:nvSpPr>
          <p:cNvPr id="16" name="Zástupný symbol pro obsah 2"/>
          <p:cNvSpPr txBox="1">
            <a:spLocks/>
          </p:cNvSpPr>
          <p:nvPr/>
        </p:nvSpPr>
        <p:spPr>
          <a:xfrm>
            <a:off x="1547664" y="260648"/>
            <a:ext cx="734481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Čtěte obrázkové věty.</a:t>
            </a:r>
            <a:endParaRPr lang="cs-CZ" altLang="zh-CN" sz="28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323528" y="188640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475656" y="188640"/>
            <a:ext cx="7344816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400" b="1" dirty="0" smtClean="0">
                <a:latin typeface="+mn-lt"/>
              </a:rPr>
              <a:t>Hledejte a spojte čarou, co komu patří. Tvořte věty.</a:t>
            </a:r>
            <a:endParaRPr lang="cs-CZ" altLang="zh-CN" sz="2400" b="1" dirty="0"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3528" y="3645024"/>
            <a:ext cx="2160240" cy="14761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3528" y="692696"/>
            <a:ext cx="2160240" cy="14761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3528" y="5121188"/>
            <a:ext cx="2160240" cy="14761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23528" y="2168860"/>
            <a:ext cx="2160240" cy="14761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3"/>
          <p:cNvGrpSpPr/>
          <p:nvPr/>
        </p:nvGrpSpPr>
        <p:grpSpPr>
          <a:xfrm>
            <a:off x="6228184" y="692696"/>
            <a:ext cx="2160240" cy="5904656"/>
            <a:chOff x="323528" y="260648"/>
            <a:chExt cx="1872208" cy="6336704"/>
          </a:xfrm>
        </p:grpSpPr>
        <p:sp>
          <p:nvSpPr>
            <p:cNvPr id="25" name="Obdélník 24"/>
            <p:cNvSpPr/>
            <p:nvPr/>
          </p:nvSpPr>
          <p:spPr>
            <a:xfrm>
              <a:off x="323528" y="3429000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3528" y="260648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323528" y="5013176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323528" y="1844824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96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764704"/>
            <a:ext cx="1368152" cy="1368152"/>
          </a:xfrm>
          <a:prstGeom prst="rect">
            <a:avLst/>
          </a:prstGeom>
          <a:noFill/>
        </p:spPr>
      </p:pic>
      <p:pic>
        <p:nvPicPr>
          <p:cNvPr id="29700" name="Picture 4" descr="Chimney With Snow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861048"/>
            <a:ext cx="1080120" cy="1149065"/>
          </a:xfrm>
          <a:prstGeom prst="rect">
            <a:avLst/>
          </a:prstGeom>
          <a:noFill/>
        </p:spPr>
      </p:pic>
      <p:pic>
        <p:nvPicPr>
          <p:cNvPr id="29702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764704"/>
            <a:ext cx="1296144" cy="1296144"/>
          </a:xfrm>
          <a:prstGeom prst="rect">
            <a:avLst/>
          </a:prstGeom>
          <a:noFill/>
        </p:spPr>
      </p:pic>
      <p:pic>
        <p:nvPicPr>
          <p:cNvPr id="29704" name="Picture 8" descr="Baby Boy Crawling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719912"/>
            <a:ext cx="1296144" cy="1270221"/>
          </a:xfrm>
          <a:prstGeom prst="rect">
            <a:avLst/>
          </a:prstGeom>
          <a:noFill/>
        </p:spPr>
      </p:pic>
      <p:pic>
        <p:nvPicPr>
          <p:cNvPr id="29706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2204864"/>
            <a:ext cx="1368152" cy="1368152"/>
          </a:xfrm>
          <a:prstGeom prst="rect">
            <a:avLst/>
          </a:prstGeom>
          <a:noFill/>
        </p:spPr>
      </p:pic>
      <p:pic>
        <p:nvPicPr>
          <p:cNvPr id="29708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l="32934" r="37148"/>
          <a:stretch>
            <a:fillRect/>
          </a:stretch>
        </p:blipFill>
        <p:spPr bwMode="auto">
          <a:xfrm rot="2507847">
            <a:off x="7181368" y="5115281"/>
            <a:ext cx="455217" cy="1521541"/>
          </a:xfrm>
          <a:prstGeom prst="rect">
            <a:avLst/>
          </a:prstGeom>
          <a:noFill/>
        </p:spPr>
      </p:pic>
      <p:pic>
        <p:nvPicPr>
          <p:cNvPr id="29710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5229200"/>
            <a:ext cx="1268760" cy="1268760"/>
          </a:xfrm>
          <a:prstGeom prst="rect">
            <a:avLst/>
          </a:prstGeom>
          <a:noFill/>
        </p:spPr>
      </p:pic>
      <p:pic>
        <p:nvPicPr>
          <p:cNvPr id="29712" name="Picture 16" descr="Bread Clip 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2636912"/>
            <a:ext cx="1296144" cy="5962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67544" y="188640"/>
            <a:ext cx="792088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475656" y="188640"/>
            <a:ext cx="734481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400" b="1" dirty="0" smtClean="0">
                <a:latin typeface="+mn-lt"/>
              </a:rPr>
              <a:t>Hledejte a spojte čarou, co komu patří. Tvořte věty.</a:t>
            </a:r>
            <a:endParaRPr lang="cs-CZ" altLang="zh-CN" sz="2400" b="1" dirty="0"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3528" y="3645024"/>
            <a:ext cx="2160240" cy="14761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3528" y="692696"/>
            <a:ext cx="2160240" cy="14761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3528" y="5121188"/>
            <a:ext cx="2160240" cy="14761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23528" y="2168860"/>
            <a:ext cx="2160240" cy="14761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3"/>
          <p:cNvGrpSpPr/>
          <p:nvPr/>
        </p:nvGrpSpPr>
        <p:grpSpPr>
          <a:xfrm>
            <a:off x="6228184" y="692696"/>
            <a:ext cx="2160240" cy="5904656"/>
            <a:chOff x="323528" y="260648"/>
            <a:chExt cx="1872208" cy="6336704"/>
          </a:xfrm>
        </p:grpSpPr>
        <p:sp>
          <p:nvSpPr>
            <p:cNvPr id="25" name="Obdélník 24"/>
            <p:cNvSpPr/>
            <p:nvPr/>
          </p:nvSpPr>
          <p:spPr>
            <a:xfrm>
              <a:off x="323528" y="3429000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3528" y="260648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323528" y="5013176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323528" y="1844824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2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276872"/>
            <a:ext cx="1324744" cy="1324744"/>
          </a:xfrm>
          <a:prstGeom prst="rect">
            <a:avLst/>
          </a:prstGeom>
          <a:noFill/>
        </p:spPr>
      </p:pic>
      <p:pic>
        <p:nvPicPr>
          <p:cNvPr id="3072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764704"/>
            <a:ext cx="1296144" cy="1296144"/>
          </a:xfrm>
          <a:prstGeom prst="rect">
            <a:avLst/>
          </a:prstGeom>
          <a:noFill/>
        </p:spPr>
      </p:pic>
      <p:pic>
        <p:nvPicPr>
          <p:cNvPr id="3072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229200"/>
            <a:ext cx="1296144" cy="1296144"/>
          </a:xfrm>
          <a:prstGeom prst="rect">
            <a:avLst/>
          </a:prstGeom>
          <a:noFill/>
        </p:spPr>
      </p:pic>
      <p:pic>
        <p:nvPicPr>
          <p:cNvPr id="30728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15664" b="14770"/>
          <a:stretch>
            <a:fillRect/>
          </a:stretch>
        </p:blipFill>
        <p:spPr bwMode="auto">
          <a:xfrm>
            <a:off x="6516216" y="2326964"/>
            <a:ext cx="1584176" cy="1102035"/>
          </a:xfrm>
          <a:prstGeom prst="rect">
            <a:avLst/>
          </a:prstGeom>
          <a:noFill/>
        </p:spPr>
      </p:pic>
      <p:pic>
        <p:nvPicPr>
          <p:cNvPr id="29" name="Picture 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5229200"/>
            <a:ext cx="1296144" cy="1296144"/>
          </a:xfrm>
          <a:prstGeom prst="rect">
            <a:avLst/>
          </a:prstGeom>
          <a:noFill/>
        </p:spPr>
      </p:pic>
      <p:pic>
        <p:nvPicPr>
          <p:cNvPr id="30" name="Picture 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3717032"/>
            <a:ext cx="1296144" cy="1296144"/>
          </a:xfrm>
          <a:prstGeom prst="rect">
            <a:avLst/>
          </a:prstGeom>
          <a:noFill/>
        </p:spPr>
      </p:pic>
      <p:pic>
        <p:nvPicPr>
          <p:cNvPr id="31" name="Picture 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764704"/>
            <a:ext cx="1296144" cy="1296144"/>
          </a:xfrm>
          <a:prstGeom prst="rect">
            <a:avLst/>
          </a:prstGeom>
          <a:noFill/>
        </p:spPr>
      </p:pic>
      <p:pic>
        <p:nvPicPr>
          <p:cNvPr id="32" name="Picture 8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 t="15750" b="13376"/>
          <a:stretch>
            <a:fillRect/>
          </a:stretch>
        </p:blipFill>
        <p:spPr bwMode="auto">
          <a:xfrm>
            <a:off x="6588224" y="3810014"/>
            <a:ext cx="1512168" cy="10717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20.12.2011].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20.12.2011]. Dostupný na WWW:</a:t>
            </a:r>
          </a:p>
          <a:p>
            <a:pPr eaLnBrk="1" hangingPunct="1"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1910</TotalTime>
  <Words>364</Words>
  <Application>Microsoft Office PowerPoint</Application>
  <PresentationFormat>Předvádění na obrazovce (4:3)</PresentationFormat>
  <Paragraphs>76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Obrázkové čtení VY_32_INOVACE_5B_20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VY_32_INOVACE_5B_20_Obrázkové čtení Číslo projektu: CZ.1.07/1.4.00/21.1101</dc:title>
  <dc:creator>Pavla</dc:creator>
  <cp:lastModifiedBy>uzivatel</cp:lastModifiedBy>
  <cp:revision>8</cp:revision>
  <dcterms:created xsi:type="dcterms:W3CDTF">2011-12-20T14:20:18Z</dcterms:created>
  <dcterms:modified xsi:type="dcterms:W3CDTF">2013-01-22T20:32:00Z</dcterms:modified>
</cp:coreProperties>
</file>