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5" r:id="rId2"/>
    <p:sldId id="282" r:id="rId3"/>
    <p:sldId id="267" r:id="rId4"/>
    <p:sldId id="269" r:id="rId5"/>
    <p:sldId id="280" r:id="rId6"/>
    <p:sldId id="270" r:id="rId7"/>
    <p:sldId id="275" r:id="rId8"/>
    <p:sldId id="271" r:id="rId9"/>
    <p:sldId id="277" r:id="rId10"/>
    <p:sldId id="272" r:id="rId11"/>
    <p:sldId id="279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DF2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8F2987-9BD8-4F18-9EAB-3365BD1455A4}" type="datetimeFigureOut">
              <a:rPr lang="cs-CZ" smtClean="0"/>
              <a:pPr/>
              <a:t>21.1.2013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0B0CB-AAEB-4E44-BE03-86AB21E3427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40212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3147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25719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50B0CB-AAEB-4E44-BE03-86AB21E34279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80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87740-415A-4B5F-8EBB-D08C568EFED2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28995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77207-26C3-4954-BECC-C4072F36C174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8694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29D671-C9E8-4E65-A213-CD03C766047E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24581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3DA79E-7D74-418A-9D9C-DC39079F0798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7368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3D62D0-B0F8-4617-85A0-1CC46A0A91C9}" type="datetime1">
              <a:rPr lang="cs-CZ" smtClean="0"/>
              <a:t>21.1.2013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24513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FA4556-D850-4A6D-A855-DAAEE4CFE877}" type="datetime1">
              <a:rPr lang="cs-CZ" smtClean="0"/>
              <a:t>21.1.2013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37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63BF8-B549-412B-8293-809DDB8E60B2}" type="datetime1">
              <a:rPr lang="cs-CZ" smtClean="0"/>
              <a:t>21.1.2013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7072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776B7-81E0-4518-A8CB-AFF495576A5B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10290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F447C4-47D8-4E60-9CFB-458F0A8B3781}" type="datetime1">
              <a:rPr lang="cs-CZ" smtClean="0"/>
              <a:t>21.1.2013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6148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2BADAA-2FD5-49A3-BFAA-AC7108BD3EBD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29710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CB6332-C30B-433D-9583-878E2CC11737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62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6A1F91-46FE-4F2C-9A05-FB828DF9F82F}" type="datetime1">
              <a:rPr lang="cs-CZ" smtClean="0"/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Inovace a zkvalitnění výuky prostřednictvím ICT, III/2  Sada 1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D5AC20-5635-427A-9EE3-0B5EC5F5637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35764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3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586607"/>
          </a:xfrm>
        </p:spPr>
        <p:txBody>
          <a:bodyPr>
            <a:normAutofit fontScale="90000"/>
          </a:bodyPr>
          <a:lstStyle/>
          <a:p>
            <a:pPr>
              <a:spcBef>
                <a:spcPts val="1800"/>
              </a:spcBef>
            </a:pPr>
            <a:r>
              <a:rPr lang="cs-CZ" dirty="0" smtClean="0"/>
              <a:t>TVARY I.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VY_32_INOVACE_5C_01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</a:t>
            </a:r>
            <a:r>
              <a:rPr lang="cs-CZ" sz="3100"/>
              <a:t>CZ.1.07/1.4.00/21.1101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149080"/>
            <a:ext cx="6400800" cy="1752600"/>
          </a:xfrm>
        </p:spPr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3</a:t>
            </a:r>
            <a:endParaRPr lang="cs-CZ" dirty="0"/>
          </a:p>
          <a:p>
            <a:r>
              <a:rPr lang="cs-CZ" dirty="0" smtClean="0"/>
              <a:t>Matematika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602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8265229"/>
              </p:ext>
            </p:extLst>
          </p:nvPr>
        </p:nvGraphicFramePr>
        <p:xfrm>
          <a:off x="539552" y="1052736"/>
          <a:ext cx="8280920" cy="4447612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04256"/>
                <a:gridCol w="5976664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Žáci procvičují základní geometrické tvary – nejprve se učí  básničku </a:t>
                      </a:r>
                    </a:p>
                    <a:p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s vyhledáváním správných tvarů. V dalších úkolech přesouvají určené tvary.  Procvičení každého tvaru má dva pracovní listy. Nejprve se vyhledávají tvary téže  barvy, pak se úkol ztíží různobarevností.</a:t>
                      </a:r>
                      <a:endParaRPr lang="cs-CZ" sz="14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M. Fixová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Prosinec 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dysgrafie,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dyskalkulie, Autismus, MP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83027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 a její aplikace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Matematika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PC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-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se středně těžkým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speciální – 1. </a:t>
                      </a:r>
                      <a:r>
                        <a:rPr lang="cs-CZ" sz="1400" kern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6 –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11 let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/ 1. – 5.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prostřednictvím ICT,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01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3746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Geometrické tvary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1600200"/>
            <a:ext cx="3596208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  </a:t>
            </a:r>
            <a:r>
              <a:rPr lang="cs-CZ" sz="26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Kruh</a:t>
            </a:r>
            <a:r>
              <a:rPr lang="cs-CZ" sz="2000" dirty="0" smtClean="0"/>
              <a:t> je velké kolo auta,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600" dirty="0" smtClean="0"/>
              <a:t>  </a:t>
            </a:r>
            <a:r>
              <a:rPr lang="cs-CZ" sz="2600" b="1" dirty="0" smtClean="0"/>
              <a:t>čtverec</a:t>
            </a:r>
            <a:r>
              <a:rPr lang="cs-CZ" sz="2000" dirty="0" smtClean="0"/>
              <a:t>-to je kapesník,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když si lehne malý ručník,</a:t>
            </a:r>
          </a:p>
          <a:p>
            <a:pPr marL="0" indent="0">
              <a:buNone/>
            </a:pPr>
            <a:r>
              <a:rPr lang="cs-CZ" sz="2000" dirty="0" smtClean="0"/>
              <a:t>  hned tu máme </a:t>
            </a:r>
            <a:r>
              <a:rPr lang="cs-CZ" sz="2600" b="1" dirty="0" smtClean="0">
                <a:solidFill>
                  <a:schemeClr val="accent3">
                    <a:lumMod val="75000"/>
                  </a:schemeClr>
                </a:solidFill>
              </a:rPr>
              <a:t>obdélník</a:t>
            </a:r>
            <a:r>
              <a:rPr lang="cs-CZ" sz="2000" dirty="0" smtClean="0"/>
              <a:t>.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</a:t>
            </a:r>
            <a:r>
              <a:rPr lang="cs-CZ" sz="2600" b="1" dirty="0" smtClean="0">
                <a:solidFill>
                  <a:srgbClr val="FF0000"/>
                </a:solidFill>
              </a:rPr>
              <a:t>Trojúhelník</a:t>
            </a:r>
            <a:r>
              <a:rPr lang="cs-CZ" sz="2000" dirty="0" smtClean="0"/>
              <a:t>-to je značka,</a:t>
            </a:r>
          </a:p>
          <a:p>
            <a:pPr marL="0" indent="0">
              <a:buNone/>
            </a:pPr>
            <a:r>
              <a:rPr lang="cs-CZ" sz="2000" dirty="0" smtClean="0"/>
              <a:t>  co všem říká: „Pozor dej“.</a:t>
            </a:r>
          </a:p>
          <a:p>
            <a:pPr marL="0" indent="0">
              <a:buNone/>
            </a:pPr>
            <a:r>
              <a:rPr lang="cs-CZ" sz="2000" dirty="0" smtClean="0"/>
              <a:t>  Teď už správně řeknu tvary, pojď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</a:t>
            </a:r>
            <a:r>
              <a:rPr lang="cs-CZ" sz="2000" dirty="0"/>
              <a:t>sem ke mně, poslouchej!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6" name="Ovál 5"/>
          <p:cNvSpPr/>
          <p:nvPr/>
        </p:nvSpPr>
        <p:spPr>
          <a:xfrm>
            <a:off x="179512" y="1340768"/>
            <a:ext cx="756500" cy="701499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78255" y="2492896"/>
            <a:ext cx="491574" cy="504056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04971" y="3609020"/>
            <a:ext cx="938637" cy="648072"/>
          </a:xfrm>
          <a:prstGeom prst="rect">
            <a:avLst/>
          </a:prstGeom>
          <a:solidFill>
            <a:schemeClr val="accent3">
              <a:lumMod val="75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31758" y="4797152"/>
            <a:ext cx="904254" cy="720080"/>
          </a:xfrm>
          <a:prstGeom prst="triangle">
            <a:avLst/>
          </a:prstGeom>
          <a:solidFill>
            <a:srgbClr val="FF00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pc\AppData\Local\Microsoft\Windows\Temporary Internet Files\Content.IE5\KBYWZ40W\MC90031126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933936"/>
            <a:ext cx="1824228" cy="1515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c\AppData\Local\Microsoft\Windows\Temporary Internet Files\Content.IE5\KBYWZ40W\MC90035288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316259"/>
            <a:ext cx="973583" cy="966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c\AppData\Local\Microsoft\Windows\Temporary Internet Files\Content.IE5\KBYWZ40W\MC90035051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282509"/>
            <a:ext cx="1816100" cy="105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c\AppData\Local\Microsoft\Windows\Temporary Internet Files\Content.IE5\FNPZ77IB\MC90041137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3451" y="4807913"/>
            <a:ext cx="1602322" cy="12866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151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396114" y="1450431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07431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Vyber všechny kruhy.</a:t>
            </a:r>
            <a:endParaRPr lang="cs-CZ" sz="3600" dirty="0"/>
          </a:p>
        </p:txBody>
      </p:sp>
      <p:sp>
        <p:nvSpPr>
          <p:cNvPr id="8" name="Obdélník 7"/>
          <p:cNvSpPr/>
          <p:nvPr/>
        </p:nvSpPr>
        <p:spPr>
          <a:xfrm>
            <a:off x="7673425" y="2708920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6759025" y="5039211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855422" y="908720"/>
            <a:ext cx="1199420" cy="1083422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912167" y="3895467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658435" y="1101243"/>
            <a:ext cx="771637" cy="698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863153" y="5956316"/>
            <a:ext cx="580447" cy="5640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391781" y="3297220"/>
            <a:ext cx="1281644" cy="12471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216526" y="390852"/>
            <a:ext cx="739007" cy="745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91244" y="1654282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7501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23528" y="1445295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414721" y="620688"/>
            <a:ext cx="412337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Vyber všechny kruhy.</a:t>
            </a:r>
            <a:endParaRPr lang="cs-CZ" sz="3600" dirty="0"/>
          </a:p>
        </p:txBody>
      </p:sp>
      <p:sp>
        <p:nvSpPr>
          <p:cNvPr id="5" name="Obdélník 4"/>
          <p:cNvSpPr/>
          <p:nvPr/>
        </p:nvSpPr>
        <p:spPr>
          <a:xfrm>
            <a:off x="7673425" y="2708920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740515" y="5255876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863153" y="5956316"/>
            <a:ext cx="580447" cy="564042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6328346" y="3370611"/>
            <a:ext cx="1281644" cy="1247193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491244" y="1654282"/>
            <a:ext cx="914400" cy="9144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4788602" y="3821542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>
            <a:off x="5658435" y="1101243"/>
            <a:ext cx="771637" cy="698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6855422" y="908720"/>
            <a:ext cx="1199420" cy="1083422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216526" y="390852"/>
            <a:ext cx="739007" cy="745396"/>
          </a:xfrm>
          <a:prstGeom prst="ellipse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775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283604" y="1376505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81160" y="586590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+mj-lt"/>
              </a:rPr>
              <a:t>Vyber všechny čtverce. </a:t>
            </a:r>
            <a:endParaRPr lang="cs-CZ" sz="3200" dirty="0"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40515" y="5255876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40515" y="1290610"/>
            <a:ext cx="1199420" cy="1083422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788602" y="3821542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272616" y="1450431"/>
            <a:ext cx="771637" cy="698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536811" y="2925633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024001" y="5149034"/>
            <a:ext cx="580447" cy="5640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55167" y="3501697"/>
            <a:ext cx="1281644" cy="12471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04254" y="1691607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184850" y="1948307"/>
            <a:ext cx="739007" cy="745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289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Zaoblený obdélník 18"/>
          <p:cNvSpPr/>
          <p:nvPr/>
        </p:nvSpPr>
        <p:spPr>
          <a:xfrm>
            <a:off x="283604" y="1376505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381160" y="586590"/>
            <a:ext cx="69847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+mj-lt"/>
              </a:rPr>
              <a:t>Vyber všechny čtverce. </a:t>
            </a:r>
            <a:endParaRPr lang="cs-CZ" sz="3200" dirty="0"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40515" y="5255876"/>
            <a:ext cx="914400" cy="914400"/>
          </a:xfrm>
          <a:prstGeom prst="rect">
            <a:avLst/>
          </a:prstGeom>
          <a:solidFill>
            <a:srgbClr val="00B0F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40515" y="1290610"/>
            <a:ext cx="1199420" cy="1083422"/>
          </a:xfrm>
          <a:prstGeom prst="rect">
            <a:avLst/>
          </a:prstGeom>
          <a:solidFill>
            <a:schemeClr val="accent6">
              <a:lumMod val="50000"/>
            </a:schemeClr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rgbClr val="FFFF00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4788602" y="3821542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5272616" y="1450431"/>
            <a:ext cx="771637" cy="698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7536811" y="2925633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024001" y="5149034"/>
            <a:ext cx="580447" cy="5640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55167" y="3501697"/>
            <a:ext cx="1281644" cy="12471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704254" y="1691607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8184850" y="1948307"/>
            <a:ext cx="739007" cy="745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331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251520" y="1376505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4" y="476672"/>
            <a:ext cx="44773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+mj-lt"/>
              </a:rPr>
              <a:t>Vyber všechny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obdélníky. </a:t>
            </a:r>
            <a:endParaRPr lang="cs-CZ" sz="3200" dirty="0">
              <a:solidFill>
                <a:srgbClr val="00B050"/>
              </a:solidFill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40515" y="5255876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40515" y="1290610"/>
            <a:ext cx="1199420" cy="1083422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272616" y="1450431"/>
            <a:ext cx="771637" cy="698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36811" y="2925633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788602" y="3821542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184850" y="1948307"/>
            <a:ext cx="739007" cy="745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55167" y="3501697"/>
            <a:ext cx="1281644" cy="12471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024001" y="5149034"/>
            <a:ext cx="580447" cy="5640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1799619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85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251520" y="1376505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4" y="476672"/>
            <a:ext cx="447731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00B050"/>
                </a:solidFill>
                <a:latin typeface="+mj-lt"/>
              </a:rPr>
              <a:t>Vyber všechny </a:t>
            </a:r>
            <a:r>
              <a:rPr lang="cs-CZ" sz="3200" dirty="0" smtClean="0">
                <a:solidFill>
                  <a:srgbClr val="00B050"/>
                </a:solidFill>
                <a:latin typeface="+mj-lt"/>
              </a:rPr>
              <a:t>obdélníky. </a:t>
            </a:r>
            <a:endParaRPr lang="cs-CZ" sz="3200" dirty="0">
              <a:solidFill>
                <a:srgbClr val="00B050"/>
              </a:solidFill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40515" y="5255876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40515" y="1290610"/>
            <a:ext cx="1199420" cy="1083422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272616" y="1450431"/>
            <a:ext cx="771637" cy="698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36811" y="2925633"/>
            <a:ext cx="1440160" cy="57606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788602" y="3821541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8184850" y="1948307"/>
            <a:ext cx="739007" cy="745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255167" y="3501697"/>
            <a:ext cx="1281644" cy="12471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8024001" y="5149034"/>
            <a:ext cx="580447" cy="5640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683568" y="1799619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577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251520" y="1280203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4" y="548680"/>
            <a:ext cx="48490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+mj-lt"/>
              </a:rPr>
              <a:t>Vyber všechny </a:t>
            </a: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trojúhelníky. </a:t>
            </a:r>
            <a:endParaRPr lang="cs-CZ" sz="32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740515" y="5255876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40515" y="1290610"/>
            <a:ext cx="1199420" cy="1083422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272616" y="1450431"/>
            <a:ext cx="771637" cy="698376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36811" y="2925633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788602" y="3821542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67544" y="1399292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184850" y="1948307"/>
            <a:ext cx="739007" cy="745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024001" y="5149034"/>
            <a:ext cx="580447" cy="5640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255167" y="3501697"/>
            <a:ext cx="1281644" cy="12471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2360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Zaoblený obdélník 19"/>
          <p:cNvSpPr/>
          <p:nvPr/>
        </p:nvSpPr>
        <p:spPr>
          <a:xfrm>
            <a:off x="251520" y="1280203"/>
            <a:ext cx="4392488" cy="4890073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67544" y="548680"/>
            <a:ext cx="48490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srgbClr val="FF0000"/>
                </a:solidFill>
                <a:latin typeface="+mj-lt"/>
              </a:rPr>
              <a:t>Vyber všechny </a:t>
            </a:r>
            <a:r>
              <a:rPr lang="cs-CZ" sz="3200" dirty="0" smtClean="0">
                <a:solidFill>
                  <a:srgbClr val="FF0000"/>
                </a:solidFill>
                <a:latin typeface="+mj-lt"/>
              </a:rPr>
              <a:t>trojúhelníky. </a:t>
            </a:r>
            <a:endParaRPr lang="cs-CZ" sz="3200" dirty="0">
              <a:solidFill>
                <a:srgbClr val="FF0000"/>
              </a:solidFill>
              <a:latin typeface="+mj-lt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010364" y="5661248"/>
            <a:ext cx="1296143" cy="4663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351366" y="2637601"/>
            <a:ext cx="1008112" cy="28803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36492" y="5255876"/>
            <a:ext cx="914400" cy="914400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740515" y="1290610"/>
            <a:ext cx="1199420" cy="1083422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083769" y="2781617"/>
            <a:ext cx="574666" cy="496598"/>
          </a:xfrm>
          <a:prstGeom prst="rect">
            <a:avLst/>
          </a:prstGeom>
          <a:solidFill>
            <a:schemeClr val="bg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Rovnoramenný trojúhelník 11"/>
          <p:cNvSpPr/>
          <p:nvPr/>
        </p:nvSpPr>
        <p:spPr>
          <a:xfrm>
            <a:off x="5272616" y="1450431"/>
            <a:ext cx="771637" cy="698376"/>
          </a:xfrm>
          <a:prstGeom prst="triangl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7863153" y="3703404"/>
            <a:ext cx="1060704" cy="914400"/>
          </a:xfrm>
          <a:prstGeom prst="triangl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7536811" y="2925633"/>
            <a:ext cx="1440160" cy="576064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vnoramenný trojúhelník 15"/>
          <p:cNvSpPr/>
          <p:nvPr/>
        </p:nvSpPr>
        <p:spPr>
          <a:xfrm>
            <a:off x="4788602" y="3821542"/>
            <a:ext cx="1517905" cy="1143744"/>
          </a:xfrm>
          <a:prstGeom prst="triangl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467544" y="1399292"/>
            <a:ext cx="1517905" cy="1143744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8184850" y="1948307"/>
            <a:ext cx="739007" cy="7453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8024001" y="5149034"/>
            <a:ext cx="580447" cy="564042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6255167" y="3501697"/>
            <a:ext cx="1281644" cy="12471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5754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</a:t>
            </a:r>
            <a:r>
              <a:rPr lang="cs-CZ" dirty="0" smtClean="0"/>
              <a:t>office.microsoft.com/klipart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41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482</TotalTime>
  <Words>250</Words>
  <Application>Microsoft Office PowerPoint</Application>
  <PresentationFormat>Předvádění na obrazovce (4:3)</PresentationFormat>
  <Paragraphs>56</Paragraphs>
  <Slides>12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TVARY I. VY_32_INOVACE_5C_01 Číslo projektu: CZ.1.07/1.4.00/21.1101</vt:lpstr>
      <vt:lpstr>Prezentace aplikace PowerPoint</vt:lpstr>
      <vt:lpstr>Geometrické tvary</vt:lpstr>
      <vt:lpstr>Vyber všechny kruhy.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uzivatel</cp:lastModifiedBy>
  <cp:revision>59</cp:revision>
  <dcterms:created xsi:type="dcterms:W3CDTF">2011-06-18T11:40:45Z</dcterms:created>
  <dcterms:modified xsi:type="dcterms:W3CDTF">2013-01-21T12:42:54Z</dcterms:modified>
</cp:coreProperties>
</file>