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0" r:id="rId2"/>
    <p:sldId id="281" r:id="rId3"/>
    <p:sldId id="267" r:id="rId4"/>
    <p:sldId id="273" r:id="rId5"/>
    <p:sldId id="274" r:id="rId6"/>
    <p:sldId id="275" r:id="rId7"/>
    <p:sldId id="276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8F2987-9BD8-4F18-9EAB-3365BD1455A4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50B0CB-AAEB-4E44-BE03-86AB21E342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4021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2314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0257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3230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CF83D-516D-4CC5-BEA5-201564B191A5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2899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B946A-80EE-46B8-8A6A-5FF214D5022B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869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70EA-F3DF-4727-A77D-450F63BE4567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2458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7C2B3-0EEA-467D-A126-A2771D34D4F0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7368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AEFFC-7796-4BDC-AA15-147E85C1C1C3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2451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9CD5-FF47-4186-9DED-9F3B8220DE9E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7377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1AA17-5BCC-4F50-A8E0-E95921AD1707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7707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0E54C-A1AB-4A89-93C7-6A5077C0A487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1029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1BAD8-46BA-4830-9BA3-AF3DCFA33B52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614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9FC5C-403A-4556-AA34-3317EB911AD5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2971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B378F-31C7-44E2-A336-7285C8135FA3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862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59F75-11C3-4A8A-BA8B-9515CC8D47CC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3576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 smtClean="0"/>
              <a:t>TVARY II.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VY_32_INOVACE_5C_02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9777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4573094"/>
              </p:ext>
            </p:extLst>
          </p:nvPr>
        </p:nvGraphicFramePr>
        <p:xfrm>
          <a:off x="539552" y="1052736"/>
          <a:ext cx="8280920" cy="466097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základní geometrické tvary – nejprve opakují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básničku                                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vyhledáváním správných tvarů. </a:t>
                      </a:r>
                    </a:p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 dalších pracovních listech jsou předměty vždy jednoho tvaru. Žáci určují tvar předmětů. Učitel přečte názvy tvarů – správný název žáci přesunou dolů mezi tvary, špatné názvy tvarů odhazují do popelnice.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5.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02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904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Geometrické tvary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99592" y="1600200"/>
            <a:ext cx="3596208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000" dirty="0" smtClean="0"/>
              <a:t>  </a:t>
            </a:r>
            <a:r>
              <a:rPr lang="cs-CZ" sz="2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Kruh</a:t>
            </a:r>
            <a:r>
              <a:rPr lang="cs-CZ" sz="2000" dirty="0" smtClean="0"/>
              <a:t> je velké kolo auta,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600" dirty="0" smtClean="0"/>
              <a:t>  </a:t>
            </a:r>
            <a:r>
              <a:rPr lang="cs-CZ" sz="2600" b="1" dirty="0" smtClean="0"/>
              <a:t>čtverec </a:t>
            </a:r>
            <a:r>
              <a:rPr lang="cs-CZ" sz="2000" dirty="0" smtClean="0"/>
              <a:t>- to </a:t>
            </a:r>
            <a:r>
              <a:rPr lang="cs-CZ" sz="2000" dirty="0" smtClean="0"/>
              <a:t>je kapesník,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když si lehne malý ručník,</a:t>
            </a:r>
          </a:p>
          <a:p>
            <a:pPr marL="0" indent="0">
              <a:buNone/>
            </a:pPr>
            <a:r>
              <a:rPr lang="cs-CZ" sz="2000" dirty="0" smtClean="0"/>
              <a:t>  hned tu máme </a:t>
            </a:r>
            <a:r>
              <a:rPr lang="cs-CZ" sz="2600" b="1" dirty="0" smtClean="0">
                <a:solidFill>
                  <a:schemeClr val="accent3">
                    <a:lumMod val="75000"/>
                  </a:schemeClr>
                </a:solidFill>
              </a:rPr>
              <a:t>obdélník</a:t>
            </a:r>
            <a:r>
              <a:rPr lang="cs-CZ" sz="2000" dirty="0" smtClean="0"/>
              <a:t>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smtClean="0"/>
              <a:t>  </a:t>
            </a:r>
            <a:r>
              <a:rPr lang="cs-CZ" sz="2600" b="1" smtClean="0">
                <a:solidFill>
                  <a:srgbClr val="FF0000"/>
                </a:solidFill>
              </a:rPr>
              <a:t>Trojúhelník </a:t>
            </a:r>
            <a:r>
              <a:rPr lang="cs-CZ" sz="2000" smtClean="0"/>
              <a:t>- to </a:t>
            </a:r>
            <a:r>
              <a:rPr lang="cs-CZ" sz="2000" dirty="0" smtClean="0"/>
              <a:t>je značka,</a:t>
            </a:r>
          </a:p>
          <a:p>
            <a:pPr marL="0" indent="0">
              <a:buNone/>
            </a:pPr>
            <a:r>
              <a:rPr lang="cs-CZ" sz="2000" dirty="0" smtClean="0"/>
              <a:t>  co všem říká: „Pozor dej“.</a:t>
            </a:r>
          </a:p>
          <a:p>
            <a:pPr marL="0" indent="0">
              <a:buNone/>
            </a:pPr>
            <a:r>
              <a:rPr lang="cs-CZ" sz="2000" dirty="0" smtClean="0"/>
              <a:t>  Teď už správně řeknu tvary, pojď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</a:t>
            </a:r>
            <a:r>
              <a:rPr lang="cs-CZ" sz="2000" dirty="0"/>
              <a:t>sem ke mně, poslouchej!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6" name="Ovál 5"/>
          <p:cNvSpPr/>
          <p:nvPr/>
        </p:nvSpPr>
        <p:spPr>
          <a:xfrm>
            <a:off x="179512" y="1340768"/>
            <a:ext cx="756500" cy="70149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78255" y="2492896"/>
            <a:ext cx="491574" cy="504056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04971" y="3609020"/>
            <a:ext cx="938637" cy="64807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31758" y="4797152"/>
            <a:ext cx="904254" cy="720080"/>
          </a:xfrm>
          <a:prstGeom prst="triangle">
            <a:avLst/>
          </a:prstGeom>
          <a:solidFill>
            <a:srgbClr val="FF00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pc\AppData\Local\Microsoft\Windows\Temporary Internet Files\Content.IE5\KBYWZ40W\MC900311266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33936"/>
            <a:ext cx="1824228" cy="1515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KBYWZ40W\MC9003528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16259"/>
            <a:ext cx="973583" cy="96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KBYWZ40W\MC90035051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82509"/>
            <a:ext cx="1816100" cy="10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AppData\Local\Microsoft\Windows\Temporary Internet Files\Content.IE5\FNPZ77IB\MC9004113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3451" y="4807913"/>
            <a:ext cx="1602322" cy="128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151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pc\AppData\Local\Microsoft\Windows\Temporary Internet Files\Content.IE5\JB5NCM68\MC9002322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2298" y="3728905"/>
            <a:ext cx="1201963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pc\AppData\Local\Microsoft\Windows\Temporary Internet Files\Content.IE5\JB5NCM68\MP90043880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810392"/>
            <a:ext cx="4320480" cy="327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AppData\Local\Microsoft\Windows\Temporary Internet Files\Content.IE5\FNPZ77IB\MC90043161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0165" y="4340973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pc\AppData\Local\Microsoft\Windows\Temporary Internet Files\Content.IE5\EJ5ZCDEY\MP90017545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2684" y="4941168"/>
            <a:ext cx="2404864" cy="16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4055287" y="2125194"/>
            <a:ext cx="1152128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kruh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Zaoblený obdélníkový popisek 18"/>
          <p:cNvSpPr/>
          <p:nvPr/>
        </p:nvSpPr>
        <p:spPr>
          <a:xfrm>
            <a:off x="3440608" y="566972"/>
            <a:ext cx="1440160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čtverec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0" name="Zaoblený obdélníkový popisek 19"/>
          <p:cNvSpPr/>
          <p:nvPr/>
        </p:nvSpPr>
        <p:spPr>
          <a:xfrm>
            <a:off x="1391754" y="1484784"/>
            <a:ext cx="1668841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obdélník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1" name="Zaoblený obdélníkový popisek 20"/>
          <p:cNvSpPr/>
          <p:nvPr/>
        </p:nvSpPr>
        <p:spPr>
          <a:xfrm>
            <a:off x="149073" y="260648"/>
            <a:ext cx="2077102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trojúhelník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85" name="Picture 13" descr="C:\Users\pc\AppData\Local\Microsoft\Windows\Temporary Internet Files\Content.IE5\EJ5ZCDEY\MC90043154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6348" y="212868"/>
            <a:ext cx="2527298" cy="315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pc\AppData\Local\Microsoft\Windows\Temporary Internet Files\Content.IE5\NDWH5U93\MC90043567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224" y="4340973"/>
            <a:ext cx="1828800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69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c\AppData\Local\Microsoft\Windows\Temporary Internet Files\Content.IE5\JB5NCM68\MC9000534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1865" y="4653136"/>
            <a:ext cx="1425550" cy="123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4631351" y="1556404"/>
            <a:ext cx="1152128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kruh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3440608" y="592600"/>
            <a:ext cx="1440160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čtverec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1391754" y="1484784"/>
            <a:ext cx="1668841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obdélník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149073" y="260648"/>
            <a:ext cx="2077102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trojúhelník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8" name="Picture 13" descr="C:\Users\pc\AppData\Local\Microsoft\Windows\Temporary Internet Files\Content.IE5\EJ5ZCDEY\MC90043154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19192"/>
            <a:ext cx="2527298" cy="315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ubTriangle"/>
          <p:cNvSpPr>
            <a:spLocks noEditPoints="1" noChangeArrowheads="1"/>
          </p:cNvSpPr>
          <p:nvPr/>
        </p:nvSpPr>
        <p:spPr bwMode="auto">
          <a:xfrm>
            <a:off x="853047" y="4650452"/>
            <a:ext cx="1828800" cy="1828800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100" name="Picture 4" descr="C:\Users\pc\AppData\Local\Microsoft\Windows\Temporary Internet Files\Content.IE5\EJ5ZCDEY\MC9003462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51990" y="3267377"/>
            <a:ext cx="1729682" cy="138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c\AppData\Local\Microsoft\Windows\Temporary Internet Files\Content.IE5\EJ5ZCDEY\MC90034420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37922"/>
            <a:ext cx="1547165" cy="135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4843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ový popisek 2"/>
          <p:cNvSpPr/>
          <p:nvPr/>
        </p:nvSpPr>
        <p:spPr>
          <a:xfrm>
            <a:off x="4631351" y="1556404"/>
            <a:ext cx="1152128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kruh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4631351" y="1556404"/>
            <a:ext cx="1152128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kruh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3423462" y="463659"/>
            <a:ext cx="1440160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čtverec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1391754" y="1484784"/>
            <a:ext cx="1668841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obdélník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149073" y="260648"/>
            <a:ext cx="2077102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trojúhelník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8" name="Picture 13" descr="C:\Users\pc\AppData\Local\Microsoft\Windows\Temporary Internet Files\Content.IE5\EJ5ZCDEY\MC90043154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19192"/>
            <a:ext cx="2527298" cy="315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pc\AppData\Local\Microsoft\Windows\Temporary Internet Files\Content.IE5\JB5NCM68\MC9003505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63636" y="2903145"/>
            <a:ext cx="2401008" cy="138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c\AppData\Local\Microsoft\Windows\Temporary Internet Files\Content.IE5\EJ5ZCDEY\MC9000143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2525" y="4732438"/>
            <a:ext cx="1568815" cy="103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pc\AppData\Local\Microsoft\Windows\Temporary Internet Files\Content.IE5\KBYWZ40W\MC9003055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6817" y="4561718"/>
            <a:ext cx="1782166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pc\AppData\Local\Microsoft\Windows\Temporary Internet Files\Content.IE5\FNPZ77IB\MC900431566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293097"/>
            <a:ext cx="1904762" cy="191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pc\AppData\Local\Microsoft\Windows\Temporary Internet Files\Content.IE5\FNPZ77IB\MP90040141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459" y="3109802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277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ový popisek 2"/>
          <p:cNvSpPr/>
          <p:nvPr/>
        </p:nvSpPr>
        <p:spPr>
          <a:xfrm>
            <a:off x="5157585" y="898924"/>
            <a:ext cx="1152128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kruh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3440608" y="592600"/>
            <a:ext cx="1440160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čtverec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1391754" y="1484784"/>
            <a:ext cx="1668841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obdélník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149073" y="275304"/>
            <a:ext cx="2077102" cy="612648"/>
          </a:xfrm>
          <a:prstGeom prst="wedgeRoundRectCallout">
            <a:avLst>
              <a:gd name="adj1" fmla="val -22348"/>
              <a:gd name="adj2" fmla="val 10320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trojúhelník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8" name="Picture 13" descr="C:\Users\pc\AppData\Local\Microsoft\Windows\Temporary Internet Files\Content.IE5\EJ5ZCDEY\MC90043154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3245" y="349775"/>
            <a:ext cx="2527298" cy="315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pc\AppData\Local\Microsoft\Windows\Temporary Internet Files\Content.IE5\JB5NCM68\MC9003201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61048"/>
            <a:ext cx="1826971" cy="1743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c\AppData\Local\Microsoft\Windows\Temporary Internet Files\Content.IE5\EJ5ZCDEY\MC9002120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8435" y="4077072"/>
            <a:ext cx="1844345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pc\AppData\Local\Microsoft\Windows\Temporary Internet Files\Content.IE5\EJ5ZCDEY\MC90037104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62780" y="4327753"/>
            <a:ext cx="1644091" cy="187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pc\AppData\Local\Microsoft\Windows\Temporary Internet Files\Content.IE5\KBYWZ40W\MC90008852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3874" y="3717033"/>
            <a:ext cx="2642975" cy="2485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567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http://office.microsoft.com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341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243</Words>
  <Application>Microsoft Office PowerPoint</Application>
  <PresentationFormat>Předvádění na obrazovce (4:3)</PresentationFormat>
  <Paragraphs>65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TVARY II. VY_32_INOVACE_5C_02 Číslo projektu: CZ.1.07/1.4.00/21.1101</vt:lpstr>
      <vt:lpstr>Snímek 2</vt:lpstr>
      <vt:lpstr>Geometrické tvary</vt:lpstr>
      <vt:lpstr>Snímek 4</vt:lpstr>
      <vt:lpstr>Snímek 5</vt:lpstr>
      <vt:lpstr>Snímek 6</vt:lpstr>
      <vt:lpstr>Snímek 7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50</cp:revision>
  <dcterms:created xsi:type="dcterms:W3CDTF">2011-06-18T11:40:45Z</dcterms:created>
  <dcterms:modified xsi:type="dcterms:W3CDTF">2013-02-03T07:20:04Z</dcterms:modified>
</cp:coreProperties>
</file>