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8" r:id="rId3"/>
    <p:sldMasterId id="2147483820" r:id="rId4"/>
  </p:sldMasterIdLst>
  <p:notesMasterIdLst>
    <p:notesMasterId r:id="rId14"/>
  </p:notesMasterIdLst>
  <p:sldIdLst>
    <p:sldId id="271" r:id="rId5"/>
    <p:sldId id="272" r:id="rId6"/>
    <p:sldId id="262" r:id="rId7"/>
    <p:sldId id="263" r:id="rId8"/>
    <p:sldId id="264" r:id="rId9"/>
    <p:sldId id="265" r:id="rId10"/>
    <p:sldId id="267" r:id="rId11"/>
    <p:sldId id="268" r:id="rId12"/>
    <p:sldId id="260" r:id="rId13"/>
  </p:sldIdLst>
  <p:sldSz cx="9144000" cy="6858000" type="screen4x3"/>
  <p:notesSz cx="6858000" cy="9144000"/>
  <p:custShowLst>
    <p:custShow name="Vlastní prezentace _ ukázka" id="0">
      <p:sldLst>
        <p:sld r:id="rId13"/>
      </p:sldLst>
    </p:custShow>
    <p:custShow name="1 skupina" id="1">
      <p:sldLst/>
    </p:custShow>
  </p:custShow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02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2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6AC611-29A7-49F6-803F-A1CE03EE6C6B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CFA97F-C6A9-4B13-AF69-C0CF09B531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47417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50B0CB-AAEB-4E44-BE03-86AB21E34279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23147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50B0CB-AAEB-4E44-BE03-86AB21E34279}" type="slidenum">
              <a:rPr lang="cs-CZ" smtClean="0">
                <a:solidFill>
                  <a:prstClr val="black"/>
                </a:solidFill>
              </a:rPr>
              <a:pPr/>
              <a:t>2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02571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CFA97F-C6A9-4B13-AF69-C0CF09B531E6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880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.xml"/><Relationship Id="rId1" Type="http://schemas.openxmlformats.org/officeDocument/2006/relationships/customXml" Target="../../customXml/item2.xml"/><Relationship Id="rId4" Type="http://schemas.openxmlformats.org/officeDocument/2006/relationships/image" Target="../media/image1.png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image" Target="../media/image4.png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image" Target="../media/image3.png"/><Relationship Id="rId2" Type="http://schemas.openxmlformats.org/officeDocument/2006/relationships/tags" Target="../tags/tag2.xml"/><Relationship Id="rId1" Type="http://schemas.openxmlformats.org/officeDocument/2006/relationships/customXml" Target="../../customXml/item1.xml"/><Relationship Id="rId6" Type="http://schemas.openxmlformats.org/officeDocument/2006/relationships/tags" Target="../tags/tag6.xml"/><Relationship Id="rId11" Type="http://schemas.openxmlformats.org/officeDocument/2006/relationships/image" Target="../media/image2.png"/><Relationship Id="rId5" Type="http://schemas.openxmlformats.org/officeDocument/2006/relationships/tags" Target="../tags/tag5.xml"/><Relationship Id="rId10" Type="http://schemas.openxmlformats.org/officeDocument/2006/relationships/slideMaster" Target="../slideMasters/slideMaster1.xml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image" Target="../media/image5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2DC79-2A96-466C-A372-3E4F24DF4C8B}" type="datetime1">
              <a:rPr lang="cs-CZ" smtClean="0"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Inovace a zkvalitnění výuky prostřednictvím ICT, III/2  Sada 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07099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55C7E-2C72-4ACF-A39F-28B9662E049E}" type="datetime1">
              <a:rPr lang="cs-CZ" smtClean="0"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Inovace a zkvalitnění výuky prostřednictvím ICT, III/2  Sada 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9220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85960-5D4A-4805-8754-39950C4C0BE5}" type="datetime1">
              <a:rPr lang="cs-CZ" smtClean="0"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Inovace a zkvalitnění výuky prostřednictvím ICT, III/2  Sada 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37368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0AA02-123A-4968-877A-8B008E047D7C}" type="datetime1">
              <a:rPr lang="cs-CZ" smtClean="0"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Inovace a zkvalitnění výuky prostřednictvím ICT, III/2  Sada 1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90296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95961-07F7-4A1C-830D-4A294434A1A8}" type="datetime1">
              <a:rPr lang="cs-CZ" smtClean="0"/>
              <a:t>21.1.2013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Inovace a zkvalitnění výuky prostřednictvím ICT, III/2  Sada 1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4048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7DD8D-F4E2-4FF8-A7EC-3AD0148E741C}" type="datetime1">
              <a:rPr lang="cs-CZ" smtClean="0"/>
              <a:t>21.1.2013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Inovace a zkvalitnění výuky prostřednictvím ICT, III/2  Sada 1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62879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822DC-CC06-43BA-8803-5C4F7A47A178}" type="datetime1">
              <a:rPr lang="cs-CZ" smtClean="0"/>
              <a:t>21.1.2013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Inovace a zkvalitnění výuky prostřednictvím ICT, III/2  Sada 1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42899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AEAFB-D1BE-45A9-8668-AB499A0F111A}" type="datetime1">
              <a:rPr lang="cs-CZ" smtClean="0"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Inovace a zkvalitnění výuky prostřednictvím ICT, III/2  Sada 1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94764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53625-5503-47BF-BAE1-59EEE6966FA8}" type="datetime1">
              <a:rPr lang="cs-CZ" smtClean="0"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Inovace a zkvalitnění výuky prostřednictvím ICT, III/2  Sada 1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0912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13B9F-5FE6-47C7-BEE9-9F1293FE01AA}" type="datetime1">
              <a:rPr lang="cs-CZ" smtClean="0"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Inovace a zkvalitnění výuky prostřednictvím ICT, III/2  Sada 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82978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EDBD9-8358-47A5-8B78-494CE807BCAE}" type="datetime1">
              <a:rPr lang="cs-CZ" smtClean="0"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Inovace a zkvalitnění výuky prostřednictvím ICT, III/2  Sada 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79043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use Mischief 1 - Draw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idx="10"/>
          </p:nvPr>
        </p:nvSpPr>
        <p:spPr>
          <a:xfrm>
            <a:off x="155448" y="116586"/>
            <a:ext cx="8833104" cy="759181"/>
          </a:xfrm>
        </p:spPr>
        <p:txBody>
          <a:bodyPr vert="horz" wrap="square" anchor="ctr" anchorCtr="1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pic>
        <p:nvPicPr>
          <p:cNvPr id="7" name="Obrázek 6"/>
          <p:cNvPicPr>
            <a:picLocks/>
          </p:cNvPicPr>
          <p:nvPr userDrawn="1">
            <p:custDataLst>
              <p:tags r:id="rId2"/>
            </p:custDataLst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1523390"/>
            <a:ext cx="804672" cy="5065410"/>
          </a:xfrm>
          <a:prstGeom prst="rect">
            <a:avLst/>
          </a:prstGeom>
        </p:spPr>
      </p:pic>
    </p:spTree>
    <p:custDataLst>
      <p:custData r:id="rId1"/>
    </p:custDataLst>
    <p:extLst>
      <p:ext uri="{BB962C8B-B14F-4D97-AF65-F5344CB8AC3E}">
        <p14:creationId xmlns:p14="http://schemas.microsoft.com/office/powerpoint/2010/main" val="28068860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use Mischief 1 - 4 Choices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idx="10"/>
          </p:nvPr>
        </p:nvSpPr>
        <p:spPr>
          <a:xfrm>
            <a:off x="155448" y="116586"/>
            <a:ext cx="8833104" cy="759181"/>
          </a:xfrm>
        </p:spPr>
        <p:txBody>
          <a:bodyPr vert="horz" wrap="square" anchor="ctr" anchorCtr="1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11"/>
            <p:custDataLst>
              <p:tags r:id="rId2"/>
            </p:custDataLst>
          </p:nvPr>
        </p:nvSpPr>
        <p:spPr>
          <a:xfrm>
            <a:off x="1371600" y="1069848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2"/>
            <p:custDataLst>
              <p:tags r:id="rId3"/>
            </p:custDataLst>
          </p:nvPr>
        </p:nvSpPr>
        <p:spPr>
          <a:xfrm>
            <a:off x="1371600" y="2402357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1371600" y="3734867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sp>
        <p:nvSpPr>
          <p:cNvPr id="10" name="Zástupný symbol pro obsah 9"/>
          <p:cNvSpPr>
            <a:spLocks noGrp="1"/>
          </p:cNvSpPr>
          <p:nvPr>
            <p:ph sz="quarter" idx="14"/>
            <p:custDataLst>
              <p:tags r:id="rId5"/>
            </p:custDataLst>
          </p:nvPr>
        </p:nvSpPr>
        <p:spPr>
          <a:xfrm>
            <a:off x="1371600" y="5067376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pic>
        <p:nvPicPr>
          <p:cNvPr id="11" name="Obrázek 10"/>
          <p:cNvPicPr>
            <a:picLocks/>
          </p:cNvPicPr>
          <p:nvPr userDrawn="1">
            <p:custDataLst>
              <p:tags r:id="rId6"/>
            </p:custDataLst>
          </p:nvPr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1249185"/>
            <a:ext cx="857250" cy="857250"/>
          </a:xfrm>
          <a:prstGeom prst="rect">
            <a:avLst/>
          </a:prstGeom>
        </p:spPr>
      </p:pic>
      <p:pic>
        <p:nvPicPr>
          <p:cNvPr id="12" name="Obrázek 11"/>
          <p:cNvPicPr>
            <a:picLocks/>
          </p:cNvPicPr>
          <p:nvPr userDrawn="1">
            <p:custDataLst>
              <p:tags r:id="rId7"/>
            </p:custDataLst>
          </p:nvPr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2581694"/>
            <a:ext cx="857250" cy="857250"/>
          </a:xfrm>
          <a:prstGeom prst="rect">
            <a:avLst/>
          </a:prstGeom>
        </p:spPr>
      </p:pic>
      <p:pic>
        <p:nvPicPr>
          <p:cNvPr id="13" name="Obrázek 12"/>
          <p:cNvPicPr>
            <a:picLocks/>
          </p:cNvPicPr>
          <p:nvPr userDrawn="1">
            <p:custDataLst>
              <p:tags r:id="rId8"/>
            </p:custDataLst>
          </p:nvPr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3914203"/>
            <a:ext cx="857250" cy="857250"/>
          </a:xfrm>
          <a:prstGeom prst="rect">
            <a:avLst/>
          </a:prstGeom>
        </p:spPr>
      </p:pic>
      <p:pic>
        <p:nvPicPr>
          <p:cNvPr id="14" name="Obrázek 13"/>
          <p:cNvPicPr>
            <a:picLocks/>
          </p:cNvPicPr>
          <p:nvPr userDrawn="1">
            <p:custDataLst>
              <p:tags r:id="rId9"/>
            </p:custDataLst>
          </p:nvPr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5246713"/>
            <a:ext cx="857250" cy="857250"/>
          </a:xfrm>
          <a:prstGeom prst="rect">
            <a:avLst/>
          </a:prstGeom>
        </p:spPr>
      </p:pic>
    </p:spTree>
    <p:custDataLst>
      <p:custData r:id="rId1"/>
    </p:custDataLst>
    <p:extLst>
      <p:ext uri="{BB962C8B-B14F-4D97-AF65-F5344CB8AC3E}">
        <p14:creationId xmlns:p14="http://schemas.microsoft.com/office/powerpoint/2010/main" val="10883088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CF83D-516D-4CC5-BEA5-201564B191A5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Inovace a zkvalitnění výuky prostřednictvím ICT, III/2  Sada 1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5AC20-5635-427A-9EE3-0B5EC5F5637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69233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B946A-80EE-46B8-8A6A-5FF214D5022B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Inovace a zkvalitnění výuky prostřednictvím ICT, III/2  Sada 1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5AC20-5635-427A-9EE3-0B5EC5F5637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05265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D70EA-F3DF-4727-A77D-450F63BE4567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Inovace a zkvalitnění výuky prostřednictvím ICT, III/2  Sada 1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5AC20-5635-427A-9EE3-0B5EC5F5637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420687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7C2B3-0EEA-467D-A126-A2771D34D4F0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Inovace a zkvalitnění výuky prostřednictvím ICT, III/2  Sada 1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5AC20-5635-427A-9EE3-0B5EC5F5637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398925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AEFFC-7796-4BDC-AA15-147E85C1C1C3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Inovace a zkvalitnění výuky prostřednictvím ICT, III/2  Sada 1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5AC20-5635-427A-9EE3-0B5EC5F5637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673311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B9CD5-FF47-4186-9DED-9F3B8220DE9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Inovace a zkvalitnění výuky prostřednictvím ICT, III/2  Sada 1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5AC20-5635-427A-9EE3-0B5EC5F5637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67571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1AA17-5BCC-4F50-A8E0-E95921AD1707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Inovace a zkvalitnění výuky prostřednictvím ICT, III/2  Sada 1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5AC20-5635-427A-9EE3-0B5EC5F5637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018450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0E54C-A1AB-4A89-93C7-6A5077C0A487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Inovace a zkvalitnění výuky prostřednictvím ICT, III/2  Sada 1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5AC20-5635-427A-9EE3-0B5EC5F5637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375036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1BAD8-46BA-4830-9BA3-AF3DCFA33B5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Inovace a zkvalitnění výuky prostřednictvím ICT, III/2  Sada 1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5AC20-5635-427A-9EE3-0B5EC5F5637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849778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9FC5C-403A-4556-AA34-3317EB911AD5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Inovace a zkvalitnění výuky prostřednictvím ICT, III/2  Sada 1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5AC20-5635-427A-9EE3-0B5EC5F5637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009795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B378F-31C7-44E2-A336-7285C8135FA3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Inovace a zkvalitnění výuky prostřednictvím ICT, III/2  Sada 1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5AC20-5635-427A-9EE3-0B5EC5F5637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30175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F85B41-4807-48D1-88FF-47E4DD5FEDBE}" type="datetime1">
              <a:rPr lang="cs-CZ" smtClean="0"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Inovace a zkvalitnění výuky prostřednictvím ICT, III/2  Sada 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75419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9" r:id="rId1"/>
    <p:sldLayoutId id="2147483810" r:id="rId2"/>
    <p:sldLayoutId id="2147483811" r:id="rId3"/>
    <p:sldLayoutId id="2147483812" r:id="rId4"/>
    <p:sldLayoutId id="2147483813" r:id="rId5"/>
    <p:sldLayoutId id="2147483814" r:id="rId6"/>
    <p:sldLayoutId id="2147483815" r:id="rId7"/>
    <p:sldLayoutId id="2147483816" r:id="rId8"/>
    <p:sldLayoutId id="2147483817" r:id="rId9"/>
    <p:sldLayoutId id="2147483818" r:id="rId10"/>
    <p:sldLayoutId id="2147483819" r:id="rId11"/>
    <p:sldLayoutId id="2147483710" r:id="rId12"/>
    <p:sldLayoutId id="2147483711" r:id="rId13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159F75-11C3-4A8A-BA8B-9515CC8D47C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Inovace a zkvalitnění výuky prostřednictvím ICT, III/2  Sada 1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D5AC20-5635-427A-9EE3-0B5EC5F5637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7281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1" r:id="rId1"/>
    <p:sldLayoutId id="2147483822" r:id="rId2"/>
    <p:sldLayoutId id="2147483823" r:id="rId3"/>
    <p:sldLayoutId id="2147483824" r:id="rId4"/>
    <p:sldLayoutId id="2147483825" r:id="rId5"/>
    <p:sldLayoutId id="2147483826" r:id="rId6"/>
    <p:sldLayoutId id="2147483827" r:id="rId7"/>
    <p:sldLayoutId id="2147483828" r:id="rId8"/>
    <p:sldLayoutId id="2147483829" r:id="rId9"/>
    <p:sldLayoutId id="2147483830" r:id="rId10"/>
    <p:sldLayoutId id="214748383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6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15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7.jpeg"/><Relationship Id="rId7" Type="http://schemas.openxmlformats.org/officeDocument/2006/relationships/image" Target="../media/image19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1.jpeg"/><Relationship Id="rId4" Type="http://schemas.openxmlformats.org/officeDocument/2006/relationships/image" Target="../media/image18.jpeg"/><Relationship Id="rId9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586607"/>
          </a:xfrm>
        </p:spPr>
        <p:txBody>
          <a:bodyPr>
            <a:normAutofit fontScale="90000"/>
          </a:bodyPr>
          <a:lstStyle/>
          <a:p>
            <a:pPr>
              <a:spcBef>
                <a:spcPts val="1800"/>
              </a:spcBef>
            </a:pPr>
            <a:r>
              <a:rPr lang="cs-CZ" dirty="0" smtClean="0"/>
              <a:t>Číslo 2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VY_32_INOVACE_5C_06</a:t>
            </a:r>
            <a:br>
              <a:rPr lang="cs-CZ" dirty="0" smtClean="0"/>
            </a:br>
            <a:r>
              <a:rPr lang="cs-CZ" sz="3100" dirty="0" smtClean="0"/>
              <a:t>Číslo projektu: </a:t>
            </a:r>
            <a:r>
              <a:rPr lang="cs-CZ" sz="3100" dirty="0"/>
              <a:t>CZ.1.07/1.4.00/21.1101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4149080"/>
            <a:ext cx="6400800" cy="1752600"/>
          </a:xfrm>
        </p:spPr>
        <p:txBody>
          <a:bodyPr/>
          <a:lstStyle/>
          <a:p>
            <a:r>
              <a:rPr lang="cs-CZ" dirty="0"/>
              <a:t>Sada </a:t>
            </a:r>
            <a:r>
              <a:rPr lang="cs-CZ" dirty="0" smtClean="0"/>
              <a:t>3</a:t>
            </a:r>
            <a:endParaRPr lang="cs-CZ" dirty="0"/>
          </a:p>
          <a:p>
            <a:r>
              <a:rPr lang="cs-CZ" dirty="0" smtClean="0"/>
              <a:t>Matematika</a:t>
            </a:r>
            <a:endParaRPr lang="cs-CZ" dirty="0"/>
          </a:p>
          <a:p>
            <a:r>
              <a:rPr lang="cs-CZ" dirty="0"/>
              <a:t>MŠ, ZŠ a </a:t>
            </a:r>
            <a:r>
              <a:rPr lang="cs-CZ" dirty="0" err="1"/>
              <a:t>PrŠ</a:t>
            </a:r>
            <a:r>
              <a:rPr lang="cs-CZ" dirty="0"/>
              <a:t> Trhové Sviny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998" y="404664"/>
            <a:ext cx="6986587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978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6002891"/>
              </p:ext>
            </p:extLst>
          </p:nvPr>
        </p:nvGraphicFramePr>
        <p:xfrm>
          <a:off x="518161" y="1196752"/>
          <a:ext cx="8280920" cy="4881248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352031"/>
                <a:gridCol w="5928889"/>
              </a:tblGrid>
              <a:tr h="34422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lang="cs-CZ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Na jednotlivých pracovních listech je vždy zadání.</a:t>
                      </a:r>
                    </a:p>
                    <a:p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Žáci procvičují číslo 2, přiřazují počet k číslu a naopak.</a:t>
                      </a:r>
                      <a:endParaRPr lang="cs-CZ" sz="18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5978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Období vytvoření materiálu</a:t>
                      </a:r>
                      <a:endParaRPr lang="cs-CZ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Mgr.</a:t>
                      </a:r>
                      <a:r>
                        <a:rPr lang="cs-CZ" sz="18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M. Fixová</a:t>
                      </a:r>
                      <a:endParaRPr lang="cs-CZ" sz="18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Prosinec </a:t>
                      </a:r>
                      <a:r>
                        <a:rPr lang="cs-CZ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2011</a:t>
                      </a:r>
                      <a:endParaRPr lang="cs-CZ" sz="18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15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Speciální vzdělávací potřeby</a:t>
                      </a:r>
                      <a:endParaRPr lang="cs-CZ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ADHD</a:t>
                      </a:r>
                      <a:r>
                        <a:rPr lang="cs-CZ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dyslexie, dysgrafie, </a:t>
                      </a:r>
                      <a:r>
                        <a:rPr lang="cs-CZ" sz="1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dyskalkulie, Autismus, MP</a:t>
                      </a:r>
                      <a:endParaRPr lang="cs-CZ" sz="18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83027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</a:t>
                      </a:r>
                      <a:endParaRPr lang="cs-CZ" sz="18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obor</a:t>
                      </a:r>
                      <a:endParaRPr lang="cs-CZ" sz="18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Matematika a její aplikace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Matematika</a:t>
                      </a:r>
                      <a:endParaRPr lang="cs-CZ" sz="18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437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</a:t>
                      </a:r>
                      <a:r>
                        <a:rPr lang="cs-CZ" sz="18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materiálu</a:t>
                      </a:r>
                      <a:endParaRPr lang="cs-CZ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Interaktivní DUM</a:t>
                      </a:r>
                      <a:endParaRPr lang="cs-CZ" sz="18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990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interaktivity</a:t>
                      </a:r>
                      <a:endParaRPr lang="cs-CZ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Využití interaktivní tabule a práce s</a:t>
                      </a:r>
                      <a:r>
                        <a:rPr lang="cs-CZ" sz="18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PC</a:t>
                      </a:r>
                      <a:endParaRPr lang="cs-CZ" sz="18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Cílová skupina</a:t>
                      </a:r>
                      <a:endParaRPr lang="cs-CZ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cs-CZ" sz="1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Žák - </a:t>
                      </a:r>
                      <a:r>
                        <a:rPr lang="cs-CZ" sz="18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se středně těžkým mentálním postižením</a:t>
                      </a:r>
                      <a:endParaRPr lang="cs-CZ" sz="18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45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Stupeň a typ vzdělávání</a:t>
                      </a:r>
                      <a:endParaRPr lang="cs-CZ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Základní škola speciální – 1. stupeň</a:t>
                      </a:r>
                      <a:endParaRPr lang="cs-CZ" sz="18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292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Typická věková skupina</a:t>
                      </a:r>
                      <a:endParaRPr lang="cs-CZ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6 –</a:t>
                      </a:r>
                      <a:r>
                        <a:rPr lang="cs-CZ" sz="18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11 let</a:t>
                      </a:r>
                      <a:r>
                        <a:rPr lang="cs-CZ" sz="1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/ 1. – 5. ročník</a:t>
                      </a:r>
                      <a:endParaRPr lang="cs-CZ" sz="18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518161" y="478331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Identifikátor materiálu: III/2 Inovace a zkvalitnění výuky prostřednictvím ICT, </a:t>
            </a:r>
            <a:r>
              <a:rPr lang="cs-CZ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06</a:t>
            </a:r>
            <a:endParaRPr lang="cs-CZ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4721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/>
          <p:cNvSpPr/>
          <p:nvPr/>
        </p:nvSpPr>
        <p:spPr>
          <a:xfrm>
            <a:off x="367605" y="2557362"/>
            <a:ext cx="1296144" cy="138592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611560" y="2348880"/>
            <a:ext cx="8082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dirty="0">
                <a:solidFill>
                  <a:srgbClr val="FF0000"/>
                </a:solidFill>
              </a:rPr>
              <a:t>2</a:t>
            </a:r>
          </a:p>
        </p:txBody>
      </p:sp>
      <p:cxnSp>
        <p:nvCxnSpPr>
          <p:cNvPr id="8" name="Přímá spojnice se šipkou 7"/>
          <p:cNvCxnSpPr/>
          <p:nvPr/>
        </p:nvCxnSpPr>
        <p:spPr>
          <a:xfrm flipV="1">
            <a:off x="1663749" y="2557362"/>
            <a:ext cx="2251243" cy="57634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29" name="Přímá spojnice se šipkou 28"/>
          <p:cNvCxnSpPr>
            <a:stCxn id="5" idx="3"/>
          </p:cNvCxnSpPr>
          <p:nvPr/>
        </p:nvCxnSpPr>
        <p:spPr>
          <a:xfrm>
            <a:off x="1663749" y="3250324"/>
            <a:ext cx="4132387" cy="6891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30" name="Přímá spojnice se šipkou 29"/>
          <p:cNvCxnSpPr/>
          <p:nvPr/>
        </p:nvCxnSpPr>
        <p:spPr>
          <a:xfrm>
            <a:off x="1663749" y="3429000"/>
            <a:ext cx="1828131" cy="64807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pic>
        <p:nvPicPr>
          <p:cNvPr id="11" name="Picture 3" descr="C:\Users\pc\Desktop\fotky\P102086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642071"/>
            <a:ext cx="2553869" cy="1915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pc\Desktop\fotky\P102083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708920"/>
            <a:ext cx="2675739" cy="2006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C:\Users\pc\Desktop\fotky\P102083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302" y="4189273"/>
            <a:ext cx="2905248" cy="2178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20661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aoblený obdélník 2"/>
          <p:cNvSpPr/>
          <p:nvPr/>
        </p:nvSpPr>
        <p:spPr>
          <a:xfrm>
            <a:off x="4703797" y="969643"/>
            <a:ext cx="1296144" cy="138592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8" name="Zaoblený obdélník 7"/>
          <p:cNvSpPr/>
          <p:nvPr/>
        </p:nvSpPr>
        <p:spPr>
          <a:xfrm>
            <a:off x="5283237" y="4242722"/>
            <a:ext cx="1296144" cy="138592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9" name="Zaoblený obdélník 8"/>
          <p:cNvSpPr/>
          <p:nvPr/>
        </p:nvSpPr>
        <p:spPr>
          <a:xfrm>
            <a:off x="107504" y="4607283"/>
            <a:ext cx="1296144" cy="138592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10" name="Zaoblený obdélník 9"/>
          <p:cNvSpPr/>
          <p:nvPr/>
        </p:nvSpPr>
        <p:spPr>
          <a:xfrm>
            <a:off x="609489" y="1639560"/>
            <a:ext cx="1296144" cy="138592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694441" y="338753"/>
            <a:ext cx="47530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Počítej po jedné a čti:</a:t>
            </a:r>
            <a:endParaRPr lang="cs-CZ" sz="4000" b="1" dirty="0"/>
          </a:p>
        </p:txBody>
      </p:sp>
      <p:pic>
        <p:nvPicPr>
          <p:cNvPr id="12" name="Picture 8" descr="C:\Users\pc\AppData\Local\Microsoft\Windows\Temporary Internet Files\Content.IE5\QZMPSPG8\MP900178654[2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692696"/>
            <a:ext cx="2808312" cy="1987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7" descr="C:\Users\pc\AppData\Local\Microsoft\Windows\Temporary Internet Files\Content.IE5\SPX856HB\MP90043315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430696"/>
            <a:ext cx="1803651" cy="1803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C:\Users\pc\AppData\Local\Microsoft\Windows\Temporary Internet Files\Content.IE5\BVKZ30MP\MP90042439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0686" y="4322877"/>
            <a:ext cx="2785718" cy="1854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 descr="C:\Users\pc\AppData\Local\Microsoft\Windows\Temporary Internet Files\Content.IE5\SPX856HB\MP900406910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835112"/>
            <a:ext cx="1585634" cy="2377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79532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eselý obličej 6"/>
          <p:cNvSpPr/>
          <p:nvPr/>
        </p:nvSpPr>
        <p:spPr>
          <a:xfrm>
            <a:off x="7488767" y="4786542"/>
            <a:ext cx="914400" cy="9144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eselý obličej 14"/>
          <p:cNvSpPr/>
          <p:nvPr/>
        </p:nvSpPr>
        <p:spPr>
          <a:xfrm>
            <a:off x="7670665" y="1107143"/>
            <a:ext cx="914400" cy="9144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eselý obličej 15"/>
          <p:cNvSpPr/>
          <p:nvPr/>
        </p:nvSpPr>
        <p:spPr>
          <a:xfrm>
            <a:off x="5558743" y="1059798"/>
            <a:ext cx="914400" cy="9144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aoblený obdélník 3"/>
          <p:cNvSpPr/>
          <p:nvPr/>
        </p:nvSpPr>
        <p:spPr>
          <a:xfrm>
            <a:off x="332620" y="111077"/>
            <a:ext cx="4176464" cy="6264696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dirty="0">
              <a:solidFill>
                <a:srgbClr val="7030A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83568" y="548680"/>
            <a:ext cx="5741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>
                <a:solidFill>
                  <a:srgbClr val="7030A0"/>
                </a:solidFill>
              </a:rPr>
              <a:t>2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530202" y="85741"/>
            <a:ext cx="43976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Přesuň správný počet.</a:t>
            </a:r>
            <a:endParaRPr lang="cs-CZ" sz="3600" b="1" dirty="0"/>
          </a:p>
        </p:txBody>
      </p:sp>
      <p:pic>
        <p:nvPicPr>
          <p:cNvPr id="3074" name="Picture 2" descr="C:\Users\pc\Desktop\fotky\P102083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5939" y="890875"/>
            <a:ext cx="1615234" cy="1211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6" descr="C:\Users\pc\Desktop\fotky\P102083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2352" y="2830846"/>
            <a:ext cx="1600435" cy="1200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pc\Desktop\fotky\P102086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1929" y="4559048"/>
            <a:ext cx="1825952" cy="1369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4" descr="C:\Users\pc\Desktop\fotky\P102083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938" y="4509119"/>
            <a:ext cx="1959104" cy="1469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pc\Desktop\fotky\P1020839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4188" y="896898"/>
            <a:ext cx="1653693" cy="1240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5" descr="C:\Users\pc\Desktop\fotky\P1020864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8030" y="2830846"/>
            <a:ext cx="1631012" cy="1223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32919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8" descr="C:\Users\pc\AppData\Local\Microsoft\Windows\Temporary Internet Files\Content.IE5\QZMPSPG8\MP900178654[2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69060"/>
            <a:ext cx="2808312" cy="1987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9" descr="C:\Users\pc\AppData\Local\Microsoft\Windows\Temporary Internet Files\Content.IE5\SPX856HB\MP900262925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3871" y="1844824"/>
            <a:ext cx="2448273" cy="1799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73006" y="256215"/>
            <a:ext cx="38198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smtClean="0">
                <a:solidFill>
                  <a:srgbClr val="FF0000"/>
                </a:solidFill>
              </a:rPr>
              <a:t>Přiřaď číslo 2 </a:t>
            </a:r>
            <a:r>
              <a:rPr lang="cs-CZ" sz="2800" dirty="0" smtClean="0">
                <a:solidFill>
                  <a:srgbClr val="FF0000"/>
                </a:solidFill>
              </a:rPr>
              <a:t>na obrázek.</a:t>
            </a:r>
            <a:endParaRPr lang="cs-CZ" sz="2800" dirty="0">
              <a:solidFill>
                <a:srgbClr val="FF0000"/>
              </a:solidFill>
            </a:endParaRPr>
          </a:p>
        </p:txBody>
      </p:sp>
      <p:pic>
        <p:nvPicPr>
          <p:cNvPr id="1030" name="Picture 6" descr="C:\Users\pc\AppData\Local\Microsoft\Windows\Temporary Internet Files\Content.IE5\SPX856HB\MP90043102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218" y="4494740"/>
            <a:ext cx="1559728" cy="1786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pc\AppData\Local\Microsoft\Windows\Temporary Internet Files\Content.IE5\SPX856HB\MP900433157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6257" y="4262836"/>
            <a:ext cx="1803651" cy="1803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pc\AppData\Local\Microsoft\Windows\Temporary Internet Files\Content.IE5\SPX856HB\MP900406910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232450"/>
            <a:ext cx="1585634" cy="2377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3" descr="C:\Users\pc\AppData\Local\Microsoft\Windows\Temporary Internet Files\Content.IE5\BVKZ30MP\MP900422483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502" y="862868"/>
            <a:ext cx="2215980" cy="1476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Users\pc\AppData\Local\Microsoft\Windows\Temporary Internet Files\Content.IE5\NDWH5U93\MP900403182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9799" y="2049925"/>
            <a:ext cx="2606352" cy="1706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C:\Users\pc\AppData\Local\Microsoft\Windows\Temporary Internet Files\Content.IE5\BVKZ30MP\MP900424391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94740"/>
            <a:ext cx="2785718" cy="1854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Vývojový diagram: spojnice 16"/>
          <p:cNvSpPr/>
          <p:nvPr/>
        </p:nvSpPr>
        <p:spPr>
          <a:xfrm>
            <a:off x="7225454" y="83001"/>
            <a:ext cx="936104" cy="869648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18" name="Vývojový diagram: spojnice 17"/>
          <p:cNvSpPr/>
          <p:nvPr/>
        </p:nvSpPr>
        <p:spPr>
          <a:xfrm>
            <a:off x="6553678" y="951505"/>
            <a:ext cx="936104" cy="869648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19" name="Vývojový diagram: spojnice 18"/>
          <p:cNvSpPr/>
          <p:nvPr/>
        </p:nvSpPr>
        <p:spPr>
          <a:xfrm>
            <a:off x="8030919" y="862868"/>
            <a:ext cx="936104" cy="869648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20" name="Vývojový diagram: spojnice 19"/>
          <p:cNvSpPr/>
          <p:nvPr/>
        </p:nvSpPr>
        <p:spPr>
          <a:xfrm>
            <a:off x="5292809" y="796219"/>
            <a:ext cx="936104" cy="869648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rgbClr val="FF0000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7604027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aoblený obdélník 2"/>
          <p:cNvSpPr/>
          <p:nvPr/>
        </p:nvSpPr>
        <p:spPr>
          <a:xfrm>
            <a:off x="467544" y="205504"/>
            <a:ext cx="3765209" cy="187220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Zaoblený obdélník 11"/>
          <p:cNvSpPr/>
          <p:nvPr/>
        </p:nvSpPr>
        <p:spPr>
          <a:xfrm>
            <a:off x="467545" y="4436933"/>
            <a:ext cx="3744415" cy="187220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Zaoblený obdélník 12"/>
          <p:cNvSpPr/>
          <p:nvPr/>
        </p:nvSpPr>
        <p:spPr>
          <a:xfrm>
            <a:off x="467544" y="2313751"/>
            <a:ext cx="3744416" cy="187220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755576" y="238355"/>
            <a:ext cx="7920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/>
              <a:t>2</a:t>
            </a:r>
            <a:endParaRPr lang="cs-CZ" sz="60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11560" y="2362008"/>
            <a:ext cx="7920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/>
              <a:t>2</a:t>
            </a:r>
            <a:endParaRPr lang="cs-CZ" sz="60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755576" y="4467928"/>
            <a:ext cx="7920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/>
              <a:t>2</a:t>
            </a:r>
            <a:endParaRPr lang="cs-CZ" sz="6000" b="1" dirty="0"/>
          </a:p>
        </p:txBody>
      </p:sp>
      <p:pic>
        <p:nvPicPr>
          <p:cNvPr id="3074" name="Picture 2" descr="C:\Users\pc\AppData\Local\Microsoft\Windows\Temporary Internet Files\Content.IE5\BVKZ30MP\MP900448883[1]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4093" y="-395405"/>
            <a:ext cx="2050951" cy="307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pc\AppData\Local\Microsoft\Windows\Temporary Internet Files\Content.IE5\BVKZ30MP\MP900448883[1]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1393903"/>
            <a:ext cx="2050951" cy="307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pc\AppData\Local\Microsoft\Windows\Temporary Internet Files\Content.IE5\BVKZ30MP\MP900448883[1]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696415"/>
            <a:ext cx="2050951" cy="307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pc\AppData\Local\Microsoft\Windows\Temporary Internet Files\Content.IE5\BVKZ30MP\MP900448883[1]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8093" y="-204186"/>
            <a:ext cx="2050951" cy="307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pc\AppData\Local\Microsoft\Windows\Temporary Internet Files\Content.IE5\BVKZ30MP\MP900448883[1]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628800"/>
            <a:ext cx="2050951" cy="307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pc\AppData\Local\Microsoft\Windows\Temporary Internet Files\Content.IE5\BVKZ30MP\MP900448883[1]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3049" y="3438746"/>
            <a:ext cx="2050951" cy="307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ovéPole 20"/>
          <p:cNvSpPr txBox="1"/>
          <p:nvPr/>
        </p:nvSpPr>
        <p:spPr>
          <a:xfrm>
            <a:off x="4530202" y="85741"/>
            <a:ext cx="43976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Přesuň správný počet.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33677768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aoblený obdélník 2"/>
          <p:cNvSpPr/>
          <p:nvPr/>
        </p:nvSpPr>
        <p:spPr>
          <a:xfrm>
            <a:off x="339516" y="2098513"/>
            <a:ext cx="8064896" cy="18002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8000" b="1" dirty="0" smtClean="0">
                <a:solidFill>
                  <a:schemeClr val="tx1"/>
                </a:solidFill>
              </a:rPr>
              <a:t>2</a:t>
            </a:r>
            <a:endParaRPr lang="cs-CZ" sz="8000" b="1" dirty="0">
              <a:solidFill>
                <a:schemeClr val="tx1"/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339516" y="4365104"/>
            <a:ext cx="8064896" cy="18002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8000" b="1" dirty="0" smtClean="0">
                <a:solidFill>
                  <a:schemeClr val="tx1"/>
                </a:solidFill>
              </a:rPr>
              <a:t>1</a:t>
            </a:r>
            <a:endParaRPr lang="cs-CZ" sz="8000" b="1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39516" y="338321"/>
            <a:ext cx="31658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Vlož správnou číslici.</a:t>
            </a:r>
            <a:endParaRPr lang="cs-CZ" sz="2800" dirty="0"/>
          </a:p>
        </p:txBody>
      </p:sp>
      <p:sp>
        <p:nvSpPr>
          <p:cNvPr id="17" name="Ovál 16"/>
          <p:cNvSpPr/>
          <p:nvPr/>
        </p:nvSpPr>
        <p:spPr>
          <a:xfrm>
            <a:off x="4675964" y="32805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C00000"/>
                </a:solidFill>
              </a:rPr>
              <a:t>2</a:t>
            </a:r>
            <a:endParaRPr lang="cs-CZ" sz="3600" dirty="0">
              <a:solidFill>
                <a:srgbClr val="C00000"/>
              </a:solidFill>
            </a:endParaRPr>
          </a:p>
        </p:txBody>
      </p:sp>
      <p:sp>
        <p:nvSpPr>
          <p:cNvPr id="18" name="Ovál 17"/>
          <p:cNvSpPr/>
          <p:nvPr/>
        </p:nvSpPr>
        <p:spPr>
          <a:xfrm>
            <a:off x="7253051" y="1052736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C00000"/>
                </a:solidFill>
              </a:rPr>
              <a:t>2</a:t>
            </a:r>
            <a:endParaRPr lang="cs-CZ" sz="3600" dirty="0">
              <a:solidFill>
                <a:srgbClr val="C00000"/>
              </a:solidFill>
            </a:endParaRPr>
          </a:p>
        </p:txBody>
      </p:sp>
      <p:sp>
        <p:nvSpPr>
          <p:cNvPr id="19" name="Ovál 18"/>
          <p:cNvSpPr/>
          <p:nvPr/>
        </p:nvSpPr>
        <p:spPr>
          <a:xfrm>
            <a:off x="6338651" y="32805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C00000"/>
                </a:solidFill>
              </a:rPr>
              <a:t>2</a:t>
            </a:r>
            <a:endParaRPr lang="cs-CZ" sz="3600" dirty="0">
              <a:solidFill>
                <a:srgbClr val="C00000"/>
              </a:solidFill>
            </a:endParaRPr>
          </a:p>
        </p:txBody>
      </p:sp>
      <p:sp>
        <p:nvSpPr>
          <p:cNvPr id="20" name="Ovál 19"/>
          <p:cNvSpPr/>
          <p:nvPr/>
        </p:nvSpPr>
        <p:spPr>
          <a:xfrm>
            <a:off x="2590919" y="800811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C00000"/>
                </a:solidFill>
              </a:rPr>
              <a:t>2</a:t>
            </a:r>
            <a:endParaRPr lang="cs-CZ" sz="3600" dirty="0">
              <a:solidFill>
                <a:srgbClr val="C00000"/>
              </a:solidFill>
            </a:endParaRPr>
          </a:p>
        </p:txBody>
      </p:sp>
      <p:sp>
        <p:nvSpPr>
          <p:cNvPr id="21" name="Ovál 20"/>
          <p:cNvSpPr/>
          <p:nvPr/>
        </p:nvSpPr>
        <p:spPr>
          <a:xfrm>
            <a:off x="1465217" y="1052736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C00000"/>
                </a:solidFill>
              </a:rPr>
              <a:t>2</a:t>
            </a:r>
            <a:endParaRPr lang="cs-CZ" sz="3600" dirty="0">
              <a:solidFill>
                <a:srgbClr val="C00000"/>
              </a:solidFill>
            </a:endParaRPr>
          </a:p>
        </p:txBody>
      </p:sp>
      <p:sp>
        <p:nvSpPr>
          <p:cNvPr id="22" name="Ovál 21"/>
          <p:cNvSpPr/>
          <p:nvPr/>
        </p:nvSpPr>
        <p:spPr>
          <a:xfrm>
            <a:off x="7947212" y="338321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>
                <a:solidFill>
                  <a:srgbClr val="C00000"/>
                </a:solidFill>
              </a:rPr>
              <a:t>1</a:t>
            </a:r>
          </a:p>
        </p:txBody>
      </p:sp>
      <p:sp>
        <p:nvSpPr>
          <p:cNvPr id="23" name="Ovál 22"/>
          <p:cNvSpPr/>
          <p:nvPr/>
        </p:nvSpPr>
        <p:spPr>
          <a:xfrm>
            <a:off x="5590364" y="1145028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>
                <a:solidFill>
                  <a:srgbClr val="C00000"/>
                </a:solidFill>
              </a:rPr>
              <a:t>1</a:t>
            </a:r>
          </a:p>
        </p:txBody>
      </p:sp>
      <p:sp>
        <p:nvSpPr>
          <p:cNvPr id="24" name="Ovál 23"/>
          <p:cNvSpPr/>
          <p:nvPr/>
        </p:nvSpPr>
        <p:spPr>
          <a:xfrm>
            <a:off x="3914764" y="1052736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>
                <a:solidFill>
                  <a:srgbClr val="C00000"/>
                </a:solidFill>
              </a:rPr>
              <a:t>1</a:t>
            </a:r>
          </a:p>
        </p:txBody>
      </p:sp>
      <p:sp>
        <p:nvSpPr>
          <p:cNvPr id="25" name="Ovál 24"/>
          <p:cNvSpPr/>
          <p:nvPr/>
        </p:nvSpPr>
        <p:spPr>
          <a:xfrm>
            <a:off x="107504" y="800811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>
                <a:solidFill>
                  <a:srgbClr val="C00000"/>
                </a:solidFill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8640907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820688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http://office.microsoft.com/klipart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01897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DrawingPalet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4"/>
</p:tagLst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Layout>
  <Type>MultipleChoice</Type>
  <ChoicesCount>4</ChoicesCount>
  <Orientation>Left</Orientation>
</Layout>
</file>

<file path=customXml/item2.xml><?xml version="1.0" encoding="utf-8"?>
<Layout>
  <Type>Drawing</Type>
  <ChoicesCount>0</ChoicesCount>
  <Orientation>Left</Orientation>
</Layout>
</file>

<file path=customXml/itemProps1.xml><?xml version="1.0" encoding="utf-8"?>
<ds:datastoreItem xmlns:ds="http://schemas.openxmlformats.org/officeDocument/2006/customXml" ds:itemID="{29C6A2B9-D4BC-413D-9BD6-8C205420A6C6}">
  <ds:schemaRefs/>
</ds:datastoreItem>
</file>

<file path=customXml/itemProps2.xml><?xml version="1.0" encoding="utf-8"?>
<ds:datastoreItem xmlns:ds="http://schemas.openxmlformats.org/officeDocument/2006/customXml" ds:itemID="{AAD1C82A-AB8C-4178-99AE-950A16AD8008}">
  <ds:schemaRefs/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596</TotalTime>
  <Words>184</Words>
  <Application>Microsoft Office PowerPoint</Application>
  <PresentationFormat>Předvádění na obrazovce (4:3)</PresentationFormat>
  <Paragraphs>62</Paragraphs>
  <Slides>9</Slides>
  <Notes>3</Notes>
  <HiddenSlides>1</HiddenSlides>
  <MMClips>0</MMClips>
  <ScaleCrop>false</ScaleCrop>
  <HeadingPairs>
    <vt:vector size="6" baseType="variant">
      <vt:variant>
        <vt:lpstr>Motiv</vt:lpstr>
      </vt:variant>
      <vt:variant>
        <vt:i4>2</vt:i4>
      </vt:variant>
      <vt:variant>
        <vt:lpstr>Nadpisy snímků</vt:lpstr>
      </vt:variant>
      <vt:variant>
        <vt:i4>9</vt:i4>
      </vt:variant>
      <vt:variant>
        <vt:lpstr>Vlastní prezentace</vt:lpstr>
      </vt:variant>
      <vt:variant>
        <vt:i4>2</vt:i4>
      </vt:variant>
    </vt:vector>
  </HeadingPairs>
  <TitlesOfParts>
    <vt:vector size="13" baseType="lpstr">
      <vt:lpstr>Motiv systému Office</vt:lpstr>
      <vt:lpstr>1_Motiv systému Office</vt:lpstr>
      <vt:lpstr>Číslo 2 VY_32_INOVACE_5C_06 Číslo projektu: CZ.1.07/1.4.00/21.1101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</vt:lpstr>
      <vt:lpstr>Vlastní prezentace _ ukázka</vt:lpstr>
      <vt:lpstr>1 skupina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JIHOČESKÝ KRAJ 3.2.1.A</dc:title>
  <dc:creator>admin</dc:creator>
  <cp:lastModifiedBy>uzivatel</cp:lastModifiedBy>
  <cp:revision>59</cp:revision>
  <dcterms:created xsi:type="dcterms:W3CDTF">2011-02-01T19:13:05Z</dcterms:created>
  <dcterms:modified xsi:type="dcterms:W3CDTF">2013-01-21T12:46:21Z</dcterms:modified>
</cp:coreProperties>
</file>