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9" r:id="rId8"/>
    <p:sldId id="270" r:id="rId9"/>
    <p:sldId id="271" r:id="rId10"/>
    <p:sldId id="272" r:id="rId11"/>
    <p:sldId id="263" r:id="rId12"/>
    <p:sldId id="273" r:id="rId13"/>
    <p:sldId id="274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Ing. Jaromír Šmíd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VY_32_INOVACE_14_Reformace v Evropě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Reformace v Evropě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Ing. Jaromír Šmíd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VY_32_INOVACE_14_Reformace v Evropě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Reformace v Evropě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13238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578322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14)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Reformace v Evropě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reformace</a:t>
            </a:r>
            <a:r>
              <a:rPr lang="cs-CZ" b="1" dirty="0"/>
              <a:t> = velké náboženské hnutí, úsilí o nápravu katolické církve a o její návrat k původnímu </a:t>
            </a:r>
            <a:r>
              <a:rPr lang="cs-CZ" b="1" dirty="0" smtClean="0"/>
              <a:t>poslání</a:t>
            </a:r>
          </a:p>
          <a:p>
            <a:endParaRPr lang="cs-CZ" b="1" dirty="0" smtClean="0"/>
          </a:p>
          <a:p>
            <a:r>
              <a:rPr lang="cs-CZ" b="1" dirty="0"/>
              <a:t>vznik a šíření zvlášť ve vyspělejších oblastech střední a východní Evropy</a:t>
            </a:r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Cíle</a:t>
            </a:r>
            <a:r>
              <a:rPr lang="cs-CZ" b="1" dirty="0"/>
              <a:t>:           </a:t>
            </a:r>
          </a:p>
          <a:p>
            <a:r>
              <a:rPr lang="cs-CZ" b="1" dirty="0" smtClean="0"/>
              <a:t>- </a:t>
            </a:r>
            <a:r>
              <a:rPr lang="cs-CZ" b="1" dirty="0"/>
              <a:t>přesné a přísné dodržování křesťanských mravních zásad</a:t>
            </a:r>
          </a:p>
          <a:p>
            <a:endParaRPr lang="cs-CZ" b="1" dirty="0"/>
          </a:p>
          <a:p>
            <a:r>
              <a:rPr lang="cs-CZ" b="1" dirty="0"/>
              <a:t>- odstranění světské moci církve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říčiny</a:t>
            </a:r>
            <a:r>
              <a:rPr lang="cs-CZ" b="1" dirty="0"/>
              <a:t>:</a:t>
            </a:r>
          </a:p>
          <a:p>
            <a:endParaRPr lang="cs-CZ" b="1" dirty="0"/>
          </a:p>
          <a:p>
            <a:r>
              <a:rPr lang="cs-CZ" b="1" dirty="0"/>
              <a:t>-  církev nejbohatším vlastníkem půdy</a:t>
            </a:r>
          </a:p>
          <a:p>
            <a:endParaRPr lang="cs-CZ" b="1" dirty="0"/>
          </a:p>
          <a:p>
            <a:r>
              <a:rPr lang="cs-CZ" b="1" dirty="0"/>
              <a:t>-  bohatne díky pravidelným poplatkům = desátky</a:t>
            </a:r>
          </a:p>
          <a:p>
            <a:endParaRPr lang="cs-CZ" b="1" dirty="0"/>
          </a:p>
          <a:p>
            <a:r>
              <a:rPr lang="cs-CZ" b="1" dirty="0"/>
              <a:t>-  obchod s náboženskými úkony, obřady a úřady</a:t>
            </a:r>
          </a:p>
          <a:p>
            <a:endParaRPr lang="cs-CZ" b="1" dirty="0"/>
          </a:p>
          <a:p>
            <a:r>
              <a:rPr lang="cs-CZ" b="1" dirty="0"/>
              <a:t>-  církevní hodnostáři žijí v přepychu </a:t>
            </a:r>
            <a:r>
              <a:rPr lang="cs-CZ" b="1" dirty="0" err="1"/>
              <a:t>atd</a:t>
            </a:r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=&gt; kritika církve od učenců nebo kazatelů -&gt; úsilí o nápravu = </a:t>
            </a:r>
            <a:r>
              <a:rPr lang="cs-CZ" b="1" dirty="0">
                <a:solidFill>
                  <a:srgbClr val="FF0000"/>
                </a:solidFill>
              </a:rPr>
              <a:t>reformátoři</a:t>
            </a:r>
            <a:r>
              <a:rPr lang="cs-CZ" b="1" dirty="0"/>
              <a:t>:</a:t>
            </a:r>
          </a:p>
          <a:p>
            <a:endParaRPr lang="cs-CZ" b="1" dirty="0"/>
          </a:p>
          <a:p>
            <a:r>
              <a:rPr lang="cs-CZ" b="1" dirty="0"/>
              <a:t>počátky reformního hnutí v Anglii ve 14. </a:t>
            </a:r>
            <a:r>
              <a:rPr lang="cs-CZ" b="1" dirty="0" smtClean="0"/>
              <a:t>stol.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08380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John </a:t>
            </a:r>
            <a:r>
              <a:rPr lang="en-US" b="1" dirty="0" err="1">
                <a:solidFill>
                  <a:srgbClr val="FF0000"/>
                </a:solidFill>
              </a:rPr>
              <a:t>Wyclif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/>
              <a:t>– </a:t>
            </a:r>
            <a:r>
              <a:rPr lang="en-US" b="1" dirty="0" err="1"/>
              <a:t>překlad</a:t>
            </a:r>
            <a:r>
              <a:rPr lang="en-US" b="1" dirty="0"/>
              <a:t> Bible do </a:t>
            </a:r>
            <a:r>
              <a:rPr lang="en-US" b="1" dirty="0" err="1"/>
              <a:t>angličtiny</a:t>
            </a:r>
            <a:endParaRPr lang="en-US" b="1" dirty="0"/>
          </a:p>
          <a:p>
            <a:endParaRPr lang="cs-CZ" b="1" dirty="0"/>
          </a:p>
          <a:p>
            <a:r>
              <a:rPr lang="cs-CZ" b="1" dirty="0" smtClean="0"/>
              <a:t>       </a:t>
            </a:r>
            <a:r>
              <a:rPr lang="cs-CZ" b="1" dirty="0"/>
              <a:t>popírá božský původ papežství, zavrhuje odpustky</a:t>
            </a:r>
          </a:p>
          <a:p>
            <a:endParaRPr lang="cs-CZ" b="1" dirty="0"/>
          </a:p>
          <a:p>
            <a:r>
              <a:rPr lang="cs-CZ" b="1" dirty="0" smtClean="0"/>
              <a:t>       </a:t>
            </a:r>
            <a:r>
              <a:rPr lang="cs-CZ" b="1" dirty="0"/>
              <a:t>požaduje zbavit církev majetku a světské moci</a:t>
            </a:r>
          </a:p>
          <a:p>
            <a:endParaRPr lang="cs-CZ" b="1" dirty="0"/>
          </a:p>
          <a:p>
            <a:r>
              <a:rPr lang="cs-CZ" b="1" dirty="0" smtClean="0"/>
              <a:t>       </a:t>
            </a:r>
            <a:r>
              <a:rPr lang="cs-CZ" b="1" dirty="0"/>
              <a:t>požaduje návrat k původnímu duchovnímu životu</a:t>
            </a:r>
          </a:p>
          <a:p>
            <a:endParaRPr lang="cs-CZ" b="1" dirty="0"/>
          </a:p>
          <a:p>
            <a:r>
              <a:rPr lang="pl-PL" b="1" dirty="0" smtClean="0"/>
              <a:t>       </a:t>
            </a:r>
            <a:r>
              <a:rPr lang="pl-PL" b="1" dirty="0"/>
              <a:t>chce napravit církev a oddělit se od ní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39480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Německá reformace v 16. stol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předpoklady </a:t>
            </a:r>
            <a:r>
              <a:rPr lang="cs-CZ" b="1" dirty="0"/>
              <a:t>politické, hospodářské i duchovní -&gt; </a:t>
            </a:r>
            <a:r>
              <a:rPr lang="cs-CZ" b="1" dirty="0" smtClean="0"/>
              <a:t>mocensko- </a:t>
            </a:r>
            <a:r>
              <a:rPr lang="cs-CZ" b="1" dirty="0"/>
              <a:t>politický konflikt:</a:t>
            </a:r>
          </a:p>
          <a:p>
            <a:endParaRPr lang="cs-CZ" b="1" dirty="0"/>
          </a:p>
          <a:p>
            <a:r>
              <a:rPr lang="cs-CZ" b="1" dirty="0" smtClean="0"/>
              <a:t>hospodářská </a:t>
            </a:r>
            <a:r>
              <a:rPr lang="cs-CZ" b="1" dirty="0"/>
              <a:t>nejednotnost Německa -&gt; rozdílné úrovně různých oblastí</a:t>
            </a:r>
          </a:p>
          <a:p>
            <a:endParaRPr lang="cs-CZ" b="1" dirty="0"/>
          </a:p>
          <a:p>
            <a:r>
              <a:rPr lang="cs-CZ" b="1" dirty="0" smtClean="0"/>
              <a:t>politická </a:t>
            </a:r>
            <a:r>
              <a:rPr lang="cs-CZ" b="1" dirty="0"/>
              <a:t>rozdrobenost – brzdí </a:t>
            </a:r>
            <a:r>
              <a:rPr lang="cs-CZ" b="1" dirty="0" err="1"/>
              <a:t>hosp</a:t>
            </a:r>
            <a:r>
              <a:rPr lang="cs-CZ" b="1" dirty="0"/>
              <a:t>. </a:t>
            </a:r>
            <a:r>
              <a:rPr lang="cs-CZ" b="1" dirty="0" smtClean="0"/>
              <a:t>vývoj</a:t>
            </a:r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odpor </a:t>
            </a:r>
            <a:r>
              <a:rPr lang="cs-CZ" b="1" dirty="0"/>
              <a:t>všech proti církvi  -&gt; za vlády krále Maxmiliána I. vznik silné proticírkevní </a:t>
            </a:r>
            <a:r>
              <a:rPr lang="cs-CZ" b="1" dirty="0" smtClean="0"/>
              <a:t>fronty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3355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Martin Luther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Augustiniánský mnich</a:t>
            </a:r>
          </a:p>
          <a:p>
            <a:r>
              <a:rPr lang="cs-CZ" b="1" dirty="0"/>
              <a:t>kritika církve a jejího morálního úpadku:</a:t>
            </a:r>
          </a:p>
          <a:p>
            <a:r>
              <a:rPr lang="cs-CZ" b="1" dirty="0" smtClean="0"/>
              <a:t>vypracoval </a:t>
            </a:r>
            <a:r>
              <a:rPr lang="cs-CZ" b="1" dirty="0"/>
              <a:t>95 tezí proti církvi a prodeji odpustků</a:t>
            </a:r>
          </a:p>
          <a:p>
            <a:r>
              <a:rPr lang="cs-CZ" b="1" dirty="0" smtClean="0"/>
              <a:t>veřejné </a:t>
            </a:r>
            <a:r>
              <a:rPr lang="cs-CZ" b="1" dirty="0"/>
              <a:t>vystoupení proti církvi -&gt; spálení papežské buly = veřejný rozchod s církví – potvrzeno na sněmu ve </a:t>
            </a:r>
            <a:r>
              <a:rPr lang="cs-CZ" b="1" dirty="0" err="1"/>
              <a:t>Wormsu</a:t>
            </a:r>
            <a:endParaRPr lang="cs-CZ" b="1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476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skrytý na hradu Wartburg vypracoval základy nového náboženského učení</a:t>
            </a:r>
          </a:p>
          <a:p>
            <a:r>
              <a:rPr lang="cs-CZ" b="1" dirty="0" smtClean="0"/>
              <a:t>=&gt; </a:t>
            </a:r>
            <a:r>
              <a:rPr lang="cs-CZ" b="1" dirty="0"/>
              <a:t>vznik nové církve – luteránské (protestantské, evangelické)</a:t>
            </a:r>
          </a:p>
          <a:p>
            <a:r>
              <a:rPr lang="cs-CZ" b="1" dirty="0" smtClean="0"/>
              <a:t>překlad </a:t>
            </a:r>
            <a:r>
              <a:rPr lang="cs-CZ" b="1" dirty="0"/>
              <a:t>Bible do němčiny, odmítá lidová hnutí a selské bouře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Reformace ve Švýcarsku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zahájena </a:t>
            </a:r>
            <a:r>
              <a:rPr lang="cs-CZ" b="1" dirty="0"/>
              <a:t>curyšským kazatelem </a:t>
            </a:r>
            <a:r>
              <a:rPr lang="cs-CZ" b="1" dirty="0">
                <a:solidFill>
                  <a:srgbClr val="FF0000"/>
                </a:solidFill>
              </a:rPr>
              <a:t>Ulrichem</a:t>
            </a:r>
            <a:r>
              <a:rPr lang="cs-CZ" b="1" dirty="0"/>
              <a:t> </a:t>
            </a:r>
            <a:r>
              <a:rPr lang="cs-CZ" b="1" dirty="0" err="1">
                <a:solidFill>
                  <a:srgbClr val="FF0000"/>
                </a:solidFill>
              </a:rPr>
              <a:t>Zwinglim</a:t>
            </a:r>
            <a:r>
              <a:rPr lang="cs-CZ" b="1" dirty="0"/>
              <a:t> -&gt; </a:t>
            </a:r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b="1" dirty="0"/>
              <a:t>- pod vlivem Luthera vyhlásil 67 tezí: </a:t>
            </a:r>
            <a:endParaRPr lang="cs-CZ" b="1" dirty="0" smtClean="0"/>
          </a:p>
          <a:p>
            <a:r>
              <a:rPr lang="cs-CZ" b="1" dirty="0" smtClean="0"/>
              <a:t>hlásal </a:t>
            </a:r>
            <a:r>
              <a:rPr lang="cs-CZ" b="1" dirty="0"/>
              <a:t>zlepšení </a:t>
            </a:r>
            <a:r>
              <a:rPr lang="cs-CZ" b="1" dirty="0" smtClean="0"/>
              <a:t>podmínek života </a:t>
            </a:r>
            <a:r>
              <a:rPr lang="cs-CZ" b="1" dirty="0"/>
              <a:t>na zemi, odmítá katolické svátosti, celibát, uzavírá kláštery,</a:t>
            </a:r>
          </a:p>
          <a:p>
            <a:r>
              <a:rPr lang="cs-CZ" b="1" dirty="0"/>
              <a:t> konfiskuje jejich majetek atd.</a:t>
            </a:r>
          </a:p>
          <a:p>
            <a:endParaRPr lang="cs-CZ" b="1" dirty="0"/>
          </a:p>
          <a:p>
            <a:r>
              <a:rPr lang="cs-CZ" b="1" dirty="0"/>
              <a:t>-  úsilí o sjednocení kantonů v čele s Curychem </a:t>
            </a:r>
          </a:p>
          <a:p>
            <a:r>
              <a:rPr lang="cs-CZ" b="1" dirty="0"/>
              <a:t>proti Habsburkům -&gt; vyhlašuje je jim válku </a:t>
            </a:r>
          </a:p>
          <a:p>
            <a:r>
              <a:rPr lang="cs-CZ" b="1" dirty="0"/>
              <a:t>v bitvě u </a:t>
            </a:r>
            <a:r>
              <a:rPr lang="cs-CZ" b="1" dirty="0" err="1"/>
              <a:t>Kappelu</a:t>
            </a:r>
            <a:r>
              <a:rPr lang="cs-CZ" b="1" dirty="0"/>
              <a:t> umírá</a:t>
            </a:r>
          </a:p>
        </p:txBody>
      </p:sp>
    </p:spTree>
    <p:extLst>
      <p:ext uri="{BB962C8B-B14F-4D97-AF65-F5344CB8AC3E}">
        <p14:creationId xmlns:p14="http://schemas.microsoft.com/office/powerpoint/2010/main" val="1612753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-       navazuje Francouz </a:t>
            </a:r>
            <a:r>
              <a:rPr lang="cs-CZ" b="1" dirty="0">
                <a:solidFill>
                  <a:srgbClr val="FF0000"/>
                </a:solidFill>
              </a:rPr>
              <a:t>Jan Kalvín </a:t>
            </a:r>
            <a:r>
              <a:rPr lang="cs-CZ" b="1" dirty="0"/>
              <a:t>-&gt; </a:t>
            </a:r>
            <a:r>
              <a:rPr lang="cs-CZ" b="1" u="sng" dirty="0"/>
              <a:t>kalvinismus</a:t>
            </a:r>
            <a:r>
              <a:rPr lang="cs-CZ" b="1" dirty="0"/>
              <a:t>: každý člověk má Bohem určené poslání, důraz na lidskou pracovitost, zákaz veřejných zábav atd. -&gt; vliv na Anglii (puritáni), Francii (hugenoti) atd.</a:t>
            </a:r>
          </a:p>
          <a:p>
            <a:endParaRPr lang="cs-CZ" b="1" dirty="0"/>
          </a:p>
          <a:p>
            <a:r>
              <a:rPr lang="cs-CZ" b="1" dirty="0"/>
              <a:t>-         mezi </a:t>
            </a:r>
            <a:r>
              <a:rPr lang="cs-CZ" b="1" dirty="0" err="1"/>
              <a:t>zwingliánstvím</a:t>
            </a:r>
            <a:r>
              <a:rPr lang="cs-CZ" b="1" dirty="0"/>
              <a:t> a kalvínstvím kompromis -&gt; helvétská konfese</a:t>
            </a:r>
          </a:p>
        </p:txBody>
      </p:sp>
    </p:spTree>
    <p:extLst>
      <p:ext uri="{BB962C8B-B14F-4D97-AF65-F5344CB8AC3E}">
        <p14:creationId xmlns:p14="http://schemas.microsoft.com/office/powerpoint/2010/main" val="3680006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je reformace?</a:t>
            </a:r>
            <a:endParaRPr lang="cs-CZ" b="1" dirty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Ve které zemi začala reformace jako první?</a:t>
            </a:r>
            <a:endParaRPr lang="cs-CZ" b="1" dirty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Znáš nějakého českého reformátora církve?</a:t>
            </a:r>
            <a:endParaRPr lang="cs-CZ" b="1" dirty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církve vznikly z </a:t>
            </a:r>
            <a:r>
              <a:rPr lang="cs-CZ" b="1" dirty="0" err="1" smtClean="0"/>
              <a:t>Lutherova</a:t>
            </a:r>
            <a:r>
              <a:rPr lang="cs-CZ" b="1" dirty="0" smtClean="0"/>
              <a:t> učení? Vznikla nějaká podobná církev i u nás?</a:t>
            </a:r>
            <a:endParaRPr lang="cs-CZ" b="1" dirty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Pokus se definovat co bylo dobré a co špatné na učení kalvinismu!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505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Německá reformace v 16. stol.</vt:lpstr>
      <vt:lpstr>Martin Luther</vt:lpstr>
      <vt:lpstr>Prezentace aplikace PowerPoint</vt:lpstr>
      <vt:lpstr>Reformace ve Švýcarsku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29</cp:revision>
  <dcterms:created xsi:type="dcterms:W3CDTF">2011-11-09T14:01:04Z</dcterms:created>
  <dcterms:modified xsi:type="dcterms:W3CDTF">2012-02-19T17:56:02Z</dcterms:modified>
</cp:coreProperties>
</file>