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ags/tag5.xml" ContentType="application/vnd.openxmlformats-officedocument.presentationml.tag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tags/tag3.xml" ContentType="application/vnd.openxmlformats-officedocument.presentationml.tags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20" r:id="rId4"/>
  </p:sldMasterIdLst>
  <p:notesMasterIdLst>
    <p:notesMasterId r:id="rId16"/>
  </p:notesMasterIdLst>
  <p:sldIdLst>
    <p:sldId id="272" r:id="rId5"/>
    <p:sldId id="273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custShowLst>
    <p:custShow name="Vlastní prezentace _ ukázka" id="0">
      <p:sldLst>
        <p:sld r:id="rId15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34" autoAdjust="0"/>
    <p:restoredTop sz="94660"/>
  </p:normalViewPr>
  <p:slideViewPr>
    <p:cSldViewPr>
      <p:cViewPr>
        <p:scale>
          <a:sx n="70" d="100"/>
          <a:sy n="70" d="100"/>
        </p:scale>
        <p:origin x="-1200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Anotace: Prezentace je určena pro žáky se středně těžkým mentálním postižením (základní škola speciální – 1. stupeň, 1. období).</a:t>
            </a:r>
            <a:r>
              <a:rPr lang="cs-CZ" baseline="0" dirty="0" smtClean="0"/>
              <a:t> </a:t>
            </a:r>
            <a:r>
              <a:rPr lang="cs-CZ" baseline="0" smtClean="0"/>
              <a:t>Žáci  </a:t>
            </a:r>
            <a:r>
              <a:rPr lang="cs-CZ" baseline="0" dirty="0" smtClean="0"/>
              <a:t>procvičují sčítání a odčítání  v oboru do 5. Po správně dokončeném úkolu učitel pustí „potlesk“.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896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896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89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89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89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896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89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5689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F2715-9150-4C99-A326-F693EC87C65C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82C38-4088-4B09-AF9B-FB756DFC4AC8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F24C6-5B4D-437B-8B8F-71D1DE499E4A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BC076-4F5F-4675-947C-992A3A029E41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240B-5EEA-4C3A-9F65-82C0AE480C4A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FB68-82FC-41AB-A0F4-5B39ED8564CD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EFF1B-4EF9-41A7-AFA0-C58EF9FE2CF8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116C-6FF0-4644-BE96-5435D8C70710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A0AD2-37F3-46C9-97B8-6013266E17E5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423C5-53C1-4B6C-80D2-BAA1D6C5437C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CDC77-76C3-4E4F-A1E4-CB0600429A83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EF37E-5816-4FE4-AB97-47E6CF3EECB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22064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46A39-1144-4480-AA66-DF3DA8B4798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66978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5DF76-93C5-4155-BE48-B95E2CBDD65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20510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CA308-2BC6-41E5-9121-B8EF6CBB88D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83207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1036-9AB5-4445-BECD-3245A1710D6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78664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E0D9B-274B-4047-B68D-6C747EE0D8F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485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C9F9-FC9C-477D-86E3-3F5C4FB82EE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43043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25AFE-B78B-4794-ADEE-E64208030B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31089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1796D-105D-458C-B7FD-FC2AD890E62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70310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57F6E-24FA-4CC5-9B28-4E3B8AC80EE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05134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35621-46B0-4035-8722-52078E3C718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5216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FC0FB-6DB7-41B2-BDBA-29AC7CA5AA50}" type="datetime1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8B45F6-0631-46AF-9B3D-F25DCA188B0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6389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7.png"/><Relationship Id="rId4" Type="http://schemas.microsoft.com/office/2007/relationships/media" Target="../media/media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7.png"/><Relationship Id="rId4" Type="http://schemas.microsoft.com/office/2007/relationships/media" Target="../media/media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7.png"/><Relationship Id="rId4" Type="http://schemas.microsoft.com/office/2007/relationships/media" Target="../media/media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7.png"/><Relationship Id="rId4" Type="http://schemas.microsoft.com/office/2007/relationships/media" Target="../media/media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7.png"/><Relationship Id="rId4" Type="http://schemas.microsoft.com/office/2007/relationships/media" Target="../media/media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7.png"/><Relationship Id="rId4" Type="http://schemas.microsoft.com/office/2007/relationships/media" Target="../media/media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7.png"/><Relationship Id="rId4" Type="http://schemas.microsoft.com/office/2007/relationships/media" Target="../media/media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5" Type="http://schemas.openxmlformats.org/officeDocument/2006/relationships/image" Target="../media/image7.png"/><Relationship Id="rId4" Type="http://schemas.microsoft.com/office/2007/relationships/media" Target="../media/media1.wav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Numerace v oboru do 5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VY_32_INOVACE_5C_10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1468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66625010"/>
              </p:ext>
            </p:extLst>
          </p:nvPr>
        </p:nvGraphicFramePr>
        <p:xfrm>
          <a:off x="251520" y="873566"/>
          <a:ext cx="8784976" cy="506233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95198"/>
                <a:gridCol w="6289778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sčítání a odčítání v oboru do 5. V první části žáci počítají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po 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jedné a doplňují správný výsledek přetažením čísla za =.</a:t>
                      </a:r>
                    </a:p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další části žáci sami přetahují správný počet hvězdiček pod zadání příkladu a následně doplňují výsledek.</a:t>
                      </a:r>
                    </a:p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žáci škrtají přetažením čáry zadaný počet a doplňují výsledek. Po správně dokončeném úkolu učitel pustí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4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1066205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        +        3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018" y="1642269"/>
            <a:ext cx="4603043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1" y="3284984"/>
            <a:ext cx="4608511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5018" y="2708920"/>
            <a:ext cx="4603045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        +         1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365104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         +        2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4608512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597175" y="165198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1111240" y="165198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3131840" y="164226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2615206" y="1623023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2104157" y="164712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2843806" y="328984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1568440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1064568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568944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6cípá hvězda 18"/>
          <p:cNvSpPr/>
          <p:nvPr/>
        </p:nvSpPr>
        <p:spPr>
          <a:xfrm>
            <a:off x="3131840" y="494116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2540843" y="494116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597175" y="4950885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405736" y="3431548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413848" y="2776199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6804248" y="1904946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5775" y="260648"/>
            <a:ext cx="5320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Počítej po jedné a přiřaď výsledek.</a:t>
            </a:r>
            <a:endParaRPr lang="cs-CZ" sz="2800" b="1" dirty="0"/>
          </a:p>
        </p:txBody>
      </p:sp>
      <p:sp>
        <p:nvSpPr>
          <p:cNvPr id="28" name="Ovál 27"/>
          <p:cNvSpPr/>
          <p:nvPr/>
        </p:nvSpPr>
        <p:spPr>
          <a:xfrm>
            <a:off x="7413848" y="406807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610757" y="103564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1708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1066205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4</a:t>
            </a:r>
            <a:r>
              <a:rPr lang="cs-CZ" sz="3600" b="1" dirty="0" smtClean="0">
                <a:solidFill>
                  <a:srgbClr val="FF0000"/>
                </a:solidFill>
              </a:rPr>
              <a:t>        +        1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018" y="1642269"/>
            <a:ext cx="4603043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1" y="3284984"/>
            <a:ext cx="4608511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5018" y="2708920"/>
            <a:ext cx="4603045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        +         2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365104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         +        1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4608512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597175" y="165198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1111240" y="165198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3263153" y="16608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2138160" y="1659893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1646957" y="1629703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2843806" y="328984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3356106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1064568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568944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2655097" y="494116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597175" y="4950885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297514" y="975497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631950" y="2947397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6804248" y="1904946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5775" y="260648"/>
            <a:ext cx="53263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Počítej po jedné a přiřaď výsledek.</a:t>
            </a:r>
            <a:endParaRPr lang="cs-CZ" sz="2800" b="1" dirty="0"/>
          </a:p>
        </p:txBody>
      </p:sp>
      <p:sp>
        <p:nvSpPr>
          <p:cNvPr id="28" name="Ovál 27"/>
          <p:cNvSpPr/>
          <p:nvPr/>
        </p:nvSpPr>
        <p:spPr>
          <a:xfrm>
            <a:off x="7413848" y="406807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5940152" y="4701378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525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1066205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        +        2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018" y="1642269"/>
            <a:ext cx="4603043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1" y="3284984"/>
            <a:ext cx="4608511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5018" y="2708920"/>
            <a:ext cx="4603045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1</a:t>
            </a:r>
            <a:r>
              <a:rPr lang="cs-CZ" sz="3600" b="1" dirty="0" smtClean="0">
                <a:solidFill>
                  <a:srgbClr val="FF0000"/>
                </a:solidFill>
              </a:rPr>
              <a:t>        +         3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365104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        +        1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4608512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597175" y="165198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1111240" y="165198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3263153" y="16608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2655097" y="1659893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1646957" y="1629703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2843806" y="328984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3356106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2225122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568944" y="328263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2655097" y="494116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597175" y="4950885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297514" y="975497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631950" y="2947397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6804248" y="1904946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5775" y="260648"/>
            <a:ext cx="5320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Počítej po jedné a přiřaď výsledek.</a:t>
            </a:r>
            <a:endParaRPr lang="cs-CZ" sz="2800" b="1" dirty="0"/>
          </a:p>
        </p:txBody>
      </p:sp>
      <p:sp>
        <p:nvSpPr>
          <p:cNvPr id="28" name="Ovál 27"/>
          <p:cNvSpPr/>
          <p:nvPr/>
        </p:nvSpPr>
        <p:spPr>
          <a:xfrm>
            <a:off x="7413848" y="406807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5940152" y="4701378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6cípá hvězda 29"/>
          <p:cNvSpPr/>
          <p:nvPr/>
        </p:nvSpPr>
        <p:spPr>
          <a:xfrm>
            <a:off x="1119413" y="4950885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496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1066205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        +        2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018" y="1642269"/>
            <a:ext cx="4603043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1" y="3284984"/>
            <a:ext cx="4608511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5018" y="2708920"/>
            <a:ext cx="4603045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1</a:t>
            </a:r>
            <a:r>
              <a:rPr lang="cs-CZ" sz="3600" b="1" dirty="0" smtClean="0">
                <a:solidFill>
                  <a:srgbClr val="FF0000"/>
                </a:solidFill>
              </a:rPr>
              <a:t>        +         3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365104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        +        1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4608512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6178673" y="297996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6880759" y="300791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8173360" y="458112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7480131" y="458112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6788679" y="458112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8173360" y="300791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8173360" y="384647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7582933" y="2984035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6178673" y="3841664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7443207" y="3773731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6178673" y="465313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921948" y="1363802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358995" y="1364257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937331" y="40466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5356" y="310469"/>
            <a:ext cx="5296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Přiřaď počet hvězdiček a výsledek.</a:t>
            </a:r>
            <a:endParaRPr lang="cs-CZ" sz="2800" b="1" dirty="0"/>
          </a:p>
        </p:txBody>
      </p:sp>
      <p:sp>
        <p:nvSpPr>
          <p:cNvPr id="28" name="Ovál 27"/>
          <p:cNvSpPr/>
          <p:nvPr/>
        </p:nvSpPr>
        <p:spPr>
          <a:xfrm>
            <a:off x="5570379" y="404663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741823" y="36259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6cípá hvězda 29"/>
          <p:cNvSpPr/>
          <p:nvPr/>
        </p:nvSpPr>
        <p:spPr>
          <a:xfrm>
            <a:off x="6820012" y="384647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44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1066205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       +        2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018" y="1642269"/>
            <a:ext cx="4603043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1" y="3284984"/>
            <a:ext cx="4608511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5018" y="2708920"/>
            <a:ext cx="4603045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1</a:t>
            </a:r>
            <a:r>
              <a:rPr lang="cs-CZ" sz="3600" b="1" dirty="0" smtClean="0">
                <a:solidFill>
                  <a:srgbClr val="FF0000"/>
                </a:solidFill>
              </a:rPr>
              <a:t>        +         </a:t>
            </a:r>
            <a:r>
              <a:rPr lang="cs-CZ" sz="3600" b="1" dirty="0">
                <a:solidFill>
                  <a:srgbClr val="FF0000"/>
                </a:solidFill>
              </a:rPr>
              <a:t>4</a:t>
            </a:r>
            <a:r>
              <a:rPr lang="cs-CZ" sz="3600" b="1" dirty="0" smtClean="0">
                <a:solidFill>
                  <a:srgbClr val="FF0000"/>
                </a:solidFill>
              </a:rPr>
              <a:t>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365104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        +        1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4608512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6178673" y="297996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6880759" y="300791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8173360" y="458112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7480131" y="458112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6788679" y="458112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8173360" y="300791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8173360" y="384647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7582933" y="2984035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6178673" y="3841664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7443207" y="3773731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6178673" y="465313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921948" y="1363802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358995" y="1364257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725138" y="40466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5775" y="260648"/>
            <a:ext cx="2322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Zkus to znovu.</a:t>
            </a:r>
            <a:endParaRPr lang="cs-CZ" sz="2800" b="1" dirty="0"/>
          </a:p>
        </p:txBody>
      </p:sp>
      <p:sp>
        <p:nvSpPr>
          <p:cNvPr id="28" name="Ovál 27"/>
          <p:cNvSpPr/>
          <p:nvPr/>
        </p:nvSpPr>
        <p:spPr>
          <a:xfrm>
            <a:off x="5190947" y="438069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426004" y="404663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6cípá hvězda 29"/>
          <p:cNvSpPr/>
          <p:nvPr/>
        </p:nvSpPr>
        <p:spPr>
          <a:xfrm>
            <a:off x="6820012" y="384647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710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1066205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2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018" y="1642269"/>
            <a:ext cx="4603043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1" y="3284984"/>
            <a:ext cx="4608511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5018" y="2708920"/>
            <a:ext cx="4603045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4</a:t>
            </a: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dirty="0">
                <a:solidFill>
                  <a:srgbClr val="FF0000"/>
                </a:solidFill>
              </a:rPr>
              <a:t>1</a:t>
            </a:r>
            <a:r>
              <a:rPr lang="cs-CZ" sz="3600" b="1" dirty="0" smtClean="0">
                <a:solidFill>
                  <a:srgbClr val="FF0000"/>
                </a:solidFill>
              </a:rPr>
              <a:t>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365104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1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4608512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597175" y="160205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1259632" y="163349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597175" y="324436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1213628" y="327094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1845786" y="167593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727041" y="494602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1832643" y="3259973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1375443" y="494116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160007" y="2146619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725138" y="2171172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917904" y="115577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5775" y="260648"/>
            <a:ext cx="5956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Škrtni správný počet a přiřaď výsledek.</a:t>
            </a:r>
            <a:endParaRPr lang="cs-CZ" sz="2800" b="1" dirty="0"/>
          </a:p>
        </p:txBody>
      </p:sp>
      <p:sp>
        <p:nvSpPr>
          <p:cNvPr id="28" name="Ovál 27"/>
          <p:cNvSpPr/>
          <p:nvPr/>
        </p:nvSpPr>
        <p:spPr>
          <a:xfrm>
            <a:off x="5436096" y="115577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710130" y="1155773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6cípá hvězda 29"/>
          <p:cNvSpPr/>
          <p:nvPr/>
        </p:nvSpPr>
        <p:spPr>
          <a:xfrm>
            <a:off x="2483768" y="327094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6942161" y="3373564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654634" y="3332792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8367107" y="3373564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927723" y="4430009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7654634" y="4463203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8316416" y="4463203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2170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1066205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1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018" y="1642269"/>
            <a:ext cx="4603043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1" y="3284984"/>
            <a:ext cx="4608511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5018" y="2708920"/>
            <a:ext cx="4603045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4</a:t>
            </a: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3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365104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 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1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4608512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597175" y="160205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1259632" y="163349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597175" y="324436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1213628" y="327094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1845786" y="167593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727041" y="494602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1832643" y="3259973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1375443" y="494116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921948" y="1363802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358995" y="1364257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725138" y="40466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5775" y="260648"/>
            <a:ext cx="2322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Zkus to znovu.</a:t>
            </a:r>
            <a:endParaRPr lang="cs-CZ" sz="2800" b="1" dirty="0"/>
          </a:p>
        </p:txBody>
      </p:sp>
      <p:sp>
        <p:nvSpPr>
          <p:cNvPr id="28" name="Ovál 27"/>
          <p:cNvSpPr/>
          <p:nvPr/>
        </p:nvSpPr>
        <p:spPr>
          <a:xfrm>
            <a:off x="5190947" y="438069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426004" y="404663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6cípá hvězda 29"/>
          <p:cNvSpPr/>
          <p:nvPr/>
        </p:nvSpPr>
        <p:spPr>
          <a:xfrm>
            <a:off x="2483768" y="327094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6942161" y="3373564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654634" y="3332792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8367107" y="3373564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927723" y="4430009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7654634" y="4463203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8316416" y="4463203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6cípá hvězda 30"/>
          <p:cNvSpPr/>
          <p:nvPr/>
        </p:nvSpPr>
        <p:spPr>
          <a:xfrm>
            <a:off x="1985043" y="498642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6cípá hvězda 31"/>
          <p:cNvSpPr/>
          <p:nvPr/>
        </p:nvSpPr>
        <p:spPr>
          <a:xfrm>
            <a:off x="3251812" y="4958201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6cípá hvězda 37"/>
          <p:cNvSpPr/>
          <p:nvPr/>
        </p:nvSpPr>
        <p:spPr>
          <a:xfrm>
            <a:off x="2615206" y="498642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7584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308304" y="5445224"/>
            <a:ext cx="609600" cy="6096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39552" y="1066205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2</a:t>
            </a: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1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018" y="1642269"/>
            <a:ext cx="4603043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1" y="3284984"/>
            <a:ext cx="4608511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5018" y="2708920"/>
            <a:ext cx="4603045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</a:rPr>
              <a:t>4</a:t>
            </a: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1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365104"/>
            <a:ext cx="4608512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     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       </a:t>
            </a:r>
            <a:r>
              <a:rPr lang="cs-CZ" sz="3600" b="1" dirty="0">
                <a:solidFill>
                  <a:srgbClr val="FF0000"/>
                </a:solidFill>
              </a:rPr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       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4608512" cy="5735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597175" y="160205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1259632" y="163349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597175" y="3244362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>
            <a:off x="1213628" y="327094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727041" y="4946026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1832643" y="3259973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1375443" y="4941168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921948" y="1363802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358995" y="1364257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7725138" y="404664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5775" y="260648"/>
            <a:ext cx="3208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Počítej ještě jednou.</a:t>
            </a:r>
            <a:endParaRPr lang="cs-CZ" sz="2800" b="1" dirty="0"/>
          </a:p>
        </p:txBody>
      </p:sp>
      <p:sp>
        <p:nvSpPr>
          <p:cNvPr id="28" name="Ovál 27"/>
          <p:cNvSpPr/>
          <p:nvPr/>
        </p:nvSpPr>
        <p:spPr>
          <a:xfrm>
            <a:off x="5190947" y="438069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426004" y="404663"/>
            <a:ext cx="1008112" cy="59405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6cípá hvězda 29"/>
          <p:cNvSpPr/>
          <p:nvPr/>
        </p:nvSpPr>
        <p:spPr>
          <a:xfrm>
            <a:off x="2483768" y="3270947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6942161" y="3373564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654634" y="3332792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8367107" y="3373564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927723" y="4430009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7654634" y="4463203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8316416" y="4463203"/>
            <a:ext cx="416834" cy="5232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6cípá hvězda 30"/>
          <p:cNvSpPr/>
          <p:nvPr/>
        </p:nvSpPr>
        <p:spPr>
          <a:xfrm>
            <a:off x="1985043" y="498642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6cípá hvězda 31"/>
          <p:cNvSpPr/>
          <p:nvPr/>
        </p:nvSpPr>
        <p:spPr>
          <a:xfrm>
            <a:off x="3251812" y="4958201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6cípá hvězda 37"/>
          <p:cNvSpPr/>
          <p:nvPr/>
        </p:nvSpPr>
        <p:spPr>
          <a:xfrm>
            <a:off x="2615206" y="4986429"/>
            <a:ext cx="457200" cy="563846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805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1897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</TotalTime>
  <Words>416</Words>
  <Application>Microsoft Office PowerPoint</Application>
  <PresentationFormat>Předvádění na obrazovce (4:3)</PresentationFormat>
  <Paragraphs>114</Paragraphs>
  <Slides>11</Slides>
  <Notes>10</Notes>
  <HiddenSlides>1</HiddenSlides>
  <MMClips>8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1_Motiv systému Office</vt:lpstr>
      <vt:lpstr>Numerace v oboru do 5 VY_32_INOVACE_5C_10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Dum</cp:lastModifiedBy>
  <cp:revision>56</cp:revision>
  <dcterms:created xsi:type="dcterms:W3CDTF">2011-02-01T19:13:05Z</dcterms:created>
  <dcterms:modified xsi:type="dcterms:W3CDTF">2013-02-03T07:25:35Z</dcterms:modified>
</cp:coreProperties>
</file>