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20" r:id="rId4"/>
  </p:sldMasterIdLst>
  <p:notesMasterIdLst>
    <p:notesMasterId r:id="rId16"/>
  </p:notesMasterIdLst>
  <p:sldIdLst>
    <p:sldId id="275" r:id="rId5"/>
    <p:sldId id="276" r:id="rId6"/>
    <p:sldId id="261" r:id="rId7"/>
    <p:sldId id="262" r:id="rId8"/>
    <p:sldId id="269" r:id="rId9"/>
    <p:sldId id="268" r:id="rId10"/>
    <p:sldId id="265" r:id="rId11"/>
    <p:sldId id="270" r:id="rId12"/>
    <p:sldId id="271" r:id="rId13"/>
    <p:sldId id="272" r:id="rId14"/>
    <p:sldId id="260" r:id="rId15"/>
  </p:sldIdLst>
  <p:sldSz cx="9144000" cy="6858000" type="screen4x3"/>
  <p:notesSz cx="6858000" cy="9144000"/>
  <p:custShowLst>
    <p:custShow name="Vlastní prezentace _ ukázka" id="0">
      <p:sldLst>
        <p:sld r:id="rId15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E62B3-6AB5-4E14-8458-CEFA1B50D2C7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4676B-B54E-43A5-B654-A54120476735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E810-799E-4007-BE1E-2EA118826C96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E8EDE-E726-42EB-AF1C-A5810C6FC32A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4A2D6-7A50-4C08-92C6-42049674FD43}" type="datetime1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074FD-2C57-4428-9129-CA34355AA77B}" type="datetime1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844CC-498C-491D-8528-0337C9046283}" type="datetime1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C26B2-8313-4F0E-AF72-D72374019FC1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953C3-1F53-4CA0-8E08-15D8CFF45E57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5BBD8-E30E-44AD-90ED-14D013370D8C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73A93-8E06-4CE9-AA5F-C537D4A8EB63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A9610-37F7-4F8E-A3B0-54EE0D3AFD0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648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42365-6A45-4968-B5B4-91FB4074703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8162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F2758-1B4E-4B93-BC54-7C37BE45AC2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1460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62A-C5F7-4458-9694-9907D3AC32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8833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F9D32-3EB0-4A47-BA90-47AC59802D3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655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EDBDF-F79E-494F-9923-3FF0A510A7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032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1C87B-1ED4-40D4-A954-178C6F8FA8E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4092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A85D7-3D89-4CD5-9C7E-6A176B6E0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4865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0A9C5-DE5F-48AB-A8C7-E0C4FF4CB58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7557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A2D20-19CD-4C9E-9DB5-D868185E5F8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108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82D8C-E22C-4165-8383-0C79FEC4FBC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851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D99ECB-D5BE-47DE-B7E9-9299E678C73E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367362-AAB4-41CB-9DDF-B0B05DD35E5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897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Odčítání v oboru do 3 VY_32_INOVACE_5C_11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668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2115038"/>
              </p:ext>
            </p:extLst>
          </p:nvPr>
        </p:nvGraphicFramePr>
        <p:xfrm>
          <a:off x="251520" y="873566"/>
          <a:ext cx="8784976" cy="506233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95198"/>
                <a:gridCol w="6289778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odčítání v oboru do 3. V první části žáci počítají po jedné a přetahují správný počet hvězdiček do rámečků.  V další části žáci odčítají pomocí názoru a doplňují výsledek přetažením za =. </a:t>
                      </a:r>
                    </a:p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Ve třetí části žáci řadí příklad pod znázornění a v poslední části po přiřazení příkladu žáci do zadání doplňují výsledek. Po správně dokončeném úkolu učitel pustí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590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516216" y="1616811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91880" y="1616811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35104" y="1616811"/>
            <a:ext cx="1944216" cy="295232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836712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Vlož správný počet do rámečků.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7555983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6300192" y="492644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978896" y="4949749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2295164" y="494029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3569542" y="4974412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683568" y="494029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99330" y="58184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54868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8207" y="1412776"/>
            <a:ext cx="4159849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8178" y="3140968"/>
            <a:ext cx="4159849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2195" y="4797152"/>
            <a:ext cx="4159849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7956376" y="397991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6156176" y="268376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6133757" y="412798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7956376" y="118138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6012160" y="122206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7956376" y="249289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800" y="1055976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368" y="2966850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5453" y="3535644"/>
            <a:ext cx="3940523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1602" y="1303396"/>
            <a:ext cx="3953777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1520" y="215062"/>
            <a:ext cx="831682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Počítej pomocí názoru. Nepotřebné mráčky dej do koše.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Doplň správný výsledek.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2635" y="1289096"/>
            <a:ext cx="3913584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  <a:r>
              <a:rPr lang="cs-CZ" sz="4400" b="1" dirty="0" smtClean="0">
                <a:solidFill>
                  <a:schemeClr val="tx1"/>
                </a:solidFill>
              </a:rPr>
              <a:t> - 1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1602" y="3535644"/>
            <a:ext cx="3924374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>
                <a:solidFill>
                  <a:schemeClr val="tx1"/>
                </a:solidFill>
              </a:rPr>
              <a:t>-</a:t>
            </a:r>
            <a:r>
              <a:rPr lang="cs-CZ" sz="4800" b="1" dirty="0" smtClean="0">
                <a:solidFill>
                  <a:schemeClr val="tx1"/>
                </a:solidFill>
              </a:rPr>
              <a:t> 2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8101552" y="3103596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9" name="Vývojový diagram: spojnice 8"/>
          <p:cNvSpPr/>
          <p:nvPr/>
        </p:nvSpPr>
        <p:spPr>
          <a:xfrm>
            <a:off x="7882801" y="1055976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5410944" y="5446518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4355976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306517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169414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472690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01552" y="5559247"/>
            <a:ext cx="609600" cy="609600"/>
          </a:xfrm>
          <a:prstGeom prst="rect">
            <a:avLst/>
          </a:prstGeom>
        </p:spPr>
      </p:pic>
      <p:sp>
        <p:nvSpPr>
          <p:cNvPr id="16" name="Mrak 15"/>
          <p:cNvSpPr/>
          <p:nvPr/>
        </p:nvSpPr>
        <p:spPr>
          <a:xfrm>
            <a:off x="6534912" y="5421102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9759" y="3257688"/>
            <a:ext cx="3532161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9759" y="1088425"/>
            <a:ext cx="3532161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11560" y="476672"/>
            <a:ext cx="1783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Počítej dál.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9759" y="1052090"/>
            <a:ext cx="3532161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  <a:r>
              <a:rPr lang="cs-CZ" sz="4400" b="1" dirty="0" smtClean="0">
                <a:solidFill>
                  <a:schemeClr val="tx1"/>
                </a:solidFill>
              </a:rPr>
              <a:t> </a:t>
            </a:r>
            <a:r>
              <a:rPr lang="cs-CZ" sz="4400" b="1" dirty="0">
                <a:solidFill>
                  <a:schemeClr val="tx1"/>
                </a:solidFill>
              </a:rPr>
              <a:t>-</a:t>
            </a:r>
            <a:r>
              <a:rPr lang="cs-CZ" sz="4400" b="1" dirty="0" smtClean="0">
                <a:solidFill>
                  <a:schemeClr val="tx1"/>
                </a:solidFill>
              </a:rPr>
              <a:t>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9759" y="3243388"/>
            <a:ext cx="3532161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2 - 1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8042968" y="1340768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9" name="Vývojový diagram: spojnice 8"/>
          <p:cNvSpPr/>
          <p:nvPr/>
        </p:nvSpPr>
        <p:spPr>
          <a:xfrm>
            <a:off x="7740352" y="286747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5580112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4355976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306517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169414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467544" y="5520775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01552" y="5559247"/>
            <a:ext cx="609600" cy="609600"/>
          </a:xfrm>
          <a:prstGeom prst="rect">
            <a:avLst/>
          </a:prstGeom>
        </p:spPr>
      </p:pic>
      <p:pic>
        <p:nvPicPr>
          <p:cNvPr id="16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76" y="778020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976" y="3243388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764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Přiřaď správný příklad pod znázornění.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6059" y="1273280"/>
            <a:ext cx="3344907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86705" y="1273280"/>
            <a:ext cx="333305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1772" y="4199384"/>
            <a:ext cx="3365422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 – 1 = </a:t>
            </a:r>
            <a:r>
              <a:rPr lang="cs-CZ" sz="4400" b="1" dirty="0" smtClean="0">
                <a:solidFill>
                  <a:srgbClr val="FF0000"/>
                </a:solidFill>
              </a:rPr>
              <a:t>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8" name="Slunce 17"/>
          <p:cNvSpPr/>
          <p:nvPr/>
        </p:nvSpPr>
        <p:spPr>
          <a:xfrm>
            <a:off x="4716016" y="12732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34054" y="122122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503099" y="123015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5838508" y="124042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2699792" y="127142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95592" y="5241032"/>
            <a:ext cx="609600" cy="609600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475544" y="5490592"/>
            <a:ext cx="3365422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 – 2 = </a:t>
            </a:r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2699792" y="1273280"/>
            <a:ext cx="1141174" cy="8623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Slunce 28"/>
          <p:cNvSpPr/>
          <p:nvPr/>
        </p:nvSpPr>
        <p:spPr>
          <a:xfrm>
            <a:off x="6869294" y="127142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inus 29"/>
          <p:cNvSpPr/>
          <p:nvPr/>
        </p:nvSpPr>
        <p:spPr>
          <a:xfrm>
            <a:off x="-756592" y="3284984"/>
            <a:ext cx="10297143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5780315" y="1293394"/>
            <a:ext cx="1030786" cy="8623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6764806" y="1321252"/>
            <a:ext cx="1030786" cy="8623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6059" y="1273280"/>
            <a:ext cx="3344907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86705" y="1273280"/>
            <a:ext cx="333305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5081" y="4327322"/>
            <a:ext cx="3365422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 – 1 = </a:t>
            </a:r>
            <a:r>
              <a:rPr lang="cs-CZ" sz="4400" b="1" dirty="0" smtClean="0">
                <a:solidFill>
                  <a:srgbClr val="FF0000"/>
                </a:solidFill>
              </a:rPr>
              <a:t>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8" name="Slunce 17"/>
          <p:cNvSpPr/>
          <p:nvPr/>
        </p:nvSpPr>
        <p:spPr>
          <a:xfrm>
            <a:off x="4716016" y="12732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34054" y="122122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503099" y="123015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5838508" y="124042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2699792" y="127142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95592" y="5241032"/>
            <a:ext cx="609600" cy="609600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365081" y="5545832"/>
            <a:ext cx="3365422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 – 2 = </a:t>
            </a:r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2699792" y="127328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Slunce 28"/>
          <p:cNvSpPr/>
          <p:nvPr/>
        </p:nvSpPr>
        <p:spPr>
          <a:xfrm>
            <a:off x="6869294" y="127142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 flipV="1">
            <a:off x="1558618" y="1263011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6678587" y="1304276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Minus 5"/>
          <p:cNvSpPr/>
          <p:nvPr/>
        </p:nvSpPr>
        <p:spPr>
          <a:xfrm>
            <a:off x="-828600" y="3284984"/>
            <a:ext cx="10873208" cy="914400"/>
          </a:xfrm>
          <a:prstGeom prst="mathMinus">
            <a:avLst>
              <a:gd name="adj1" fmla="val 238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364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23528" y="4146892"/>
            <a:ext cx="3365422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 – 1 =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23528" y="5147743"/>
            <a:ext cx="3365422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 – 2 =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88640"/>
            <a:ext cx="6229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 Za = doplň výsledek.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6059" y="1273280"/>
            <a:ext cx="3344907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86705" y="1273280"/>
            <a:ext cx="333305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426442" y="4199384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678587" y="4201804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Slunce 17"/>
          <p:cNvSpPr/>
          <p:nvPr/>
        </p:nvSpPr>
        <p:spPr>
          <a:xfrm>
            <a:off x="4716016" y="12732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34054" y="122122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503099" y="123015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5838508" y="124042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2699792" y="127142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95592" y="5241032"/>
            <a:ext cx="609600" cy="60960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 flipV="1">
            <a:off x="2699792" y="127328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Slunce 28"/>
          <p:cNvSpPr/>
          <p:nvPr/>
        </p:nvSpPr>
        <p:spPr>
          <a:xfrm>
            <a:off x="6869294" y="127142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 flipV="1">
            <a:off x="1558618" y="1263011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6678587" y="1304276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Minus 5"/>
          <p:cNvSpPr/>
          <p:nvPr/>
        </p:nvSpPr>
        <p:spPr>
          <a:xfrm>
            <a:off x="-828600" y="3284984"/>
            <a:ext cx="10873208" cy="914400"/>
          </a:xfrm>
          <a:prstGeom prst="mathMinus">
            <a:avLst>
              <a:gd name="adj1" fmla="val 238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40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023565" y="5382287"/>
            <a:ext cx="3024336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3 –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2503" y="5375592"/>
            <a:ext cx="3024336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2</a:t>
            </a:r>
            <a:r>
              <a:rPr lang="cs-CZ" sz="4400" b="1" dirty="0" smtClean="0">
                <a:solidFill>
                  <a:schemeClr val="tx1"/>
                </a:solidFill>
              </a:rPr>
              <a:t> –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8056" y="4437112"/>
            <a:ext cx="3024336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3 – 2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23565" y="4426228"/>
            <a:ext cx="3024336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3 –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93024" y="2816932"/>
            <a:ext cx="3024336" cy="50405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29994" y="748276"/>
            <a:ext cx="3024336" cy="50405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6269" y="2816932"/>
            <a:ext cx="3024336" cy="50405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4843" y="697179"/>
            <a:ext cx="3024336" cy="50405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61220" y="2515547"/>
            <a:ext cx="6731060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7740352" y="620688"/>
            <a:ext cx="0" cy="5400601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56985" y="4293096"/>
            <a:ext cx="6731060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34843" y="159023"/>
            <a:ext cx="63863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 </a:t>
            </a:r>
            <a:r>
              <a:rPr lang="cs-CZ" sz="2400" dirty="0"/>
              <a:t>znázornění </a:t>
            </a:r>
            <a:r>
              <a:rPr lang="cs-CZ" sz="2400" dirty="0" smtClean="0"/>
              <a:t>přilož příklad, pak doplň výsledek.</a:t>
            </a:r>
            <a:endParaRPr lang="cs-CZ" sz="2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505668" y="2841747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1420567" y="283082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2316501" y="28116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6228184" y="28116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5376592" y="28403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4387595" y="282104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5086732" y="77170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4211960" y="7482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2339752" y="73955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1424549" y="72940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586349" y="715527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2316501" y="739551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6157126" y="2842833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1420567" y="2845297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2245443" y="2821042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5015674" y="777952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96796" y="5208147"/>
            <a:ext cx="609600" cy="609600"/>
          </a:xfrm>
          <a:prstGeom prst="rect">
            <a:avLst/>
          </a:prstGeom>
        </p:spPr>
      </p:pic>
      <p:sp>
        <p:nvSpPr>
          <p:cNvPr id="11" name="Vývojový diagram: spojnice 10"/>
          <p:cNvSpPr/>
          <p:nvPr/>
        </p:nvSpPr>
        <p:spPr>
          <a:xfrm>
            <a:off x="8195897" y="2753301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39" name="Vývojový diagram: spojnice 38"/>
          <p:cNvSpPr/>
          <p:nvPr/>
        </p:nvSpPr>
        <p:spPr>
          <a:xfrm>
            <a:off x="8218453" y="1746106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1" name="Vývojový diagram: spojnice 40"/>
          <p:cNvSpPr/>
          <p:nvPr/>
        </p:nvSpPr>
        <p:spPr>
          <a:xfrm>
            <a:off x="8253570" y="565557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2" name="Vývojový diagram: spojnice 41"/>
          <p:cNvSpPr/>
          <p:nvPr/>
        </p:nvSpPr>
        <p:spPr>
          <a:xfrm>
            <a:off x="8185194" y="3944840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29658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459</TotalTime>
  <Words>321</Words>
  <Application>Microsoft Office PowerPoint</Application>
  <PresentationFormat>Předvádění na obrazovce (4:3)</PresentationFormat>
  <Paragraphs>72</Paragraphs>
  <Slides>11</Slides>
  <Notes>3</Notes>
  <HiddenSlides>1</HiddenSlides>
  <MMClips>8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  <vt:variant>
        <vt:lpstr>Vlastní prezentace</vt:lpstr>
      </vt:variant>
      <vt:variant>
        <vt:i4>2</vt:i4>
      </vt:variant>
    </vt:vector>
  </HeadingPairs>
  <TitlesOfParts>
    <vt:vector size="15" baseType="lpstr">
      <vt:lpstr>Motiv systému Office</vt:lpstr>
      <vt:lpstr>1_Motiv systému Office</vt:lpstr>
      <vt:lpstr>Odčítání v oboru do 3 VY_32_INOVACE_5C_11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58</cp:revision>
  <dcterms:created xsi:type="dcterms:W3CDTF">2011-02-01T19:13:05Z</dcterms:created>
  <dcterms:modified xsi:type="dcterms:W3CDTF">2013-01-21T12:44:31Z</dcterms:modified>
</cp:coreProperties>
</file>