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20" r:id="rId4"/>
  </p:sldMasterIdLst>
  <p:notesMasterIdLst>
    <p:notesMasterId r:id="rId16"/>
  </p:notesMasterIdLst>
  <p:sldIdLst>
    <p:sldId id="275" r:id="rId5"/>
    <p:sldId id="276" r:id="rId6"/>
    <p:sldId id="261" r:id="rId7"/>
    <p:sldId id="262" r:id="rId8"/>
    <p:sldId id="269" r:id="rId9"/>
    <p:sldId id="268" r:id="rId10"/>
    <p:sldId id="265" r:id="rId11"/>
    <p:sldId id="270" r:id="rId12"/>
    <p:sldId id="271" r:id="rId13"/>
    <p:sldId id="272" r:id="rId14"/>
    <p:sldId id="260" r:id="rId15"/>
  </p:sldIdLst>
  <p:sldSz cx="9144000" cy="6858000" type="screen4x3"/>
  <p:notesSz cx="6858000" cy="9144000"/>
  <p:custShowLst>
    <p:custShow name="Vlastní prezentace _ ukázka" id="0">
      <p:sldLst>
        <p:sld r:id="rId15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25A36-31E7-4CCB-9720-F3523B48104B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E05C8-D7F1-46CD-99CE-CCE856B77D1E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8FF8D-1907-4816-B991-F0E4C3040D8B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58DA-8C85-46FC-B5C8-79D69C8188D3}" type="datetime1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3956B-872D-4DB9-9BFE-8B61539E6197}" type="datetime1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4A7-0D3F-4CF9-AAAC-AD153D9FD126}" type="datetime1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BBDE-1F2D-49C1-AB20-34CACF957A67}" type="datetime1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8150B-E842-4981-8292-F2B2D3C68F0B}" type="datetime1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4C4B9-37D1-49C9-9DD7-0E5B182B7C8F}" type="datetime1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FD28C-E213-4284-B529-11548B919AAB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69989-478D-4561-B830-D0B06353F866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470C7-195D-4D27-A752-0D8BEBAE27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1006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BD90-E80A-4762-B2CF-669620960EC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866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15F1C-C75D-42A1-A85A-E7D171550A6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0413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4ACC-39D6-42F6-8009-38571C4746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6341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ED78-C317-4287-B605-1BAD9D50E3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9542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F3E3-E0AB-429D-BE22-7FC2FF5EBC6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2710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01F2-1465-4EE4-9E7B-08CA881C4F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1204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0A08-B506-43B9-A1D1-1015A5F3EA8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0786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A0591-9CE5-4766-977B-1FE607DBAC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354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DF882-EC5E-464E-AF6A-6760682FFAA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9279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63CD-4B32-4284-B691-86F7B86D33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909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F7B2F3-842B-400D-A0FC-0B3BCB9EBEB6}" type="datetime1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DB9CF-C701-41FF-BA82-EC608CCB752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863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Odčítání v oboru do 4 VY_32_INOVACE_5C_12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774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211833"/>
              </p:ext>
            </p:extLst>
          </p:nvPr>
        </p:nvGraphicFramePr>
        <p:xfrm>
          <a:off x="251520" y="873566"/>
          <a:ext cx="8784976" cy="506233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95198"/>
                <a:gridCol w="6289778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odčítání v oboru do 4. V první části žáci počítají po jedné a přetahují správný počet hvězdiček do rámečků.  V další části žáci odčítají pomocí názoru a doplňují výsledek přetažením za =. </a:t>
                      </a:r>
                    </a:p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Ve třetí části žáci řadí příklad pod znázornění a v poslední části po přiřazení příkladu žáci do zadání doplňují výsledek. Po správně dokončeném úkolu učitel pustí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671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6504059" y="836712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355976" y="836711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37456" y="836712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8660" y="836712"/>
            <a:ext cx="1944216" cy="295232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509" y="188640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Vlož správný počet do rámečků.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7884368" y="5413379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7427168" y="463529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6960607" y="55498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2295164" y="49402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6046859" y="477404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466364" y="47878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1380764" y="52450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3294646" y="523124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4209046" y="47878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5190505" y="5245093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469366" y="4948693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4305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3" y="717525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0663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9366" y="3531519"/>
            <a:ext cx="4159849" cy="1296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7956376" y="4491493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5724128" y="3827063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6973790" y="3913263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129981" y="26032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5436096" y="5486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7888190" y="1099269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  <p:sp>
        <p:nvSpPr>
          <p:cNvPr id="15" name="Slunce 14"/>
          <p:cNvSpPr/>
          <p:nvPr/>
        </p:nvSpPr>
        <p:spPr>
          <a:xfrm>
            <a:off x="7041976" y="254630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5852433" y="217018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8066974" y="2912663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6749023" y="137128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468" y="602839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819" y="275301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5453" y="3535644"/>
            <a:ext cx="3940523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1602" y="1303396"/>
            <a:ext cx="3953777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215062"/>
            <a:ext cx="831682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pomocí názoru. Nepotřebné mráčky dej do koše.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Doplň správný výsledek.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2635" y="1289096"/>
            <a:ext cx="3913584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  <a:r>
              <a:rPr lang="cs-CZ" sz="4400" b="1" dirty="0" smtClean="0">
                <a:solidFill>
                  <a:schemeClr val="tx1"/>
                </a:solidFill>
              </a:rPr>
              <a:t> - 1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1602" y="3535644"/>
            <a:ext cx="3924374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>
                <a:solidFill>
                  <a:schemeClr val="tx1"/>
                </a:solidFill>
              </a:rPr>
              <a:t>-</a:t>
            </a:r>
            <a:r>
              <a:rPr lang="cs-CZ" sz="4800" b="1" dirty="0" smtClean="0">
                <a:solidFill>
                  <a:schemeClr val="tx1"/>
                </a:solidFill>
              </a:rPr>
              <a:t> 2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201898" y="2239500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8263811" y="930845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0" name="Mrak 9"/>
          <p:cNvSpPr/>
          <p:nvPr/>
        </p:nvSpPr>
        <p:spPr>
          <a:xfrm>
            <a:off x="4662330" y="5520775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3514380" y="5520775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344075" y="5520775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236945" y="5491030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171476" y="5446518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01552" y="5559247"/>
            <a:ext cx="609600" cy="609600"/>
          </a:xfrm>
          <a:prstGeom prst="rect">
            <a:avLst/>
          </a:prstGeom>
        </p:spPr>
      </p:pic>
      <p:sp>
        <p:nvSpPr>
          <p:cNvPr id="16" name="Mrak 15"/>
          <p:cNvSpPr/>
          <p:nvPr/>
        </p:nvSpPr>
        <p:spPr>
          <a:xfrm>
            <a:off x="5727576" y="5462233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5868144" y="4584606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5270376" y="393653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9759" y="3257688"/>
            <a:ext cx="3532161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9759" y="1088425"/>
            <a:ext cx="3532161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1560" y="476672"/>
            <a:ext cx="1783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dál.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9759" y="1052090"/>
            <a:ext cx="3532161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 </a:t>
            </a:r>
            <a:r>
              <a:rPr lang="cs-CZ" sz="4400" b="1" dirty="0">
                <a:solidFill>
                  <a:schemeClr val="tx1"/>
                </a:solidFill>
              </a:rPr>
              <a:t>-</a:t>
            </a:r>
            <a:r>
              <a:rPr lang="cs-CZ" sz="4400" b="1" dirty="0" smtClean="0">
                <a:solidFill>
                  <a:schemeClr val="tx1"/>
                </a:solidFill>
              </a:rPr>
              <a:t>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9759" y="3243388"/>
            <a:ext cx="3532161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2 - 1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042968" y="1340768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7740352" y="286747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580112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4355976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06517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69414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67544" y="5520775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1552" y="5559247"/>
            <a:ext cx="609600" cy="609600"/>
          </a:xfrm>
          <a:prstGeom prst="rect">
            <a:avLst/>
          </a:prstGeom>
        </p:spPr>
      </p:pic>
      <p:pic>
        <p:nvPicPr>
          <p:cNvPr id="1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76" y="77802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976" y="3243388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64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Přiřaď správný příklad pod znázornění.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6581" y="736731"/>
            <a:ext cx="4264465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16016" y="1916832"/>
            <a:ext cx="417646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96581" y="4194849"/>
            <a:ext cx="3365422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1 = </a:t>
            </a:r>
            <a:r>
              <a:rPr lang="cs-CZ" sz="44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8" name="Slunce 17"/>
          <p:cNvSpPr/>
          <p:nvPr/>
        </p:nvSpPr>
        <p:spPr>
          <a:xfrm>
            <a:off x="4716016" y="1912109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341779" y="8160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323528" y="76108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6917206" y="1912109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429372" y="761088"/>
            <a:ext cx="962607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5592" y="5241032"/>
            <a:ext cx="609600" cy="609600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323528" y="5490592"/>
            <a:ext cx="336542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  <a:r>
              <a:rPr lang="cs-CZ" sz="4400" b="1" dirty="0" smtClean="0">
                <a:solidFill>
                  <a:schemeClr val="tx1"/>
                </a:solidFill>
              </a:rPr>
              <a:t> – 2 = </a:t>
            </a:r>
            <a:r>
              <a:rPr lang="cs-CZ" sz="4400" b="1" dirty="0">
                <a:solidFill>
                  <a:srgbClr val="FF0000"/>
                </a:solidFill>
              </a:rPr>
              <a:t>2</a:t>
            </a: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3395844" y="736731"/>
            <a:ext cx="1141174" cy="8623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Slunce 28"/>
          <p:cNvSpPr/>
          <p:nvPr/>
        </p:nvSpPr>
        <p:spPr>
          <a:xfrm>
            <a:off x="7947992" y="18683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inus 29"/>
          <p:cNvSpPr/>
          <p:nvPr/>
        </p:nvSpPr>
        <p:spPr>
          <a:xfrm>
            <a:off x="-756592" y="3284984"/>
            <a:ext cx="10297143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6917206" y="1916832"/>
            <a:ext cx="1030786" cy="8623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7886111" y="1910547"/>
            <a:ext cx="1030786" cy="8623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Slunce 24"/>
          <p:cNvSpPr/>
          <p:nvPr/>
        </p:nvSpPr>
        <p:spPr>
          <a:xfrm>
            <a:off x="2398992" y="69669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5838508" y="1912109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9178" y="711860"/>
            <a:ext cx="4012782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550020" y="1916832"/>
            <a:ext cx="4405775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5081" y="4327322"/>
            <a:ext cx="3365422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 – 1 = </a:t>
            </a:r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4897527" y="191900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305445" y="78322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301188" y="78297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5954894" y="191218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2318956" y="71186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5592" y="5241032"/>
            <a:ext cx="609600" cy="609600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365081" y="5545832"/>
            <a:ext cx="336542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  <a:r>
              <a:rPr lang="cs-CZ" sz="4400" b="1" dirty="0" smtClean="0">
                <a:solidFill>
                  <a:schemeClr val="tx1"/>
                </a:solidFill>
              </a:rPr>
              <a:t> – 2 = </a:t>
            </a:r>
            <a:r>
              <a:rPr lang="cs-CZ" sz="4400" b="1" dirty="0">
                <a:solidFill>
                  <a:srgbClr val="FF0000"/>
                </a:solidFill>
              </a:rPr>
              <a:t>2</a:t>
            </a: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3159916" y="773288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Slunce 28"/>
          <p:cNvSpPr/>
          <p:nvPr/>
        </p:nvSpPr>
        <p:spPr>
          <a:xfrm>
            <a:off x="7326494" y="191900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2219845" y="744714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7326494" y="1933259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Minus 5"/>
          <p:cNvSpPr/>
          <p:nvPr/>
        </p:nvSpPr>
        <p:spPr>
          <a:xfrm>
            <a:off x="-828600" y="3573016"/>
            <a:ext cx="10873208" cy="914400"/>
          </a:xfrm>
          <a:prstGeom prst="mathMinus">
            <a:avLst>
              <a:gd name="adj1" fmla="val 238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273303" y="71186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364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98489" y="4365104"/>
            <a:ext cx="3365422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1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23528" y="5545832"/>
            <a:ext cx="336542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 – 2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6229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 Za = doplň výsledek.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6059" y="1273280"/>
            <a:ext cx="3344907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50638" y="1988840"/>
            <a:ext cx="422581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412795" y="4552047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678587" y="4552047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18" name="Slunce 17"/>
          <p:cNvSpPr/>
          <p:nvPr/>
        </p:nvSpPr>
        <p:spPr>
          <a:xfrm>
            <a:off x="5764187" y="190644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34054" y="122122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503099" y="123015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6791974" y="198884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2699792" y="127142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5592" y="5241032"/>
            <a:ext cx="609600" cy="60960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 flipV="1">
            <a:off x="2699792" y="127328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Slunce 28"/>
          <p:cNvSpPr/>
          <p:nvPr/>
        </p:nvSpPr>
        <p:spPr>
          <a:xfrm>
            <a:off x="7706374" y="198408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1558618" y="1263011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7683910" y="1905409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Minus 5"/>
          <p:cNvSpPr/>
          <p:nvPr/>
        </p:nvSpPr>
        <p:spPr>
          <a:xfrm>
            <a:off x="-828600" y="3637647"/>
            <a:ext cx="10873208" cy="914400"/>
          </a:xfrm>
          <a:prstGeom prst="mathMinus">
            <a:avLst>
              <a:gd name="adj1" fmla="val 238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608004" y="190644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40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118916" y="5512947"/>
            <a:ext cx="3024336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4</a:t>
            </a:r>
            <a:r>
              <a:rPr lang="cs-CZ" sz="4400" b="1" dirty="0" smtClean="0">
                <a:solidFill>
                  <a:schemeClr val="tx1"/>
                </a:solidFill>
              </a:rPr>
              <a:t> –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5668" y="5589241"/>
            <a:ext cx="3024336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2</a:t>
            </a:r>
            <a:r>
              <a:rPr lang="cs-CZ" sz="4400" b="1" dirty="0" smtClean="0">
                <a:solidFill>
                  <a:schemeClr val="tx1"/>
                </a:solidFill>
              </a:rPr>
              <a:t> –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18916" y="4518609"/>
            <a:ext cx="3024336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4</a:t>
            </a:r>
            <a:r>
              <a:rPr lang="cs-CZ" sz="4400" b="1" dirty="0" smtClean="0">
                <a:solidFill>
                  <a:schemeClr val="tx1"/>
                </a:solidFill>
              </a:rPr>
              <a:t> –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6269" y="4486473"/>
            <a:ext cx="3024336" cy="86409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3 –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93024" y="2816932"/>
            <a:ext cx="3024336" cy="50405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29994" y="748276"/>
            <a:ext cx="3024336" cy="50405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6269" y="2816932"/>
            <a:ext cx="3024336" cy="50405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4843" y="697179"/>
            <a:ext cx="3024336" cy="50405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61220" y="2515547"/>
            <a:ext cx="6731060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7740352" y="620688"/>
            <a:ext cx="0" cy="5400601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6985" y="4293096"/>
            <a:ext cx="6731060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7935802" y="1892151"/>
            <a:ext cx="792088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996796" y="922746"/>
            <a:ext cx="6701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35802" y="2811672"/>
            <a:ext cx="73635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022890" y="3717032"/>
            <a:ext cx="7050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4843" y="159023"/>
            <a:ext cx="6386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 </a:t>
            </a:r>
            <a:r>
              <a:rPr lang="cs-CZ" sz="2400" dirty="0"/>
              <a:t>znázornění </a:t>
            </a:r>
            <a:r>
              <a:rPr lang="cs-CZ" sz="2400" dirty="0" smtClean="0"/>
              <a:t>přilož příklad, pak doplň výsledek.</a:t>
            </a:r>
            <a:endParaRPr lang="cs-CZ" sz="2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505668" y="284174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1191967" y="283082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1915503" y="283996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6228184" y="28116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4919392" y="28403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2773700" y="284283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4932414" y="77170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4211960" y="7482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2339752" y="73955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1424549" y="72940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586349" y="71552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2316501" y="739551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6157126" y="2842833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1874728" y="279365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2773700" y="2835695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96796" y="5208147"/>
            <a:ext cx="609600" cy="609600"/>
          </a:xfrm>
          <a:prstGeom prst="rect">
            <a:avLst/>
          </a:prstGeom>
        </p:spPr>
      </p:pic>
      <p:sp>
        <p:nvSpPr>
          <p:cNvPr id="39" name="Vývojový diagram: spojnice 38"/>
          <p:cNvSpPr/>
          <p:nvPr/>
        </p:nvSpPr>
        <p:spPr>
          <a:xfrm>
            <a:off x="6469006" y="76405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5699926" y="79513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6362002" y="795132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Vývojový diagram: spojnice 41"/>
          <p:cNvSpPr/>
          <p:nvPr/>
        </p:nvSpPr>
        <p:spPr>
          <a:xfrm>
            <a:off x="8074811" y="3761470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43" name="Vývojový diagram: spojnice 42"/>
          <p:cNvSpPr/>
          <p:nvPr/>
        </p:nvSpPr>
        <p:spPr>
          <a:xfrm>
            <a:off x="8060501" y="2692863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49" name="Vývojový diagram: spojnice 48"/>
          <p:cNvSpPr/>
          <p:nvPr/>
        </p:nvSpPr>
        <p:spPr>
          <a:xfrm>
            <a:off x="7954188" y="1692187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50" name="Vývojový diagram: spojnice 49"/>
          <p:cNvSpPr/>
          <p:nvPr/>
        </p:nvSpPr>
        <p:spPr>
          <a:xfrm>
            <a:off x="8093023" y="645162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29658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465</TotalTime>
  <Words>323</Words>
  <Application>Microsoft Office PowerPoint</Application>
  <PresentationFormat>Předvádění na obrazovce (4:3)</PresentationFormat>
  <Paragraphs>74</Paragraphs>
  <Slides>11</Slides>
  <Notes>3</Notes>
  <HiddenSlides>1</HiddenSlides>
  <MMClips>7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1_Motiv systému Office</vt:lpstr>
      <vt:lpstr>Odčítání v oboru do 4 VY_32_INOVACE_5C_12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63</cp:revision>
  <dcterms:created xsi:type="dcterms:W3CDTF">2011-02-01T19:13:05Z</dcterms:created>
  <dcterms:modified xsi:type="dcterms:W3CDTF">2013-01-27T22:08:11Z</dcterms:modified>
</cp:coreProperties>
</file>