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  <p:sldMasterId id="2147483832" r:id="rId4"/>
  </p:sldMasterIdLst>
  <p:notesMasterIdLst>
    <p:notesMasterId r:id="rId15"/>
  </p:notesMasterIdLst>
  <p:sldIdLst>
    <p:sldId id="273" r:id="rId5"/>
    <p:sldId id="274" r:id="rId6"/>
    <p:sldId id="261" r:id="rId7"/>
    <p:sldId id="267" r:id="rId8"/>
    <p:sldId id="262" r:id="rId9"/>
    <p:sldId id="263" r:id="rId10"/>
    <p:sldId id="268" r:id="rId11"/>
    <p:sldId id="269" r:id="rId12"/>
    <p:sldId id="271" r:id="rId13"/>
    <p:sldId id="260" r:id="rId14"/>
  </p:sldIdLst>
  <p:sldSz cx="9144000" cy="6858000" type="screen4x3"/>
  <p:notesSz cx="6858000" cy="9144000"/>
  <p:custShowLst>
    <p:custShow name="Vlastní prezentace _ ukázka" id="0">
      <p:sldLst>
        <p:sld r:id="rId14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314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257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FA97F-C6A9-4B13-AF69-C0CF09B531E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492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FA97F-C6A9-4B13-AF69-C0CF09B531E6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492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2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470C7-195D-4D27-A752-0D8BEBAE279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6359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7BD90-E80A-4762-B2CF-669620960EC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5589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15F1C-C75D-42A1-A85A-E7D171550A6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4035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4ACC-39D6-42F6-8009-38571C4746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0076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ED78-C317-4287-B605-1BAD9D50E32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6779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F3E3-E0AB-429D-BE22-7FC2FF5EBC6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0581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01F2-1465-4EE4-9E7B-08CA881C4F0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769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0A08-B506-43B9-A1D1-1015A5F3EA8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5756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A0591-9CE5-4766-977B-1FE607DBAC9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4813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F882-EC5E-464E-AF6A-6760682FFAA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4436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63CD-4B32-4284-B691-86F7B86D339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887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8.12.2011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DB9CF-C701-41FF-BA82-EC608CCB752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2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dirty="0" smtClean="0"/>
              <a:t>Porovnávání II. VY_32_INOVACE_5C_15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68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438434"/>
              </p:ext>
            </p:extLst>
          </p:nvPr>
        </p:nvGraphicFramePr>
        <p:xfrm>
          <a:off x="540188" y="1052736"/>
          <a:ext cx="8266307" cy="532504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47880"/>
                <a:gridCol w="5918427"/>
              </a:tblGrid>
              <a:tr h="3442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r>
                        <a:rPr lang="cs-CZ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porovnávání počtu a pojmy: rovná se, je větší než, je menší než. V první části žáci přetažením šipek tvoří dvojice a mezi čísla, která určují počet, vkládají správný znak. V další části žáci nejprve přiřazují počet pod rámeček a pak doplňují správný znak. Poslední část je určena pro porovnávání bez názoru. Po správně dokončeném úkolu učitel pustí „potlesk“.</a:t>
                      </a:r>
                      <a:endParaRPr lang="cs-CZ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Prosinec </a:t>
                      </a: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6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 a její aplikace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6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</a:t>
                      </a:r>
                      <a:endParaRPr lang="cs-CZ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5. ročník</a:t>
                      </a:r>
                      <a:endParaRPr lang="cs-CZ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18161" y="478331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44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Zaoblený obdélník 34"/>
          <p:cNvSpPr/>
          <p:nvPr/>
        </p:nvSpPr>
        <p:spPr>
          <a:xfrm>
            <a:off x="7308304" y="1221029"/>
            <a:ext cx="1634480" cy="28803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Zaoblený obdélník 33"/>
          <p:cNvSpPr/>
          <p:nvPr/>
        </p:nvSpPr>
        <p:spPr>
          <a:xfrm>
            <a:off x="5047339" y="1221029"/>
            <a:ext cx="1634480" cy="28803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97933"/>
            <a:ext cx="3284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Tvoř dvojice a doplň: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1520" y="1221029"/>
            <a:ext cx="1634480" cy="28803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173522" y="1221029"/>
            <a:ext cx="1634480" cy="28803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499447" y="156936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2762162" y="2330347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/>
          <p:cNvSpPr/>
          <p:nvPr/>
        </p:nvSpPr>
        <p:spPr>
          <a:xfrm>
            <a:off x="499447" y="2323735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7896944" y="1522279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5699061" y="2432589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2762162" y="1579807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5776474" y="340781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5712194" y="156936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nice se šipkou 25"/>
          <p:cNvCxnSpPr/>
          <p:nvPr/>
        </p:nvCxnSpPr>
        <p:spPr>
          <a:xfrm>
            <a:off x="6196405" y="4358891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466781" y="4358891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2437768" y="4379441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4067944" y="297933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=</a:t>
            </a:r>
            <a:endParaRPr lang="cs-CZ" sz="44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915468" y="354811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864579" y="338861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174976" y="4416804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/>
              <a:t>2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2362509" y="4416803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2</a:t>
            </a:r>
            <a:endParaRPr lang="cs-CZ" sz="4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169394" y="4358891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3</a:t>
            </a:r>
            <a:endParaRPr lang="cs-CZ" sz="44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7426944" y="4402566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</a:t>
            </a:r>
            <a:endParaRPr lang="cs-CZ" sz="4400" dirty="0"/>
          </a:p>
        </p:txBody>
      </p:sp>
      <p:cxnSp>
        <p:nvCxnSpPr>
          <p:cNvPr id="42" name="Přímá spojnice 41"/>
          <p:cNvCxnSpPr/>
          <p:nvPr/>
        </p:nvCxnSpPr>
        <p:spPr>
          <a:xfrm>
            <a:off x="395536" y="5373216"/>
            <a:ext cx="835292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bdélník 49"/>
          <p:cNvSpPr/>
          <p:nvPr/>
        </p:nvSpPr>
        <p:spPr>
          <a:xfrm>
            <a:off x="3679920" y="5589240"/>
            <a:ext cx="776048" cy="545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&gt;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2049744" y="5517232"/>
            <a:ext cx="776048" cy="545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5370068" y="5589240"/>
            <a:ext cx="776048" cy="545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&lt;</a:t>
            </a:r>
            <a:endParaRPr lang="cs-CZ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329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Zaoblený obdélník 34"/>
          <p:cNvSpPr/>
          <p:nvPr/>
        </p:nvSpPr>
        <p:spPr>
          <a:xfrm>
            <a:off x="7308304" y="1221029"/>
            <a:ext cx="1634480" cy="28803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Zaoblený obdélník 33"/>
          <p:cNvSpPr/>
          <p:nvPr/>
        </p:nvSpPr>
        <p:spPr>
          <a:xfrm>
            <a:off x="5047339" y="1221029"/>
            <a:ext cx="1634480" cy="28803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97933"/>
            <a:ext cx="3284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Tvoř dvojice a doplň: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1520" y="1221029"/>
            <a:ext cx="1634480" cy="28803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173522" y="1221029"/>
            <a:ext cx="1634480" cy="28803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499447" y="156936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2762162" y="2203989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/>
          <p:cNvSpPr/>
          <p:nvPr/>
        </p:nvSpPr>
        <p:spPr>
          <a:xfrm>
            <a:off x="499447" y="2323735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7896944" y="1522279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474724" y="3617057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2762162" y="1579807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499447" y="295061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5712194" y="156936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nice se šipkou 27"/>
          <p:cNvCxnSpPr/>
          <p:nvPr/>
        </p:nvCxnSpPr>
        <p:spPr>
          <a:xfrm>
            <a:off x="395536" y="4358891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2597509" y="4358891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4067944" y="174822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=</a:t>
            </a:r>
            <a:endParaRPr lang="cs-CZ" sz="44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915468" y="14723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913520" y="174822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174976" y="4416804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4</a:t>
            </a:r>
            <a:endParaRPr lang="cs-CZ" sz="4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362509" y="4416803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2</a:t>
            </a:r>
            <a:endParaRPr lang="cs-CZ" sz="4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169394" y="4358891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/>
              <a:t>1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7426944" y="4402566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4</a:t>
            </a:r>
            <a:endParaRPr lang="cs-CZ" sz="4400" dirty="0"/>
          </a:p>
        </p:txBody>
      </p:sp>
      <p:cxnSp>
        <p:nvCxnSpPr>
          <p:cNvPr id="42" name="Přímá spojnice 41"/>
          <p:cNvCxnSpPr/>
          <p:nvPr/>
        </p:nvCxnSpPr>
        <p:spPr>
          <a:xfrm>
            <a:off x="395536" y="5373216"/>
            <a:ext cx="835292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bdélník 49"/>
          <p:cNvSpPr/>
          <p:nvPr/>
        </p:nvSpPr>
        <p:spPr>
          <a:xfrm>
            <a:off x="3679920" y="5589240"/>
            <a:ext cx="776048" cy="545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&gt;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2049744" y="5517232"/>
            <a:ext cx="776048" cy="545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5148064" y="5597078"/>
            <a:ext cx="776048" cy="545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&lt;</a:t>
            </a:r>
            <a:endParaRPr lang="cs-CZ" sz="4400" b="1" dirty="0">
              <a:solidFill>
                <a:schemeClr val="tx1"/>
              </a:solidFill>
            </a:endParaRPr>
          </a:p>
        </p:txBody>
      </p:sp>
      <p:cxnSp>
        <p:nvCxnSpPr>
          <p:cNvPr id="30" name="Přímá spojnice se šipkou 29"/>
          <p:cNvCxnSpPr/>
          <p:nvPr/>
        </p:nvCxnSpPr>
        <p:spPr>
          <a:xfrm>
            <a:off x="6196405" y="4358891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Vývojový diagram: spojnice 37"/>
          <p:cNvSpPr/>
          <p:nvPr/>
        </p:nvSpPr>
        <p:spPr>
          <a:xfrm>
            <a:off x="7896944" y="340781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spojnice 40"/>
          <p:cNvSpPr/>
          <p:nvPr/>
        </p:nvSpPr>
        <p:spPr>
          <a:xfrm>
            <a:off x="7896944" y="282016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nice 42"/>
          <p:cNvSpPr/>
          <p:nvPr/>
        </p:nvSpPr>
        <p:spPr>
          <a:xfrm>
            <a:off x="7896944" y="2203989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9213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241484"/>
            <a:ext cx="3201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Zkus to ještě jednou.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95536" y="764704"/>
            <a:ext cx="1728192" cy="323181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2347919" y="819175"/>
            <a:ext cx="1503784" cy="31727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5247957" y="733319"/>
            <a:ext cx="1440160" cy="319792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6850121" y="675797"/>
            <a:ext cx="1652516" cy="32382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 rot="2117634">
            <a:off x="1274773" y="2684691"/>
            <a:ext cx="772699" cy="5435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 rot="20299223">
            <a:off x="470034" y="2802389"/>
            <a:ext cx="758564" cy="54857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>
            <a:off x="1276441" y="3443340"/>
            <a:ext cx="715519" cy="47073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rak 10"/>
          <p:cNvSpPr/>
          <p:nvPr/>
        </p:nvSpPr>
        <p:spPr>
          <a:xfrm rot="1408916">
            <a:off x="2917519" y="1994317"/>
            <a:ext cx="784138" cy="503691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rak 11"/>
          <p:cNvSpPr/>
          <p:nvPr/>
        </p:nvSpPr>
        <p:spPr>
          <a:xfrm>
            <a:off x="1314300" y="1857001"/>
            <a:ext cx="693644" cy="47527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Mrak 12"/>
          <p:cNvSpPr/>
          <p:nvPr/>
        </p:nvSpPr>
        <p:spPr>
          <a:xfrm>
            <a:off x="1051593" y="1010533"/>
            <a:ext cx="745366" cy="64807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Mrak 13"/>
          <p:cNvSpPr/>
          <p:nvPr/>
        </p:nvSpPr>
        <p:spPr>
          <a:xfrm>
            <a:off x="2707742" y="1141547"/>
            <a:ext cx="784138" cy="60556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395536" y="4365104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249541" y="4365104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vnoramenný trojúhelník 18"/>
          <p:cNvSpPr/>
          <p:nvPr/>
        </p:nvSpPr>
        <p:spPr>
          <a:xfrm>
            <a:off x="5725730" y="924459"/>
            <a:ext cx="760801" cy="588568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>
            <a:off x="5740745" y="1810925"/>
            <a:ext cx="751367" cy="61204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>
            <a:off x="6894449" y="2347863"/>
            <a:ext cx="850269" cy="633618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Rovnoramenný trojúhelník 21"/>
          <p:cNvSpPr/>
          <p:nvPr/>
        </p:nvSpPr>
        <p:spPr>
          <a:xfrm>
            <a:off x="7651820" y="1739886"/>
            <a:ext cx="765792" cy="626394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ovnoramenný trojúhelník 22"/>
          <p:cNvSpPr/>
          <p:nvPr/>
        </p:nvSpPr>
        <p:spPr>
          <a:xfrm>
            <a:off x="7231284" y="895289"/>
            <a:ext cx="854916" cy="610701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Rovnoramenný trojúhelník 23"/>
          <p:cNvSpPr/>
          <p:nvPr/>
        </p:nvSpPr>
        <p:spPr>
          <a:xfrm>
            <a:off x="7736845" y="2664672"/>
            <a:ext cx="765792" cy="637768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7065445" y="4374393"/>
            <a:ext cx="1601334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5112697" y="4365104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395536" y="5589240"/>
            <a:ext cx="7997229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vnoramenný trojúhelník 26"/>
          <p:cNvSpPr/>
          <p:nvPr/>
        </p:nvSpPr>
        <p:spPr>
          <a:xfrm>
            <a:off x="7065445" y="3124456"/>
            <a:ext cx="765792" cy="637768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1424276" y="4581128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5</a:t>
            </a:r>
            <a:endParaRPr lang="cs-CZ" sz="4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674784" y="4571738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2</a:t>
            </a:r>
            <a:endParaRPr lang="cs-CZ" sz="48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237905" y="4604837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2</a:t>
            </a:r>
            <a:endParaRPr lang="cs-CZ" sz="48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588948" y="4571737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5</a:t>
            </a:r>
            <a:endParaRPr lang="cs-CZ" sz="4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176526" y="5647017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&lt;</a:t>
            </a:r>
            <a:endParaRPr lang="cs-CZ" sz="48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747065" y="5589241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&gt;</a:t>
            </a:r>
            <a:endParaRPr lang="cs-CZ" sz="48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483991" y="5629600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=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296864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7901405" y="1300354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652694" y="1332587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772751" y="1334833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97800" y="1332587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470644" y="1331640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13792" y="1331640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74261" y="397422"/>
            <a:ext cx="3990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Přiřaď počet a doplň znak.</a:t>
            </a:r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cxnSp>
        <p:nvCxnSpPr>
          <p:cNvPr id="10" name="Přímá spojnice 9"/>
          <p:cNvCxnSpPr/>
          <p:nvPr/>
        </p:nvCxnSpPr>
        <p:spPr>
          <a:xfrm>
            <a:off x="2915816" y="1334833"/>
            <a:ext cx="0" cy="403838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156176" y="1334833"/>
            <a:ext cx="0" cy="397960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Vývojový diagram: spojnice 16"/>
          <p:cNvSpPr/>
          <p:nvPr/>
        </p:nvSpPr>
        <p:spPr>
          <a:xfrm>
            <a:off x="456985" y="3201050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1801792" y="377844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1791511" y="313882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1801792" y="2385632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423100" y="2385632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1777530" y="1637153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476448" y="161222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/>
          <p:cNvSpPr/>
          <p:nvPr/>
        </p:nvSpPr>
        <p:spPr>
          <a:xfrm>
            <a:off x="5045153" y="2807182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/>
          <p:cNvSpPr/>
          <p:nvPr/>
        </p:nvSpPr>
        <p:spPr>
          <a:xfrm>
            <a:off x="5001351" y="220486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/>
          <p:cNvSpPr/>
          <p:nvPr/>
        </p:nvSpPr>
        <p:spPr>
          <a:xfrm>
            <a:off x="5001351" y="1637153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/>
          <p:cNvSpPr/>
          <p:nvPr/>
        </p:nvSpPr>
        <p:spPr>
          <a:xfrm>
            <a:off x="3719553" y="400704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3719553" y="3319265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3719553" y="2762417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3730350" y="208954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/>
          <p:cNvSpPr/>
          <p:nvPr/>
        </p:nvSpPr>
        <p:spPr>
          <a:xfrm>
            <a:off x="3719553" y="1511662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/>
          <p:cNvSpPr/>
          <p:nvPr/>
        </p:nvSpPr>
        <p:spPr>
          <a:xfrm>
            <a:off x="6881294" y="1914957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nice 32"/>
          <p:cNvSpPr/>
          <p:nvPr/>
        </p:nvSpPr>
        <p:spPr>
          <a:xfrm>
            <a:off x="8136180" y="3488210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nice 33"/>
          <p:cNvSpPr/>
          <p:nvPr/>
        </p:nvSpPr>
        <p:spPr>
          <a:xfrm>
            <a:off x="8130005" y="2851086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nice 34"/>
          <p:cNvSpPr/>
          <p:nvPr/>
        </p:nvSpPr>
        <p:spPr>
          <a:xfrm>
            <a:off x="8130005" y="220486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nice 35"/>
          <p:cNvSpPr/>
          <p:nvPr/>
        </p:nvSpPr>
        <p:spPr>
          <a:xfrm>
            <a:off x="8078200" y="1602743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nice 36"/>
          <p:cNvSpPr/>
          <p:nvPr/>
        </p:nvSpPr>
        <p:spPr>
          <a:xfrm>
            <a:off x="488916" y="3918336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nice 43"/>
          <p:cNvCxnSpPr/>
          <p:nvPr/>
        </p:nvCxnSpPr>
        <p:spPr>
          <a:xfrm flipH="1" flipV="1">
            <a:off x="213792" y="5373217"/>
            <a:ext cx="8750696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bdélník 40"/>
          <p:cNvSpPr/>
          <p:nvPr/>
        </p:nvSpPr>
        <p:spPr>
          <a:xfrm>
            <a:off x="288949" y="5471597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4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1286797" y="5488697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1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2369519" y="5520440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3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3394447" y="5471597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4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4364777" y="5456910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5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5273753" y="5456910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4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761607" y="5488697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=</a:t>
            </a:r>
            <a:endParaRPr lang="cs-CZ" sz="48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587360" y="5488697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&lt;</a:t>
            </a:r>
            <a:endParaRPr lang="cs-CZ" sz="48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8397457" y="5520440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&gt;</a:t>
            </a:r>
            <a:endParaRPr lang="cs-CZ" sz="4800" b="1" dirty="0"/>
          </a:p>
        </p:txBody>
      </p:sp>
      <p:pic>
        <p:nvPicPr>
          <p:cNvPr id="45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78200" y="926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76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7901405" y="1300354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652694" y="1332587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772751" y="1334833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97800" y="1332587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470644" y="1331640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13792" y="1331640"/>
            <a:ext cx="914400" cy="33123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74261" y="397422"/>
            <a:ext cx="3990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Přiřaď počet a doplň znak.</a:t>
            </a:r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cxnSp>
        <p:nvCxnSpPr>
          <p:cNvPr id="10" name="Přímá spojnice 9"/>
          <p:cNvCxnSpPr/>
          <p:nvPr/>
        </p:nvCxnSpPr>
        <p:spPr>
          <a:xfrm flipH="1">
            <a:off x="2915816" y="1300354"/>
            <a:ext cx="538" cy="407286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156176" y="1334833"/>
            <a:ext cx="0" cy="403838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Vývojový diagram: spojnice 16"/>
          <p:cNvSpPr/>
          <p:nvPr/>
        </p:nvSpPr>
        <p:spPr>
          <a:xfrm>
            <a:off x="456985" y="3201050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6841676" y="2399455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5001351" y="2217643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1801792" y="2385632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423100" y="2385632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1777530" y="1637153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476448" y="161222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/>
          <p:cNvSpPr/>
          <p:nvPr/>
        </p:nvSpPr>
        <p:spPr>
          <a:xfrm>
            <a:off x="8136180" y="4088640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/>
          <p:cNvSpPr/>
          <p:nvPr/>
        </p:nvSpPr>
        <p:spPr>
          <a:xfrm>
            <a:off x="5001351" y="1637153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/>
          <p:cNvSpPr/>
          <p:nvPr/>
        </p:nvSpPr>
        <p:spPr>
          <a:xfrm>
            <a:off x="3719553" y="400704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3719553" y="3319265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3719553" y="2762417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3730350" y="208954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/>
          <p:cNvSpPr/>
          <p:nvPr/>
        </p:nvSpPr>
        <p:spPr>
          <a:xfrm>
            <a:off x="3719553" y="1511662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/>
          <p:cNvSpPr/>
          <p:nvPr/>
        </p:nvSpPr>
        <p:spPr>
          <a:xfrm>
            <a:off x="6841676" y="1760443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nice 32"/>
          <p:cNvSpPr/>
          <p:nvPr/>
        </p:nvSpPr>
        <p:spPr>
          <a:xfrm>
            <a:off x="8136180" y="3488210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nice 33"/>
          <p:cNvSpPr/>
          <p:nvPr/>
        </p:nvSpPr>
        <p:spPr>
          <a:xfrm>
            <a:off x="8130005" y="2851086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nice 34"/>
          <p:cNvSpPr/>
          <p:nvPr/>
        </p:nvSpPr>
        <p:spPr>
          <a:xfrm>
            <a:off x="8130005" y="220486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nice 35"/>
          <p:cNvSpPr/>
          <p:nvPr/>
        </p:nvSpPr>
        <p:spPr>
          <a:xfrm>
            <a:off x="8078200" y="1602743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nice 36"/>
          <p:cNvSpPr/>
          <p:nvPr/>
        </p:nvSpPr>
        <p:spPr>
          <a:xfrm>
            <a:off x="488916" y="3918336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nice 43"/>
          <p:cNvCxnSpPr/>
          <p:nvPr/>
        </p:nvCxnSpPr>
        <p:spPr>
          <a:xfrm flipH="1" flipV="1">
            <a:off x="213792" y="5373217"/>
            <a:ext cx="8750696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bdélník 40"/>
          <p:cNvSpPr/>
          <p:nvPr/>
        </p:nvSpPr>
        <p:spPr>
          <a:xfrm>
            <a:off x="4362101" y="5520440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52" name="Obdélník 51"/>
          <p:cNvSpPr/>
          <p:nvPr/>
        </p:nvSpPr>
        <p:spPr>
          <a:xfrm>
            <a:off x="1157033" y="5520440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2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150098" y="5520440"/>
            <a:ext cx="796017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5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3337510" y="5488697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4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5382286" y="5486285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5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2152268" y="5520440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6652694" y="5486285"/>
            <a:ext cx="646181" cy="833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=</a:t>
            </a:r>
            <a:endParaRPr lang="cs-CZ" sz="48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452320" y="5488697"/>
            <a:ext cx="6776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&lt;</a:t>
            </a:r>
            <a:endParaRPr lang="cs-CZ" sz="48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8230600" y="5520440"/>
            <a:ext cx="733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&gt;</a:t>
            </a:r>
            <a:endParaRPr lang="cs-CZ" sz="4800" b="1" dirty="0"/>
          </a:p>
        </p:txBody>
      </p:sp>
      <p:sp>
        <p:nvSpPr>
          <p:cNvPr id="45" name="Vývojový diagram: spojnice 44"/>
          <p:cNvSpPr/>
          <p:nvPr/>
        </p:nvSpPr>
        <p:spPr>
          <a:xfrm>
            <a:off x="5001351" y="2781633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/>
          <p:cNvSpPr/>
          <p:nvPr/>
        </p:nvSpPr>
        <p:spPr>
          <a:xfrm>
            <a:off x="5001351" y="3430401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/>
          <p:cNvSpPr/>
          <p:nvPr/>
        </p:nvSpPr>
        <p:spPr>
          <a:xfrm>
            <a:off x="4962129" y="4026675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8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30600" y="926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696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Veselý obličej 53"/>
          <p:cNvSpPr/>
          <p:nvPr/>
        </p:nvSpPr>
        <p:spPr>
          <a:xfrm>
            <a:off x="2196037" y="2375993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eselý obličej 54"/>
          <p:cNvSpPr/>
          <p:nvPr/>
        </p:nvSpPr>
        <p:spPr>
          <a:xfrm>
            <a:off x="4374191" y="2448001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eselý obličej 55"/>
          <p:cNvSpPr/>
          <p:nvPr/>
        </p:nvSpPr>
        <p:spPr>
          <a:xfrm>
            <a:off x="5256502" y="4694764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eselý obličej 56"/>
          <p:cNvSpPr/>
          <p:nvPr/>
        </p:nvSpPr>
        <p:spPr>
          <a:xfrm>
            <a:off x="6511441" y="4734994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eselý obličej 57"/>
          <p:cNvSpPr/>
          <p:nvPr/>
        </p:nvSpPr>
        <p:spPr>
          <a:xfrm>
            <a:off x="6511441" y="2413321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eselý obličej 52"/>
          <p:cNvSpPr/>
          <p:nvPr/>
        </p:nvSpPr>
        <p:spPr>
          <a:xfrm>
            <a:off x="1143666" y="4734994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431540" y="1270877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 smtClean="0">
                <a:solidFill>
                  <a:schemeClr val="tx1"/>
                </a:solidFill>
              </a:rPr>
              <a:t>5          1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8027" y="469563"/>
            <a:ext cx="1151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Doplň:</a:t>
            </a:r>
            <a:endParaRPr lang="cs-CZ" sz="2800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51520" y="3140968"/>
            <a:ext cx="8568952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6480212" y="3732984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>
                <a:solidFill>
                  <a:schemeClr val="tx1"/>
                </a:solidFill>
              </a:rPr>
              <a:t>2</a:t>
            </a:r>
            <a:r>
              <a:rPr lang="cs-CZ" sz="4800" dirty="0" smtClean="0">
                <a:solidFill>
                  <a:schemeClr val="tx1"/>
                </a:solidFill>
              </a:rPr>
              <a:t>          </a:t>
            </a:r>
            <a:r>
              <a:rPr lang="cs-CZ" sz="48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491880" y="1270877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>
                <a:solidFill>
                  <a:schemeClr val="tx1"/>
                </a:solidFill>
              </a:rPr>
              <a:t>2</a:t>
            </a:r>
            <a:r>
              <a:rPr lang="cs-CZ" sz="4800" dirty="0" smtClean="0">
                <a:solidFill>
                  <a:schemeClr val="tx1"/>
                </a:solidFill>
              </a:rPr>
              <a:t>          </a:t>
            </a:r>
            <a:r>
              <a:rPr lang="cs-CZ" sz="48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431415" y="3708225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 smtClean="0">
                <a:solidFill>
                  <a:schemeClr val="tx1"/>
                </a:solidFill>
              </a:rPr>
              <a:t>5          5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480212" y="1270877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>
                <a:solidFill>
                  <a:schemeClr val="tx1"/>
                </a:solidFill>
              </a:rPr>
              <a:t>1</a:t>
            </a:r>
            <a:r>
              <a:rPr lang="cs-CZ" sz="4800" dirty="0" smtClean="0">
                <a:solidFill>
                  <a:schemeClr val="tx1"/>
                </a:solidFill>
              </a:rPr>
              <a:t>          </a:t>
            </a:r>
            <a:r>
              <a:rPr lang="cs-CZ" sz="48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3491880" y="3708225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>
                <a:solidFill>
                  <a:schemeClr val="tx1"/>
                </a:solidFill>
              </a:rPr>
              <a:t>3</a:t>
            </a:r>
            <a:r>
              <a:rPr lang="cs-CZ" sz="4800" dirty="0" smtClean="0">
                <a:solidFill>
                  <a:schemeClr val="tx1"/>
                </a:solidFill>
              </a:rPr>
              <a:t>          1</a:t>
            </a:r>
            <a:endParaRPr lang="cs-CZ" sz="4800" dirty="0">
              <a:solidFill>
                <a:schemeClr val="tx1"/>
              </a:solidFill>
            </a:endParaRPr>
          </a:p>
        </p:txBody>
      </p:sp>
      <p:cxnSp>
        <p:nvCxnSpPr>
          <p:cNvPr id="17" name="Přímá spojnice 16"/>
          <p:cNvCxnSpPr/>
          <p:nvPr/>
        </p:nvCxnSpPr>
        <p:spPr>
          <a:xfrm>
            <a:off x="251520" y="5445224"/>
            <a:ext cx="8568952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059832" y="1124744"/>
            <a:ext cx="0" cy="432048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6156176" y="1124744"/>
            <a:ext cx="0" cy="432048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51520" y="1124744"/>
            <a:ext cx="8568952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Vývojový diagram: spojnice 31"/>
          <p:cNvSpPr/>
          <p:nvPr/>
        </p:nvSpPr>
        <p:spPr>
          <a:xfrm>
            <a:off x="1313851" y="2334722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6" name="Vývojový diagram: spojnice 35"/>
          <p:cNvSpPr/>
          <p:nvPr/>
        </p:nvSpPr>
        <p:spPr>
          <a:xfrm>
            <a:off x="8244834" y="2357264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7" name="Vývojový diagram: spojnice 36"/>
          <p:cNvSpPr/>
          <p:nvPr/>
        </p:nvSpPr>
        <p:spPr>
          <a:xfrm>
            <a:off x="3481956" y="2357264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8" name="Vývojový diagram: spojnice 37"/>
          <p:cNvSpPr/>
          <p:nvPr/>
        </p:nvSpPr>
        <p:spPr>
          <a:xfrm>
            <a:off x="7478549" y="2341313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9" name="Vývojový diagram: spojnice 38"/>
          <p:cNvSpPr/>
          <p:nvPr/>
        </p:nvSpPr>
        <p:spPr>
          <a:xfrm>
            <a:off x="4374191" y="2370349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0" name="Vývojový diagram: spojnice 39"/>
          <p:cNvSpPr/>
          <p:nvPr/>
        </p:nvSpPr>
        <p:spPr>
          <a:xfrm>
            <a:off x="1143665" y="4636499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1" name="Vývojový diagram: spojnice 40"/>
          <p:cNvSpPr/>
          <p:nvPr/>
        </p:nvSpPr>
        <p:spPr>
          <a:xfrm>
            <a:off x="4374191" y="4653136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2" name="Vývojový diagram: spojnice 41"/>
          <p:cNvSpPr/>
          <p:nvPr/>
        </p:nvSpPr>
        <p:spPr>
          <a:xfrm>
            <a:off x="7362523" y="4653136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3" name="Vývojový diagram: spojnice 42"/>
          <p:cNvSpPr/>
          <p:nvPr/>
        </p:nvSpPr>
        <p:spPr>
          <a:xfrm>
            <a:off x="280208" y="4622756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4" name="Vývojový diagram: spojnice 43"/>
          <p:cNvSpPr/>
          <p:nvPr/>
        </p:nvSpPr>
        <p:spPr>
          <a:xfrm>
            <a:off x="431415" y="2341313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5" name="Vývojový diagram: spojnice 44"/>
          <p:cNvSpPr/>
          <p:nvPr/>
        </p:nvSpPr>
        <p:spPr>
          <a:xfrm>
            <a:off x="6511441" y="2341313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6" name="Vývojový diagram: spojnice 45"/>
          <p:cNvSpPr/>
          <p:nvPr/>
        </p:nvSpPr>
        <p:spPr>
          <a:xfrm>
            <a:off x="3515918" y="4622756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7" name="Vývojový diagram: spojnice 46"/>
          <p:cNvSpPr/>
          <p:nvPr/>
        </p:nvSpPr>
        <p:spPr>
          <a:xfrm>
            <a:off x="6480212" y="4653136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8" name="Vývojový diagram: spojnice 47"/>
          <p:cNvSpPr/>
          <p:nvPr/>
        </p:nvSpPr>
        <p:spPr>
          <a:xfrm>
            <a:off x="2196037" y="2334722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49" name="Vývojový diagram: spojnice 48"/>
          <p:cNvSpPr/>
          <p:nvPr/>
        </p:nvSpPr>
        <p:spPr>
          <a:xfrm>
            <a:off x="5256502" y="2334722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50" name="Vývojový diagram: spojnice 49"/>
          <p:cNvSpPr/>
          <p:nvPr/>
        </p:nvSpPr>
        <p:spPr>
          <a:xfrm>
            <a:off x="1979712" y="4613301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51" name="Vývojový diagram: spojnice 50"/>
          <p:cNvSpPr/>
          <p:nvPr/>
        </p:nvSpPr>
        <p:spPr>
          <a:xfrm>
            <a:off x="5256502" y="4636499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52" name="Vývojový diagram: spojnice 51"/>
          <p:cNvSpPr/>
          <p:nvPr/>
        </p:nvSpPr>
        <p:spPr>
          <a:xfrm>
            <a:off x="8244834" y="4613301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59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99330" y="54836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55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Veselý obličej 53"/>
          <p:cNvSpPr/>
          <p:nvPr/>
        </p:nvSpPr>
        <p:spPr>
          <a:xfrm>
            <a:off x="2196037" y="2375993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eselý obličej 54"/>
          <p:cNvSpPr/>
          <p:nvPr/>
        </p:nvSpPr>
        <p:spPr>
          <a:xfrm>
            <a:off x="4374191" y="2448001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eselý obličej 55"/>
          <p:cNvSpPr/>
          <p:nvPr/>
        </p:nvSpPr>
        <p:spPr>
          <a:xfrm>
            <a:off x="5256502" y="4694764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eselý obličej 56"/>
          <p:cNvSpPr/>
          <p:nvPr/>
        </p:nvSpPr>
        <p:spPr>
          <a:xfrm>
            <a:off x="6511441" y="4734994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eselý obličej 57"/>
          <p:cNvSpPr/>
          <p:nvPr/>
        </p:nvSpPr>
        <p:spPr>
          <a:xfrm>
            <a:off x="6511441" y="2413321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eselý obličej 52"/>
          <p:cNvSpPr/>
          <p:nvPr/>
        </p:nvSpPr>
        <p:spPr>
          <a:xfrm>
            <a:off x="1143666" y="4734994"/>
            <a:ext cx="57563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431540" y="1270877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>
                <a:solidFill>
                  <a:schemeClr val="tx1"/>
                </a:solidFill>
              </a:rPr>
              <a:t>4</a:t>
            </a:r>
            <a:r>
              <a:rPr lang="cs-CZ" sz="4800" dirty="0" smtClean="0">
                <a:solidFill>
                  <a:schemeClr val="tx1"/>
                </a:solidFill>
              </a:rPr>
              <a:t>          </a:t>
            </a:r>
            <a:r>
              <a:rPr lang="cs-CZ" sz="48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68027" y="469563"/>
            <a:ext cx="1151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Doplň:</a:t>
            </a:r>
            <a:endParaRPr lang="cs-CZ" sz="2800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51520" y="3140968"/>
            <a:ext cx="8568952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6480212" y="3732984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>
                <a:solidFill>
                  <a:schemeClr val="tx1"/>
                </a:solidFill>
              </a:rPr>
              <a:t>1</a:t>
            </a:r>
            <a:r>
              <a:rPr lang="cs-CZ" sz="4800" dirty="0" smtClean="0">
                <a:solidFill>
                  <a:schemeClr val="tx1"/>
                </a:solidFill>
              </a:rPr>
              <a:t>          </a:t>
            </a:r>
            <a:r>
              <a:rPr lang="cs-CZ" sz="48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491880" y="1270877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>
                <a:solidFill>
                  <a:schemeClr val="tx1"/>
                </a:solidFill>
              </a:rPr>
              <a:t>3</a:t>
            </a:r>
            <a:r>
              <a:rPr lang="cs-CZ" sz="4800" dirty="0" smtClean="0">
                <a:solidFill>
                  <a:schemeClr val="tx1"/>
                </a:solidFill>
              </a:rPr>
              <a:t>          </a:t>
            </a:r>
            <a:r>
              <a:rPr lang="cs-CZ" sz="48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431415" y="3708225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 smtClean="0">
                <a:solidFill>
                  <a:schemeClr val="tx1"/>
                </a:solidFill>
              </a:rPr>
              <a:t>5          3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480212" y="1270877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>
                <a:solidFill>
                  <a:schemeClr val="tx1"/>
                </a:solidFill>
              </a:rPr>
              <a:t>1</a:t>
            </a:r>
            <a:r>
              <a:rPr lang="cs-CZ" sz="4800" dirty="0" smtClean="0">
                <a:solidFill>
                  <a:schemeClr val="tx1"/>
                </a:solidFill>
              </a:rPr>
              <a:t>          </a:t>
            </a:r>
            <a:r>
              <a:rPr lang="cs-CZ" sz="48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3491880" y="3708225"/>
            <a:ext cx="234026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dirty="0">
                <a:solidFill>
                  <a:schemeClr val="tx1"/>
                </a:solidFill>
              </a:rPr>
              <a:t>2</a:t>
            </a:r>
            <a:r>
              <a:rPr lang="cs-CZ" sz="4800" dirty="0" smtClean="0">
                <a:solidFill>
                  <a:schemeClr val="tx1"/>
                </a:solidFill>
              </a:rPr>
              <a:t>          1</a:t>
            </a:r>
            <a:endParaRPr lang="cs-CZ" sz="4800" dirty="0">
              <a:solidFill>
                <a:schemeClr val="tx1"/>
              </a:solidFill>
            </a:endParaRPr>
          </a:p>
        </p:txBody>
      </p:sp>
      <p:cxnSp>
        <p:nvCxnSpPr>
          <p:cNvPr id="17" name="Přímá spojnice 16"/>
          <p:cNvCxnSpPr/>
          <p:nvPr/>
        </p:nvCxnSpPr>
        <p:spPr>
          <a:xfrm>
            <a:off x="251520" y="5445224"/>
            <a:ext cx="8568952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059832" y="1124744"/>
            <a:ext cx="0" cy="432048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6156176" y="1124744"/>
            <a:ext cx="0" cy="432048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51520" y="1124744"/>
            <a:ext cx="8568952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Vývojový diagram: spojnice 31"/>
          <p:cNvSpPr/>
          <p:nvPr/>
        </p:nvSpPr>
        <p:spPr>
          <a:xfrm>
            <a:off x="1313851" y="2334722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6" name="Vývojový diagram: spojnice 35"/>
          <p:cNvSpPr/>
          <p:nvPr/>
        </p:nvSpPr>
        <p:spPr>
          <a:xfrm>
            <a:off x="8244834" y="2357264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7" name="Vývojový diagram: spojnice 36"/>
          <p:cNvSpPr/>
          <p:nvPr/>
        </p:nvSpPr>
        <p:spPr>
          <a:xfrm>
            <a:off x="3481956" y="2357264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8" name="Vývojový diagram: spojnice 37"/>
          <p:cNvSpPr/>
          <p:nvPr/>
        </p:nvSpPr>
        <p:spPr>
          <a:xfrm>
            <a:off x="7478549" y="2341313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9" name="Vývojový diagram: spojnice 38"/>
          <p:cNvSpPr/>
          <p:nvPr/>
        </p:nvSpPr>
        <p:spPr>
          <a:xfrm>
            <a:off x="4374191" y="2370349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0" name="Vývojový diagram: spojnice 39"/>
          <p:cNvSpPr/>
          <p:nvPr/>
        </p:nvSpPr>
        <p:spPr>
          <a:xfrm>
            <a:off x="1143665" y="4636499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1" name="Vývojový diagram: spojnice 40"/>
          <p:cNvSpPr/>
          <p:nvPr/>
        </p:nvSpPr>
        <p:spPr>
          <a:xfrm>
            <a:off x="4374191" y="4653136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2" name="Vývojový diagram: spojnice 41"/>
          <p:cNvSpPr/>
          <p:nvPr/>
        </p:nvSpPr>
        <p:spPr>
          <a:xfrm>
            <a:off x="7362523" y="4653136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=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3" name="Vývojový diagram: spojnice 42"/>
          <p:cNvSpPr/>
          <p:nvPr/>
        </p:nvSpPr>
        <p:spPr>
          <a:xfrm>
            <a:off x="280208" y="4622756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4" name="Vývojový diagram: spojnice 43"/>
          <p:cNvSpPr/>
          <p:nvPr/>
        </p:nvSpPr>
        <p:spPr>
          <a:xfrm>
            <a:off x="431415" y="2341313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5" name="Vývojový diagram: spojnice 44"/>
          <p:cNvSpPr/>
          <p:nvPr/>
        </p:nvSpPr>
        <p:spPr>
          <a:xfrm>
            <a:off x="6511441" y="2341313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6" name="Vývojový diagram: spojnice 45"/>
          <p:cNvSpPr/>
          <p:nvPr/>
        </p:nvSpPr>
        <p:spPr>
          <a:xfrm>
            <a:off x="3515918" y="4622756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7" name="Vývojový diagram: spojnice 46"/>
          <p:cNvSpPr/>
          <p:nvPr/>
        </p:nvSpPr>
        <p:spPr>
          <a:xfrm>
            <a:off x="6480212" y="4653136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&lt;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48" name="Vývojový diagram: spojnice 47"/>
          <p:cNvSpPr/>
          <p:nvPr/>
        </p:nvSpPr>
        <p:spPr>
          <a:xfrm>
            <a:off x="2196037" y="2334722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49" name="Vývojový diagram: spojnice 48"/>
          <p:cNvSpPr/>
          <p:nvPr/>
        </p:nvSpPr>
        <p:spPr>
          <a:xfrm>
            <a:off x="5256502" y="2334722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50" name="Vývojový diagram: spojnice 49"/>
          <p:cNvSpPr/>
          <p:nvPr/>
        </p:nvSpPr>
        <p:spPr>
          <a:xfrm>
            <a:off x="1979712" y="4613301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51" name="Vývojový diagram: spojnice 50"/>
          <p:cNvSpPr/>
          <p:nvPr/>
        </p:nvSpPr>
        <p:spPr>
          <a:xfrm>
            <a:off x="5256502" y="4636499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52" name="Vývojový diagram: spojnice 51"/>
          <p:cNvSpPr/>
          <p:nvPr/>
        </p:nvSpPr>
        <p:spPr>
          <a:xfrm>
            <a:off x="8244834" y="4613301"/>
            <a:ext cx="575638" cy="601216"/>
          </a:xfrm>
          <a:prstGeom prst="flowChartConnecto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59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99330" y="54836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60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7667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http://office.microsoft.com/klipart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Drawing</Type>
  <ChoicesCount>0</ChoicesCount>
  <Orientation>Left</Orientation>
</Layout>
</file>

<file path=customXml/item2.xml><?xml version="1.0" encoding="utf-8"?>
<Layout>
  <Type>MultipleChoice</Type>
  <ChoicesCount>4</ChoicesCount>
  <Orientation>Left</Orientation>
</Layout>
</file>

<file path=customXml/itemProps1.xml><?xml version="1.0" encoding="utf-8"?>
<ds:datastoreItem xmlns:ds="http://schemas.openxmlformats.org/officeDocument/2006/customXml" ds:itemID="{AAD1C82A-AB8C-4178-99AE-950A16AD8008}">
  <ds:schemaRefs/>
</ds:datastoreItem>
</file>

<file path=customXml/itemProps2.xml><?xml version="1.0" encoding="utf-8"?>
<ds:datastoreItem xmlns:ds="http://schemas.openxmlformats.org/officeDocument/2006/customXml" ds:itemID="{29C6A2B9-D4BC-413D-9BD6-8C205420A6C6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1188</TotalTime>
  <Words>326</Words>
  <Application>Microsoft Office PowerPoint</Application>
  <PresentationFormat>Předvádění na obrazovce (4:3)</PresentationFormat>
  <Paragraphs>133</Paragraphs>
  <Slides>10</Slides>
  <Notes>4</Notes>
  <HiddenSlides>1</HiddenSlides>
  <MMClips>4</MMClips>
  <ScaleCrop>false</ScaleCrop>
  <HeadingPairs>
    <vt:vector size="6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  <vt:variant>
        <vt:lpstr>Vlastní prezentace</vt:lpstr>
      </vt:variant>
      <vt:variant>
        <vt:i4>2</vt:i4>
      </vt:variant>
    </vt:vector>
  </HeadingPairs>
  <TitlesOfParts>
    <vt:vector size="14" baseType="lpstr">
      <vt:lpstr>Motiv systému Office</vt:lpstr>
      <vt:lpstr>2_Motiv systému Office</vt:lpstr>
      <vt:lpstr>Porovnávání II. VY_32_INOVACE_5C_15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68</cp:revision>
  <dcterms:created xsi:type="dcterms:W3CDTF">2011-02-01T19:13:05Z</dcterms:created>
  <dcterms:modified xsi:type="dcterms:W3CDTF">2013-01-21T12:44:59Z</dcterms:modified>
</cp:coreProperties>
</file>