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Default Extension="wav" ContentType="audio/wav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ags/tag1.xml" ContentType="application/vnd.openxmlformats-officedocument.presentationml.tags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tags/tag4.xml" ContentType="application/vnd.openxmlformats-officedocument.presentationml.tags+xml"/>
  <Override PartName="/ppt/tags/tag5.xml" ContentType="application/vnd.openxmlformats-officedocument.presentationml.tags+xml"/>
  <Override PartName="/ppt/tags/tag6.xml" ContentType="application/vnd.openxmlformats-officedocument.presentationml.tags+xml"/>
  <Override PartName="/ppt/tags/tag7.xml" ContentType="application/vnd.openxmlformats-officedocument.presentationml.tags+xml"/>
  <Override PartName="/ppt/tags/tag8.xml" ContentType="application/vnd.openxmlformats-officedocument.presentationml.tags+xml"/>
  <Override PartName="/ppt/tags/tag9.xml" ContentType="application/vnd.openxmlformats-officedocument.presentationml.tags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08" r:id="rId3"/>
    <p:sldMasterId id="2147483832" r:id="rId4"/>
  </p:sldMasterIdLst>
  <p:notesMasterIdLst>
    <p:notesMasterId r:id="rId14"/>
  </p:notesMasterIdLst>
  <p:sldIdLst>
    <p:sldId id="271" r:id="rId5"/>
    <p:sldId id="272" r:id="rId6"/>
    <p:sldId id="261" r:id="rId7"/>
    <p:sldId id="262" r:id="rId8"/>
    <p:sldId id="263" r:id="rId9"/>
    <p:sldId id="264" r:id="rId10"/>
    <p:sldId id="265" r:id="rId11"/>
    <p:sldId id="266" r:id="rId12"/>
    <p:sldId id="260" r:id="rId13"/>
  </p:sldIdLst>
  <p:sldSz cx="9144000" cy="6858000" type="screen4x3"/>
  <p:notesSz cx="6858000" cy="9144000"/>
  <p:custShowLst>
    <p:custShow name="Vlastní prezentace _ ukázka" id="0">
      <p:sldLst>
        <p:sld r:id="rId13"/>
      </p:sldLst>
    </p:custShow>
    <p:custShow name="1 skupina" id="1">
      <p:sldLst/>
    </p:custShow>
  </p:custShowLst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1302" y="-6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tableStyles" Target="tableStyles.xml"/><Relationship Id="rId3" Type="http://schemas.openxmlformats.org/officeDocument/2006/relationships/slideMaster" Target="slideMasters/slideMaster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theme" Target="theme/theme1.xml"/><Relationship Id="rId2" Type="http://schemas.openxmlformats.org/officeDocument/2006/relationships/customXml" Target="../customXml/item2.xml"/><Relationship Id="rId16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presProps" Target="presProps.xml"/><Relationship Id="rId10" Type="http://schemas.openxmlformats.org/officeDocument/2006/relationships/slide" Target="slides/slide6.xml"/><Relationship Id="rId4" Type="http://schemas.openxmlformats.org/officeDocument/2006/relationships/slideMaster" Target="slideMasters/slideMaster2.xml"/><Relationship Id="rId9" Type="http://schemas.openxmlformats.org/officeDocument/2006/relationships/slide" Target="slides/slide5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06AC611-29A7-49F6-803F-A1CE03EE6C6B}" type="datetimeFigureOut">
              <a:rPr lang="cs-CZ" smtClean="0"/>
              <a:pPr/>
              <a:t>21.1.2013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3CFA97F-C6A9-4B13-AF69-C0CF09B531E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6474172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C50B0CB-AAEB-4E44-BE03-86AB21E34279}" type="slidenum">
              <a:rPr lang="cs-CZ" smtClean="0">
                <a:solidFill>
                  <a:prstClr val="black"/>
                </a:solidFill>
              </a:rPr>
              <a:pPr/>
              <a:t>1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3231472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C50B0CB-AAEB-4E44-BE03-86AB21E34279}" type="slidenum">
              <a:rPr lang="cs-CZ" smtClean="0">
                <a:solidFill>
                  <a:prstClr val="black"/>
                </a:solidFill>
              </a:rPr>
              <a:pPr/>
              <a:t>2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4025719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3CFA97F-C6A9-4B13-AF69-C0CF09B531E6}" type="slidenum">
              <a:rPr lang="cs-CZ" smtClean="0"/>
              <a:pPr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07875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slideMaster" Target="../slideMasters/slideMaster1.xml"/><Relationship Id="rId2" Type="http://schemas.openxmlformats.org/officeDocument/2006/relationships/tags" Target="../tags/tag1.xml"/><Relationship Id="rId1" Type="http://schemas.openxmlformats.org/officeDocument/2006/relationships/customXml" Target="../../customXml/item1.xml"/><Relationship Id="rId4" Type="http://schemas.openxmlformats.org/officeDocument/2006/relationships/image" Target="../media/image1.png"/></Relationships>
</file>

<file path=ppt/slideLayouts/_rels/slideLayout13.xml.rels><?xml version="1.0" encoding="UTF-8" standalone="yes"?>
<Relationships xmlns="http://schemas.openxmlformats.org/package/2006/relationships"><Relationship Id="rId8" Type="http://schemas.openxmlformats.org/officeDocument/2006/relationships/tags" Target="../tags/tag8.xml"/><Relationship Id="rId13" Type="http://schemas.openxmlformats.org/officeDocument/2006/relationships/image" Target="../media/image4.png"/><Relationship Id="rId3" Type="http://schemas.openxmlformats.org/officeDocument/2006/relationships/tags" Target="../tags/tag3.xml"/><Relationship Id="rId7" Type="http://schemas.openxmlformats.org/officeDocument/2006/relationships/tags" Target="../tags/tag7.xml"/><Relationship Id="rId12" Type="http://schemas.openxmlformats.org/officeDocument/2006/relationships/image" Target="../media/image3.png"/><Relationship Id="rId2" Type="http://schemas.openxmlformats.org/officeDocument/2006/relationships/tags" Target="../tags/tag2.xml"/><Relationship Id="rId1" Type="http://schemas.openxmlformats.org/officeDocument/2006/relationships/customXml" Target="../../customXml/item2.xml"/><Relationship Id="rId6" Type="http://schemas.openxmlformats.org/officeDocument/2006/relationships/tags" Target="../tags/tag6.xml"/><Relationship Id="rId11" Type="http://schemas.openxmlformats.org/officeDocument/2006/relationships/image" Target="../media/image2.png"/><Relationship Id="rId5" Type="http://schemas.openxmlformats.org/officeDocument/2006/relationships/tags" Target="../tags/tag5.xml"/><Relationship Id="rId10" Type="http://schemas.openxmlformats.org/officeDocument/2006/relationships/slideMaster" Target="../slideMasters/slideMaster1.xml"/><Relationship Id="rId4" Type="http://schemas.openxmlformats.org/officeDocument/2006/relationships/tags" Target="../tags/tag4.xml"/><Relationship Id="rId9" Type="http://schemas.openxmlformats.org/officeDocument/2006/relationships/tags" Target="../tags/tag9.xml"/><Relationship Id="rId14" Type="http://schemas.openxmlformats.org/officeDocument/2006/relationships/image" Target="../media/image5.png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8.12.2011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Inovace a zkvalitnění výuky prostřednictvím ICT, III/2  Sada 1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2070994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8.12.2011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Inovace a zkvalitnění výuky prostřednictvím ICT, III/2  Sada 1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992209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8.12.2011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Inovace a zkvalitnění výuky prostřednictvím ICT, III/2  Sada 1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0373683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8.12.2011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Inovace a zkvalitnění výuky prostřednictvím ICT, III/2  Sada 1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0902964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8.12.2011</a:t>
            </a:r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Inovace a zkvalitnění výuky prostřednictvím ICT, III/2  Sada 1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240484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8.12.2011</a:t>
            </a:r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Inovace a zkvalitnění výuky prostřednictvím ICT, III/2  Sada 1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9628792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8.12.2011</a:t>
            </a:r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Inovace a zkvalitnění výuky prostřednictvím ICT, III/2  Sada 1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7428999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8.12.2011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Inovace a zkvalitnění výuky prostřednictvím ICT, III/2  Sada 1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7947649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8.12.2011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Inovace a zkvalitnění výuky prostřednictvím ICT, III/2  Sada 1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3091213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8.12.2011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Inovace a zkvalitnění výuky prostřednictvím ICT, III/2  Sada 1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4829783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8.12.2011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Inovace a zkvalitnění výuky prostřednictvím ICT, III/2  Sada 1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9790437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Mouse Mischief 1 - Drawin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ástupný symbol pro text 5"/>
          <p:cNvSpPr>
            <a:spLocks noGrp="1"/>
          </p:cNvSpPr>
          <p:nvPr>
            <p:ph type="body" idx="10"/>
          </p:nvPr>
        </p:nvSpPr>
        <p:spPr>
          <a:xfrm>
            <a:off x="155448" y="116586"/>
            <a:ext cx="8833104" cy="759181"/>
          </a:xfrm>
        </p:spPr>
        <p:txBody>
          <a:bodyPr vert="horz" wrap="square" anchor="ctr" anchorCtr="1">
            <a:norm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/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/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/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/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pic>
        <p:nvPicPr>
          <p:cNvPr id="7" name="Obrázek 6"/>
          <p:cNvPicPr>
            <a:picLocks/>
          </p:cNvPicPr>
          <p:nvPr userDrawn="1">
            <p:custDataLst>
              <p:tags r:id="rId2"/>
            </p:custDataLst>
          </p:nvPr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5448" y="1523390"/>
            <a:ext cx="804672" cy="5065410"/>
          </a:xfrm>
          <a:prstGeom prst="rect">
            <a:avLst/>
          </a:prstGeom>
        </p:spPr>
      </p:pic>
    </p:spTree>
    <p:custDataLst>
      <p:custData r:id="rId1"/>
    </p:custDataLst>
    <p:extLst>
      <p:ext uri="{BB962C8B-B14F-4D97-AF65-F5344CB8AC3E}">
        <p14:creationId xmlns:p14="http://schemas.microsoft.com/office/powerpoint/2010/main" val="280688607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Mouse Mischief 1 - 4 Choices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ástupný symbol pro text 5"/>
          <p:cNvSpPr>
            <a:spLocks noGrp="1"/>
          </p:cNvSpPr>
          <p:nvPr>
            <p:ph type="body" idx="10"/>
          </p:nvPr>
        </p:nvSpPr>
        <p:spPr>
          <a:xfrm>
            <a:off x="155448" y="116586"/>
            <a:ext cx="8833104" cy="759181"/>
          </a:xfrm>
        </p:spPr>
        <p:txBody>
          <a:bodyPr vert="horz" wrap="square" anchor="ctr" anchorCtr="1">
            <a:norm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/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/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/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/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obsah 6"/>
          <p:cNvSpPr>
            <a:spLocks noGrp="1"/>
          </p:cNvSpPr>
          <p:nvPr>
            <p:ph sz="quarter" idx="11"/>
            <p:custDataLst>
              <p:tags r:id="rId2"/>
            </p:custDataLst>
          </p:nvPr>
        </p:nvSpPr>
        <p:spPr>
          <a:xfrm>
            <a:off x="1371600" y="1069848"/>
            <a:ext cx="7388352" cy="1215923"/>
          </a:xfrm>
          <a:prstGeom prst="rect">
            <a:avLst/>
          </a:prstGeom>
        </p:spPr>
        <p:txBody>
          <a:bodyPr vert="horz" wrap="square" lIns="90877" tIns="34654" rIns="90877" bIns="34654" anchor="ctr">
            <a:normAutofit/>
          </a:bodyPr>
          <a:lstStyle>
            <a:lvl1pPr marL="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1pPr>
            <a:lvl2pPr marL="4572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2pPr>
            <a:lvl3pPr marL="9144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3pPr>
            <a:lvl4pPr marL="13716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4pPr>
            <a:lvl5pPr marL="18288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2"/>
            <p:custDataLst>
              <p:tags r:id="rId3"/>
            </p:custDataLst>
          </p:nvPr>
        </p:nvSpPr>
        <p:spPr>
          <a:xfrm>
            <a:off x="1371600" y="2402357"/>
            <a:ext cx="7388352" cy="1215923"/>
          </a:xfrm>
          <a:prstGeom prst="rect">
            <a:avLst/>
          </a:prstGeom>
        </p:spPr>
        <p:txBody>
          <a:bodyPr vert="horz" wrap="square" lIns="90877" tIns="34654" rIns="90877" bIns="34654" anchor="ctr">
            <a:normAutofit/>
          </a:bodyPr>
          <a:lstStyle>
            <a:lvl1pPr marL="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1pPr>
            <a:lvl2pPr marL="4572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2pPr>
            <a:lvl3pPr marL="9144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3pPr>
            <a:lvl4pPr marL="13716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4pPr>
            <a:lvl5pPr marL="18288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3"/>
            <p:custDataLst>
              <p:tags r:id="rId4"/>
            </p:custDataLst>
          </p:nvPr>
        </p:nvSpPr>
        <p:spPr>
          <a:xfrm>
            <a:off x="1371600" y="3734867"/>
            <a:ext cx="7388352" cy="1215923"/>
          </a:xfrm>
          <a:prstGeom prst="rect">
            <a:avLst/>
          </a:prstGeom>
        </p:spPr>
        <p:txBody>
          <a:bodyPr vert="horz" wrap="square" lIns="90877" tIns="34654" rIns="90877" bIns="34654" anchor="ctr">
            <a:normAutofit/>
          </a:bodyPr>
          <a:lstStyle>
            <a:lvl1pPr marL="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1pPr>
            <a:lvl2pPr marL="4572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2pPr>
            <a:lvl3pPr marL="9144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3pPr>
            <a:lvl4pPr marL="13716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4pPr>
            <a:lvl5pPr marL="18288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endParaRPr lang="cs-CZ"/>
          </a:p>
        </p:txBody>
      </p:sp>
      <p:sp>
        <p:nvSpPr>
          <p:cNvPr id="10" name="Zástupný symbol pro obsah 9"/>
          <p:cNvSpPr>
            <a:spLocks noGrp="1"/>
          </p:cNvSpPr>
          <p:nvPr>
            <p:ph sz="quarter" idx="14"/>
            <p:custDataLst>
              <p:tags r:id="rId5"/>
            </p:custDataLst>
          </p:nvPr>
        </p:nvSpPr>
        <p:spPr>
          <a:xfrm>
            <a:off x="1371600" y="5067376"/>
            <a:ext cx="7388352" cy="1215923"/>
          </a:xfrm>
          <a:prstGeom prst="rect">
            <a:avLst/>
          </a:prstGeom>
        </p:spPr>
        <p:txBody>
          <a:bodyPr vert="horz" wrap="square" lIns="90877" tIns="34654" rIns="90877" bIns="34654" anchor="ctr">
            <a:normAutofit/>
          </a:bodyPr>
          <a:lstStyle>
            <a:lvl1pPr marL="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1pPr>
            <a:lvl2pPr marL="4572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2pPr>
            <a:lvl3pPr marL="9144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3pPr>
            <a:lvl4pPr marL="13716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4pPr>
            <a:lvl5pPr marL="18288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endParaRPr lang="cs-CZ"/>
          </a:p>
        </p:txBody>
      </p:sp>
      <p:pic>
        <p:nvPicPr>
          <p:cNvPr id="11" name="Obrázek 10"/>
          <p:cNvPicPr>
            <a:picLocks/>
          </p:cNvPicPr>
          <p:nvPr userDrawn="1">
            <p:custDataLst>
              <p:tags r:id="rId6"/>
            </p:custDataLst>
          </p:nvPr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5448" y="1249185"/>
            <a:ext cx="857250" cy="857250"/>
          </a:xfrm>
          <a:prstGeom prst="rect">
            <a:avLst/>
          </a:prstGeom>
        </p:spPr>
      </p:pic>
      <p:pic>
        <p:nvPicPr>
          <p:cNvPr id="12" name="Obrázek 11"/>
          <p:cNvPicPr>
            <a:picLocks/>
          </p:cNvPicPr>
          <p:nvPr userDrawn="1">
            <p:custDataLst>
              <p:tags r:id="rId7"/>
            </p:custDataLst>
          </p:nvPr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5448" y="2581694"/>
            <a:ext cx="857250" cy="857250"/>
          </a:xfrm>
          <a:prstGeom prst="rect">
            <a:avLst/>
          </a:prstGeom>
        </p:spPr>
      </p:pic>
      <p:pic>
        <p:nvPicPr>
          <p:cNvPr id="13" name="Obrázek 12"/>
          <p:cNvPicPr>
            <a:picLocks/>
          </p:cNvPicPr>
          <p:nvPr userDrawn="1">
            <p:custDataLst>
              <p:tags r:id="rId8"/>
            </p:custDataLst>
          </p:nvPr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5448" y="3914203"/>
            <a:ext cx="857250" cy="857250"/>
          </a:xfrm>
          <a:prstGeom prst="rect">
            <a:avLst/>
          </a:prstGeom>
        </p:spPr>
      </p:pic>
      <p:pic>
        <p:nvPicPr>
          <p:cNvPr id="14" name="Obrázek 13"/>
          <p:cNvPicPr>
            <a:picLocks/>
          </p:cNvPicPr>
          <p:nvPr userDrawn="1">
            <p:custDataLst>
              <p:tags r:id="rId9"/>
            </p:custDataLst>
          </p:nvPr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5448" y="5246713"/>
            <a:ext cx="857250" cy="857250"/>
          </a:xfrm>
          <a:prstGeom prst="rect">
            <a:avLst/>
          </a:prstGeom>
        </p:spPr>
      </p:pic>
    </p:spTree>
    <p:custDataLst>
      <p:custData r:id="rId1"/>
    </p:custDataLst>
    <p:extLst>
      <p:ext uri="{BB962C8B-B14F-4D97-AF65-F5344CB8AC3E}">
        <p14:creationId xmlns:p14="http://schemas.microsoft.com/office/powerpoint/2010/main" val="108830888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9470C7-195D-4D27-A752-0D8BEBAE279B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21.1.2013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Inovace a zkvalitnění výuky prostřednictvím ICT, III/2  Sada 1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5AC20-5635-427A-9EE3-0B5EC5F5637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9180677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37BD90-E80A-4762-B2CF-669620960EC5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21.1.2013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Inovace a zkvalitnění výuky prostřednictvím ICT, III/2  Sada 1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5AC20-5635-427A-9EE3-0B5EC5F5637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0485719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F15F1C-C75D-42A1-A85A-E7D171550A60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21.1.2013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Inovace a zkvalitnění výuky prostřednictvím ICT, III/2  Sada 1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5AC20-5635-427A-9EE3-0B5EC5F5637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78731800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F94ACC-39D6-42F6-8009-38571C47462D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21.1.2013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Inovace a zkvalitnění výuky prostřednictvím ICT, III/2  Sada 1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5AC20-5635-427A-9EE3-0B5EC5F5637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73316567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FFED78-C317-4287-B605-1BAD9D50E32F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21.1.2013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Inovace a zkvalitnění výuky prostřednictvím ICT, III/2  Sada 1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5AC20-5635-427A-9EE3-0B5EC5F5637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52575796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FDF3E3-E0AB-429D-BE22-7FC2FF5EBC6C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21.1.2013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Inovace a zkvalitnění výuky prostřednictvím ICT, III/2  Sada 1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5AC20-5635-427A-9EE3-0B5EC5F5637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74993686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C01F2-1465-4EE4-9E7B-08CA881C4F0F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21.1.2013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Inovace a zkvalitnění výuky prostřednictvím ICT, III/2  Sada 1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5AC20-5635-427A-9EE3-0B5EC5F5637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8583131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510A08-B506-43B9-A1D1-1015A5F3EA88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21.1.2013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Inovace a zkvalitnění výuky prostřednictvím ICT, III/2  Sada 1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5AC20-5635-427A-9EE3-0B5EC5F5637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94416848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8A0591-9CE5-4766-977B-1FE607DBAC90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21.1.2013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Inovace a zkvalitnění výuky prostřednictvím ICT, III/2  Sada 1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5AC20-5635-427A-9EE3-0B5EC5F5637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5367528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ADF882-EC5E-464E-AF6A-6760682FFAA2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21.1.2013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Inovace a zkvalitnění výuky prostřednictvím ICT, III/2  Sada 1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5AC20-5635-427A-9EE3-0B5EC5F5637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96661372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FC63CD-4B32-4284-B691-86F7B86D3390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21.1.2013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Inovace a zkvalitnění výuky prostřednictvím ICT, III/2  Sada 1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5AC20-5635-427A-9EE3-0B5EC5F5637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1198081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1.xml"/><Relationship Id="rId3" Type="http://schemas.openxmlformats.org/officeDocument/2006/relationships/slideLayout" Target="../slideLayouts/slideLayout16.xml"/><Relationship Id="rId7" Type="http://schemas.openxmlformats.org/officeDocument/2006/relationships/slideLayout" Target="../slideLayouts/slideLayout20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5.xml"/><Relationship Id="rId1" Type="http://schemas.openxmlformats.org/officeDocument/2006/relationships/slideLayout" Target="../slideLayouts/slideLayout14.xml"/><Relationship Id="rId6" Type="http://schemas.openxmlformats.org/officeDocument/2006/relationships/slideLayout" Target="../slideLayouts/slideLayout19.xml"/><Relationship Id="rId11" Type="http://schemas.openxmlformats.org/officeDocument/2006/relationships/slideLayout" Target="../slideLayouts/slideLayout24.xml"/><Relationship Id="rId5" Type="http://schemas.openxmlformats.org/officeDocument/2006/relationships/slideLayout" Target="../slideLayouts/slideLayout18.xml"/><Relationship Id="rId10" Type="http://schemas.openxmlformats.org/officeDocument/2006/relationships/slideLayout" Target="../slideLayouts/slideLayout23.xml"/><Relationship Id="rId4" Type="http://schemas.openxmlformats.org/officeDocument/2006/relationships/slideLayout" Target="../slideLayouts/slideLayout17.xml"/><Relationship Id="rId9" Type="http://schemas.openxmlformats.org/officeDocument/2006/relationships/slideLayout" Target="../slideLayouts/slideLayout2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cs-CZ" smtClean="0"/>
              <a:t>8.12.2011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cs-CZ" smtClean="0"/>
              <a:t>Inovace a zkvalitnění výuky prostřednictvím ICT, III/2  Sada 1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3754194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09" r:id="rId1"/>
    <p:sldLayoutId id="2147483810" r:id="rId2"/>
    <p:sldLayoutId id="2147483811" r:id="rId3"/>
    <p:sldLayoutId id="2147483812" r:id="rId4"/>
    <p:sldLayoutId id="2147483813" r:id="rId5"/>
    <p:sldLayoutId id="2147483814" r:id="rId6"/>
    <p:sldLayoutId id="2147483815" r:id="rId7"/>
    <p:sldLayoutId id="2147483816" r:id="rId8"/>
    <p:sldLayoutId id="2147483817" r:id="rId9"/>
    <p:sldLayoutId id="2147483818" r:id="rId10"/>
    <p:sldLayoutId id="2147483819" r:id="rId11"/>
    <p:sldLayoutId id="2147483710" r:id="rId12"/>
    <p:sldLayoutId id="2147483711" r:id="rId13"/>
  </p:sldLayoutIdLst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BFDB9CF-C701-41FF-BA82-EC608CCB7527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21.1.2013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Inovace a zkvalitnění výuky prostřednictvím ICT, III/2  Sada 1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9D5AC20-5635-427A-9EE3-0B5EC5F5637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65258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33" r:id="rId1"/>
    <p:sldLayoutId id="2147483834" r:id="rId2"/>
    <p:sldLayoutId id="2147483835" r:id="rId3"/>
    <p:sldLayoutId id="2147483836" r:id="rId4"/>
    <p:sldLayoutId id="2147483837" r:id="rId5"/>
    <p:sldLayoutId id="2147483838" r:id="rId6"/>
    <p:sldLayoutId id="2147483839" r:id="rId7"/>
    <p:sldLayoutId id="2147483840" r:id="rId8"/>
    <p:sldLayoutId id="2147483841" r:id="rId9"/>
    <p:sldLayoutId id="2147483842" r:id="rId10"/>
    <p:sldLayoutId id="2147483843" r:id="rId11"/>
  </p:sldLayoutIdLst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4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0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1.wav"/><Relationship Id="rId1" Type="http://schemas.microsoft.com/office/2007/relationships/media" Target="../media/media1.wav"/><Relationship Id="rId4" Type="http://schemas.openxmlformats.org/officeDocument/2006/relationships/image" Target="../media/image7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1.wav"/><Relationship Id="rId1" Type="http://schemas.microsoft.com/office/2007/relationships/media" Target="../media/media1.wav"/><Relationship Id="rId4" Type="http://schemas.openxmlformats.org/officeDocument/2006/relationships/image" Target="../media/image7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1.wav"/><Relationship Id="rId1" Type="http://schemas.microsoft.com/office/2007/relationships/media" Target="../media/media1.wav"/><Relationship Id="rId4" Type="http://schemas.openxmlformats.org/officeDocument/2006/relationships/image" Target="../media/image7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1.wav"/><Relationship Id="rId1" Type="http://schemas.microsoft.com/office/2007/relationships/media" Target="../media/media1.wav"/><Relationship Id="rId4" Type="http://schemas.openxmlformats.org/officeDocument/2006/relationships/image" Target="../media/image7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1.wav"/><Relationship Id="rId1" Type="http://schemas.microsoft.com/office/2007/relationships/media" Target="../media/media1.wav"/><Relationship Id="rId4" Type="http://schemas.openxmlformats.org/officeDocument/2006/relationships/image" Target="../media/image7.pn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586607"/>
          </a:xfrm>
        </p:spPr>
        <p:txBody>
          <a:bodyPr>
            <a:normAutofit fontScale="90000"/>
          </a:bodyPr>
          <a:lstStyle/>
          <a:p>
            <a:pPr>
              <a:spcBef>
                <a:spcPts val="1800"/>
              </a:spcBef>
            </a:pPr>
            <a:r>
              <a:rPr lang="cs-CZ" dirty="0" smtClean="0"/>
              <a:t>Sčítání v oboru do 4</a:t>
            </a:r>
            <a:br>
              <a:rPr lang="cs-CZ" dirty="0" smtClean="0"/>
            </a:br>
            <a:r>
              <a:rPr lang="cs-CZ" dirty="0" smtClean="0"/>
              <a:t> VY_32_INOVACE_5C_18</a:t>
            </a:r>
            <a:br>
              <a:rPr lang="cs-CZ" dirty="0" smtClean="0"/>
            </a:br>
            <a:r>
              <a:rPr lang="cs-CZ" sz="3100" dirty="0" smtClean="0"/>
              <a:t>Číslo projektu</a:t>
            </a:r>
            <a:r>
              <a:rPr lang="cs-CZ" sz="3100" smtClean="0"/>
              <a:t>: </a:t>
            </a:r>
            <a:r>
              <a:rPr lang="cs-CZ" sz="3100"/>
              <a:t>CZ.1.07/1.4.00/21.1101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03648" y="4149080"/>
            <a:ext cx="6400800" cy="1752600"/>
          </a:xfrm>
        </p:spPr>
        <p:txBody>
          <a:bodyPr/>
          <a:lstStyle/>
          <a:p>
            <a:r>
              <a:rPr lang="cs-CZ" dirty="0"/>
              <a:t>Sada </a:t>
            </a:r>
            <a:r>
              <a:rPr lang="cs-CZ" dirty="0" smtClean="0"/>
              <a:t>3</a:t>
            </a:r>
            <a:endParaRPr lang="cs-CZ" dirty="0"/>
          </a:p>
          <a:p>
            <a:r>
              <a:rPr lang="cs-CZ" dirty="0" smtClean="0"/>
              <a:t>Matematika</a:t>
            </a:r>
            <a:endParaRPr lang="cs-CZ" dirty="0"/>
          </a:p>
          <a:p>
            <a:r>
              <a:rPr lang="cs-CZ" dirty="0"/>
              <a:t>MŠ, ZŠ a </a:t>
            </a:r>
            <a:r>
              <a:rPr lang="cs-CZ" dirty="0" err="1"/>
              <a:t>PrŠ</a:t>
            </a:r>
            <a:r>
              <a:rPr lang="cs-CZ" dirty="0"/>
              <a:t> Trhové Sviny</a:t>
            </a:r>
          </a:p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1998" y="404664"/>
            <a:ext cx="6986587" cy="1524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7519621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155989462"/>
              </p:ext>
            </p:extLst>
          </p:nvPr>
        </p:nvGraphicFramePr>
        <p:xfrm>
          <a:off x="532774" y="1196752"/>
          <a:ext cx="8266307" cy="4837364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2347880"/>
                <a:gridCol w="5918427"/>
              </a:tblGrid>
              <a:tr h="34422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Anotace</a:t>
                      </a:r>
                      <a:endParaRPr lang="cs-CZ" sz="16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r>
                        <a:rPr lang="cs-CZ" sz="1600" b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Žáci procvičují sčítání v oboru do 4 pomocí názoru. V první části žáci vkládají správný počet tvarů do rámečků. V druhé části žáci nejprve přiřazují počet tvarů pod příklad a pak doplňují výsledek.</a:t>
                      </a:r>
                    </a:p>
                    <a:p>
                      <a:r>
                        <a:rPr lang="cs-CZ" sz="1600" b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Po správně dokončeném úkolu učitel pustí „potlesk“.</a:t>
                      </a:r>
                      <a:endParaRPr lang="cs-CZ" sz="1600" b="0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59788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Autor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Období vytvoření materiálu</a:t>
                      </a:r>
                      <a:endParaRPr lang="cs-CZ" sz="16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Mgr.</a:t>
                      </a:r>
                      <a:r>
                        <a:rPr lang="cs-CZ" sz="16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M. Fixová</a:t>
                      </a:r>
                      <a:endParaRPr lang="cs-CZ" sz="16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6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Prosinec </a:t>
                      </a:r>
                      <a:r>
                        <a:rPr lang="cs-CZ" sz="16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2011</a:t>
                      </a:r>
                      <a:endParaRPr lang="cs-CZ" sz="16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31505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Speciální vzdělávací potřeby</a:t>
                      </a:r>
                      <a:endParaRPr lang="cs-CZ" sz="16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lang="cs-CZ" sz="16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ADHD</a:t>
                      </a:r>
                      <a:r>
                        <a:rPr lang="cs-CZ" sz="16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, dyslexie, dysgrafie, </a:t>
                      </a:r>
                      <a:r>
                        <a:rPr lang="cs-CZ" sz="16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dyskalkulie, Autismus, MP</a:t>
                      </a:r>
                      <a:endParaRPr lang="cs-CZ" sz="16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830276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6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Vzdělávací oblast</a:t>
                      </a:r>
                      <a:endParaRPr lang="cs-CZ" sz="1600" dirty="0" smtClean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Vzdělávací obor</a:t>
                      </a:r>
                      <a:endParaRPr lang="cs-CZ" sz="16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Matematika a její aplikace 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6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Matematika</a:t>
                      </a:r>
                      <a:endParaRPr lang="cs-CZ" sz="16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43738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Druh učebního</a:t>
                      </a:r>
                      <a:r>
                        <a:rPr lang="cs-CZ" sz="16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materiálu</a:t>
                      </a:r>
                      <a:endParaRPr lang="cs-CZ" sz="16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Interaktivní DUM</a:t>
                      </a:r>
                      <a:endParaRPr lang="cs-CZ" sz="16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39908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Druh interaktivity</a:t>
                      </a:r>
                      <a:endParaRPr lang="cs-CZ" sz="16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Využití interaktivní tabule a práce s</a:t>
                      </a:r>
                      <a:r>
                        <a:rPr lang="cs-CZ" sz="16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PC</a:t>
                      </a:r>
                      <a:endParaRPr lang="cs-CZ" sz="16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3600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Cílová skupina</a:t>
                      </a:r>
                      <a:endParaRPr lang="cs-CZ" sz="16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16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Žák - </a:t>
                      </a:r>
                      <a:r>
                        <a:rPr lang="cs-CZ" sz="1600" kern="12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se středně těžkým mentálním postižením</a:t>
                      </a:r>
                      <a:endParaRPr lang="cs-CZ" sz="16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34528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Stupeň a typ vzdělávání</a:t>
                      </a:r>
                      <a:endParaRPr lang="cs-CZ" sz="16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kern="12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Základní škola speciální – 1. stupeň</a:t>
                      </a:r>
                      <a:endParaRPr lang="cs-CZ" sz="16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29222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Typická věková skupina</a:t>
                      </a:r>
                      <a:endParaRPr lang="cs-CZ" sz="16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6 –</a:t>
                      </a:r>
                      <a:r>
                        <a:rPr lang="cs-CZ" sz="16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11 let</a:t>
                      </a:r>
                      <a:r>
                        <a:rPr lang="cs-CZ" sz="16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/ 1. – 5. ročník</a:t>
                      </a:r>
                      <a:endParaRPr lang="cs-CZ" sz="16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</a:tbl>
          </a:graphicData>
        </a:graphic>
      </p:graphicFrame>
      <p:sp>
        <p:nvSpPr>
          <p:cNvPr id="5" name="TextovéPole 4"/>
          <p:cNvSpPr txBox="1"/>
          <p:nvPr/>
        </p:nvSpPr>
        <p:spPr>
          <a:xfrm>
            <a:off x="518161" y="478331"/>
            <a:ext cx="82809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Identifikátor materiálu: III/2 Inovace a zkvalitnění výuky prostřednictvím ICT, </a:t>
            </a:r>
            <a:r>
              <a:rPr lang="cs-CZ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18</a:t>
            </a:r>
            <a:endParaRPr lang="cs-CZ" dirty="0">
              <a:solidFill>
                <a:prstClr val="black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548804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aoblený obdélník 4"/>
          <p:cNvSpPr/>
          <p:nvPr/>
        </p:nvSpPr>
        <p:spPr>
          <a:xfrm>
            <a:off x="4463988" y="1640016"/>
            <a:ext cx="1944216" cy="2952328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4000" dirty="0" smtClean="0">
                <a:solidFill>
                  <a:schemeClr val="accent6">
                    <a:lumMod val="75000"/>
                  </a:schemeClr>
                </a:solidFill>
              </a:rPr>
              <a:t>3</a:t>
            </a:r>
            <a:endParaRPr lang="cs-CZ" sz="4000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2411760" y="1623474"/>
            <a:ext cx="1944216" cy="2952328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4000" dirty="0" smtClean="0">
                <a:solidFill>
                  <a:schemeClr val="accent6">
                    <a:lumMod val="75000"/>
                  </a:schemeClr>
                </a:solidFill>
              </a:rPr>
              <a:t>2</a:t>
            </a:r>
            <a:endParaRPr lang="cs-CZ" sz="4000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3" name="Zaoblený obdélník 2"/>
          <p:cNvSpPr/>
          <p:nvPr/>
        </p:nvSpPr>
        <p:spPr>
          <a:xfrm>
            <a:off x="335104" y="1616811"/>
            <a:ext cx="1944216" cy="2952327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4000" dirty="0" smtClean="0">
                <a:solidFill>
                  <a:schemeClr val="accent6">
                    <a:lumMod val="75000"/>
                  </a:schemeClr>
                </a:solidFill>
              </a:rPr>
              <a:t>1</a:t>
            </a:r>
            <a:endParaRPr lang="cs-CZ" sz="4000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83568" y="836712"/>
            <a:ext cx="479772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chemeClr val="accent6">
                    <a:lumMod val="75000"/>
                  </a:schemeClr>
                </a:solidFill>
              </a:rPr>
              <a:t>Vlož správný počet do rámečků.</a:t>
            </a:r>
            <a:endParaRPr lang="cs-CZ" sz="2800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7" name="Pěticípá hvězda 6"/>
          <p:cNvSpPr/>
          <p:nvPr/>
        </p:nvSpPr>
        <p:spPr>
          <a:xfrm>
            <a:off x="8099937" y="4662753"/>
            <a:ext cx="914400" cy="914400"/>
          </a:xfrm>
          <a:prstGeom prst="star5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Pěticípá hvězda 7"/>
          <p:cNvSpPr/>
          <p:nvPr/>
        </p:nvSpPr>
        <p:spPr>
          <a:xfrm>
            <a:off x="6786438" y="4926448"/>
            <a:ext cx="914400" cy="914400"/>
          </a:xfrm>
          <a:prstGeom prst="star5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Pěticípá hvězda 8"/>
          <p:cNvSpPr/>
          <p:nvPr/>
        </p:nvSpPr>
        <p:spPr>
          <a:xfrm>
            <a:off x="5965822" y="5328664"/>
            <a:ext cx="914400" cy="914400"/>
          </a:xfrm>
          <a:prstGeom prst="star5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Pěticípá hvězda 9"/>
          <p:cNvSpPr/>
          <p:nvPr/>
        </p:nvSpPr>
        <p:spPr>
          <a:xfrm>
            <a:off x="4392436" y="5119953"/>
            <a:ext cx="914400" cy="914400"/>
          </a:xfrm>
          <a:prstGeom prst="star5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Pěticípá hvězda 10"/>
          <p:cNvSpPr/>
          <p:nvPr/>
        </p:nvSpPr>
        <p:spPr>
          <a:xfrm>
            <a:off x="5148064" y="4871464"/>
            <a:ext cx="914400" cy="914400"/>
          </a:xfrm>
          <a:prstGeom prst="star5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Pěticípá hvězda 11"/>
          <p:cNvSpPr/>
          <p:nvPr/>
        </p:nvSpPr>
        <p:spPr>
          <a:xfrm>
            <a:off x="943000" y="4927739"/>
            <a:ext cx="914400" cy="914400"/>
          </a:xfrm>
          <a:prstGeom prst="star5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Zaoblený obdélník 12"/>
          <p:cNvSpPr/>
          <p:nvPr/>
        </p:nvSpPr>
        <p:spPr>
          <a:xfrm>
            <a:off x="6612921" y="1675404"/>
            <a:ext cx="1944216" cy="2952328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4000" dirty="0">
                <a:solidFill>
                  <a:schemeClr val="accent6">
                    <a:lumMod val="75000"/>
                  </a:schemeClr>
                </a:solidFill>
              </a:rPr>
              <a:t>4</a:t>
            </a:r>
          </a:p>
        </p:txBody>
      </p:sp>
      <p:sp>
        <p:nvSpPr>
          <p:cNvPr id="14" name="Pěticípá hvězda 13"/>
          <p:cNvSpPr/>
          <p:nvPr/>
        </p:nvSpPr>
        <p:spPr>
          <a:xfrm>
            <a:off x="2771800" y="5108741"/>
            <a:ext cx="914400" cy="914400"/>
          </a:xfrm>
          <a:prstGeom prst="star5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Pěticípá hvězda 14"/>
          <p:cNvSpPr/>
          <p:nvPr/>
        </p:nvSpPr>
        <p:spPr>
          <a:xfrm>
            <a:off x="1857400" y="4742294"/>
            <a:ext cx="914400" cy="914400"/>
          </a:xfrm>
          <a:prstGeom prst="star5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Pěticípá hvězda 15"/>
          <p:cNvSpPr/>
          <p:nvPr/>
        </p:nvSpPr>
        <p:spPr>
          <a:xfrm>
            <a:off x="3543301" y="4866718"/>
            <a:ext cx="914400" cy="914400"/>
          </a:xfrm>
          <a:prstGeom prst="star5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Pěticípá hvězda 16"/>
          <p:cNvSpPr/>
          <p:nvPr/>
        </p:nvSpPr>
        <p:spPr>
          <a:xfrm>
            <a:off x="7500297" y="5328664"/>
            <a:ext cx="914400" cy="914400"/>
          </a:xfrm>
          <a:prstGeom prst="star5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1110102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755576" y="548680"/>
            <a:ext cx="320158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chemeClr val="accent6">
                    <a:lumMod val="75000"/>
                  </a:schemeClr>
                </a:solidFill>
              </a:rPr>
              <a:t>Zkus to ještě jednou.</a:t>
            </a:r>
            <a:endParaRPr lang="cs-CZ" sz="2800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749342" y="1264646"/>
            <a:ext cx="4159849" cy="855590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4800" b="1" dirty="0" smtClean="0">
                <a:solidFill>
                  <a:schemeClr val="accent6">
                    <a:lumMod val="75000"/>
                  </a:schemeClr>
                </a:solidFill>
              </a:rPr>
              <a:t>1</a:t>
            </a:r>
            <a:endParaRPr lang="cs-CZ" sz="4800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772600" y="2443973"/>
            <a:ext cx="4159849" cy="841011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4800" b="1" dirty="0" smtClean="0">
                <a:solidFill>
                  <a:schemeClr val="accent6">
                    <a:lumMod val="75000"/>
                  </a:schemeClr>
                </a:solidFill>
              </a:rPr>
              <a:t>2</a:t>
            </a:r>
            <a:endParaRPr lang="cs-CZ" sz="4800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736588" y="3598168"/>
            <a:ext cx="4159849" cy="838944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4800" b="1" dirty="0" smtClean="0">
                <a:solidFill>
                  <a:schemeClr val="accent6">
                    <a:lumMod val="75000"/>
                  </a:schemeClr>
                </a:solidFill>
              </a:rPr>
              <a:t>3</a:t>
            </a:r>
            <a:endParaRPr lang="cs-CZ" sz="4800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7" name="Slunce 6"/>
          <p:cNvSpPr/>
          <p:nvPr/>
        </p:nvSpPr>
        <p:spPr>
          <a:xfrm>
            <a:off x="8100392" y="4318248"/>
            <a:ext cx="914400" cy="914400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Slunce 7"/>
          <p:cNvSpPr/>
          <p:nvPr/>
        </p:nvSpPr>
        <p:spPr>
          <a:xfrm>
            <a:off x="6095797" y="2913524"/>
            <a:ext cx="914400" cy="914400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Slunce 8"/>
          <p:cNvSpPr/>
          <p:nvPr/>
        </p:nvSpPr>
        <p:spPr>
          <a:xfrm>
            <a:off x="5828957" y="4127982"/>
            <a:ext cx="914400" cy="914400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Slunce 9"/>
          <p:cNvSpPr/>
          <p:nvPr/>
        </p:nvSpPr>
        <p:spPr>
          <a:xfrm>
            <a:off x="7956376" y="1181384"/>
            <a:ext cx="914400" cy="914400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Slunce 10"/>
          <p:cNvSpPr/>
          <p:nvPr/>
        </p:nvSpPr>
        <p:spPr>
          <a:xfrm>
            <a:off x="6974773" y="807446"/>
            <a:ext cx="914400" cy="914400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Slunce 11"/>
          <p:cNvSpPr/>
          <p:nvPr/>
        </p:nvSpPr>
        <p:spPr>
          <a:xfrm>
            <a:off x="7956376" y="2492896"/>
            <a:ext cx="914400" cy="914400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6" name="j0214098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7299330" y="5483696"/>
            <a:ext cx="609600" cy="609600"/>
          </a:xfrm>
          <a:prstGeom prst="rect">
            <a:avLst/>
          </a:prstGeom>
        </p:spPr>
      </p:pic>
      <p:sp>
        <p:nvSpPr>
          <p:cNvPr id="14" name="Obdélník 13"/>
          <p:cNvSpPr/>
          <p:nvPr/>
        </p:nvSpPr>
        <p:spPr>
          <a:xfrm>
            <a:off x="736588" y="4949552"/>
            <a:ext cx="4159849" cy="838944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4800" b="1" dirty="0">
                <a:solidFill>
                  <a:schemeClr val="accent6">
                    <a:lumMod val="75000"/>
                  </a:schemeClr>
                </a:solidFill>
              </a:rPr>
              <a:t>4</a:t>
            </a:r>
          </a:p>
        </p:txBody>
      </p:sp>
      <p:sp>
        <p:nvSpPr>
          <p:cNvPr id="15" name="Slunce 14"/>
          <p:cNvSpPr/>
          <p:nvPr/>
        </p:nvSpPr>
        <p:spPr>
          <a:xfrm>
            <a:off x="6989069" y="2150518"/>
            <a:ext cx="914400" cy="914400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Slunce 16"/>
          <p:cNvSpPr/>
          <p:nvPr/>
        </p:nvSpPr>
        <p:spPr>
          <a:xfrm>
            <a:off x="7070576" y="3861048"/>
            <a:ext cx="914400" cy="914400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Slunce 17"/>
          <p:cNvSpPr/>
          <p:nvPr/>
        </p:nvSpPr>
        <p:spPr>
          <a:xfrm>
            <a:off x="5371757" y="1724026"/>
            <a:ext cx="914400" cy="914400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Slunce 18"/>
          <p:cNvSpPr/>
          <p:nvPr/>
        </p:nvSpPr>
        <p:spPr>
          <a:xfrm>
            <a:off x="5828957" y="706840"/>
            <a:ext cx="914400" cy="914400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20980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744" fill="hold"/>
                                        <p:tgtEl>
                                          <p:spTgt spid="1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6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323528" y="188640"/>
            <a:ext cx="577549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chemeClr val="accent6">
                    <a:lumMod val="75000"/>
                  </a:schemeClr>
                </a:solidFill>
              </a:rPr>
              <a:t>Přečti příklad a počítej pomocí názoru.</a:t>
            </a:r>
            <a:endParaRPr lang="cs-CZ" sz="2800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467544" y="1243608"/>
            <a:ext cx="2160240" cy="9144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accent3">
                    <a:lumMod val="50000"/>
                  </a:schemeClr>
                </a:solidFill>
              </a:rPr>
              <a:t>1</a:t>
            </a:r>
            <a:endParaRPr lang="cs-CZ" sz="44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467544" y="2158008"/>
            <a:ext cx="2160240" cy="9144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3557982" y="1281766"/>
            <a:ext cx="2160240" cy="9144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>
                <a:solidFill>
                  <a:schemeClr val="accent3">
                    <a:lumMod val="50000"/>
                  </a:schemeClr>
                </a:solidFill>
              </a:rPr>
              <a:t>3</a:t>
            </a:r>
          </a:p>
        </p:txBody>
      </p:sp>
      <p:sp>
        <p:nvSpPr>
          <p:cNvPr id="7" name="Obdélník 6"/>
          <p:cNvSpPr/>
          <p:nvPr/>
        </p:nvSpPr>
        <p:spPr>
          <a:xfrm>
            <a:off x="3563888" y="2211891"/>
            <a:ext cx="2160240" cy="9144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467544" y="3715049"/>
            <a:ext cx="2160240" cy="9144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accent3">
                    <a:lumMod val="50000"/>
                  </a:schemeClr>
                </a:solidFill>
              </a:rPr>
              <a:t>2</a:t>
            </a:r>
            <a:endParaRPr lang="cs-CZ" sz="44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465473" y="4631432"/>
            <a:ext cx="2160240" cy="9144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3563888" y="4631432"/>
            <a:ext cx="2160240" cy="9144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3557982" y="3717032"/>
            <a:ext cx="2160240" cy="9144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>
                <a:solidFill>
                  <a:schemeClr val="accent3">
                    <a:lumMod val="50000"/>
                  </a:schemeClr>
                </a:solidFill>
              </a:rPr>
              <a:t>2</a:t>
            </a:r>
          </a:p>
        </p:txBody>
      </p:sp>
      <p:sp>
        <p:nvSpPr>
          <p:cNvPr id="12" name="Plus 11"/>
          <p:cNvSpPr/>
          <p:nvPr/>
        </p:nvSpPr>
        <p:spPr>
          <a:xfrm>
            <a:off x="2782370" y="3896793"/>
            <a:ext cx="601085" cy="550912"/>
          </a:xfrm>
          <a:prstGeom prst="mathPlus">
            <a:avLst/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Plus 12"/>
          <p:cNvSpPr/>
          <p:nvPr/>
        </p:nvSpPr>
        <p:spPr>
          <a:xfrm>
            <a:off x="2844932" y="1467815"/>
            <a:ext cx="592904" cy="542302"/>
          </a:xfrm>
          <a:prstGeom prst="mathPlus">
            <a:avLst/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Je rovno 13"/>
          <p:cNvSpPr/>
          <p:nvPr/>
        </p:nvSpPr>
        <p:spPr>
          <a:xfrm>
            <a:off x="5989794" y="1526317"/>
            <a:ext cx="720080" cy="574172"/>
          </a:xfrm>
          <a:prstGeom prst="mathEqual">
            <a:avLst/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5" name="Je rovno 14"/>
          <p:cNvSpPr/>
          <p:nvPr/>
        </p:nvSpPr>
        <p:spPr>
          <a:xfrm>
            <a:off x="5989794" y="3881701"/>
            <a:ext cx="783245" cy="585061"/>
          </a:xfrm>
          <a:prstGeom prst="mathEqual">
            <a:avLst/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8100392" y="358880"/>
            <a:ext cx="914400" cy="9144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>
                <a:solidFill>
                  <a:schemeClr val="accent3">
                    <a:lumMod val="50000"/>
                  </a:schemeClr>
                </a:solidFill>
              </a:rPr>
              <a:t>4</a:t>
            </a:r>
          </a:p>
        </p:txBody>
      </p:sp>
      <p:sp>
        <p:nvSpPr>
          <p:cNvPr id="17" name="Obdélník 16"/>
          <p:cNvSpPr/>
          <p:nvPr/>
        </p:nvSpPr>
        <p:spPr>
          <a:xfrm>
            <a:off x="8107144" y="2580731"/>
            <a:ext cx="914400" cy="9144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>
                <a:solidFill>
                  <a:schemeClr val="accent3">
                    <a:lumMod val="50000"/>
                  </a:schemeClr>
                </a:solidFill>
              </a:rPr>
              <a:t>4</a:t>
            </a:r>
          </a:p>
        </p:txBody>
      </p:sp>
      <p:sp>
        <p:nvSpPr>
          <p:cNvPr id="18" name="Slunce 17"/>
          <p:cNvSpPr/>
          <p:nvPr/>
        </p:nvSpPr>
        <p:spPr>
          <a:xfrm>
            <a:off x="2071330" y="5597436"/>
            <a:ext cx="914400" cy="914400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Slunce 18"/>
          <p:cNvSpPr/>
          <p:nvPr/>
        </p:nvSpPr>
        <p:spPr>
          <a:xfrm>
            <a:off x="1090464" y="5560066"/>
            <a:ext cx="914400" cy="914400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Slunce 19"/>
          <p:cNvSpPr/>
          <p:nvPr/>
        </p:nvSpPr>
        <p:spPr>
          <a:xfrm>
            <a:off x="10344" y="5560066"/>
            <a:ext cx="914400" cy="914400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Slunce 20"/>
          <p:cNvSpPr/>
          <p:nvPr/>
        </p:nvSpPr>
        <p:spPr>
          <a:xfrm>
            <a:off x="7327792" y="4492661"/>
            <a:ext cx="914400" cy="914400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Slunce 21"/>
          <p:cNvSpPr/>
          <p:nvPr/>
        </p:nvSpPr>
        <p:spPr>
          <a:xfrm>
            <a:off x="3100782" y="5597436"/>
            <a:ext cx="914400" cy="914400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3" name="j0214098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8405192" y="5729558"/>
            <a:ext cx="609600" cy="609600"/>
          </a:xfrm>
          <a:prstGeom prst="rect">
            <a:avLst/>
          </a:prstGeom>
        </p:spPr>
      </p:pic>
      <p:sp>
        <p:nvSpPr>
          <p:cNvPr id="24" name="Slunce 23"/>
          <p:cNvSpPr/>
          <p:nvPr/>
        </p:nvSpPr>
        <p:spPr>
          <a:xfrm>
            <a:off x="6031869" y="5708958"/>
            <a:ext cx="914400" cy="914400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Slunce 24"/>
          <p:cNvSpPr/>
          <p:nvPr/>
        </p:nvSpPr>
        <p:spPr>
          <a:xfrm>
            <a:off x="4666485" y="5683645"/>
            <a:ext cx="914400" cy="914400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Slunce 25"/>
          <p:cNvSpPr/>
          <p:nvPr/>
        </p:nvSpPr>
        <p:spPr>
          <a:xfrm>
            <a:off x="7130018" y="5654431"/>
            <a:ext cx="914400" cy="914400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065781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744" fill="hold"/>
                                        <p:tgtEl>
                                          <p:spTgt spid="2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3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323528" y="188640"/>
            <a:ext cx="547688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>
                <a:solidFill>
                  <a:schemeClr val="accent6">
                    <a:lumMod val="75000"/>
                  </a:schemeClr>
                </a:solidFill>
              </a:rPr>
              <a:t>P</a:t>
            </a:r>
            <a:r>
              <a:rPr lang="cs-CZ" sz="2800" dirty="0" smtClean="0">
                <a:solidFill>
                  <a:schemeClr val="accent6">
                    <a:lumMod val="75000"/>
                  </a:schemeClr>
                </a:solidFill>
              </a:rPr>
              <a:t>očítej pomocí názoru další příklady.</a:t>
            </a:r>
            <a:endParaRPr lang="cs-CZ" sz="2800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467544" y="1243608"/>
            <a:ext cx="2160240" cy="9144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accent3">
                    <a:lumMod val="50000"/>
                  </a:schemeClr>
                </a:solidFill>
              </a:rPr>
              <a:t>1</a:t>
            </a:r>
            <a:endParaRPr lang="cs-CZ" sz="44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467544" y="2158008"/>
            <a:ext cx="2160240" cy="9144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3557982" y="1281766"/>
            <a:ext cx="2160240" cy="9144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>
                <a:solidFill>
                  <a:schemeClr val="accent3">
                    <a:lumMod val="50000"/>
                  </a:schemeClr>
                </a:solidFill>
              </a:rPr>
              <a:t>2</a:t>
            </a:r>
          </a:p>
        </p:txBody>
      </p:sp>
      <p:sp>
        <p:nvSpPr>
          <p:cNvPr id="7" name="Obdélník 6"/>
          <p:cNvSpPr/>
          <p:nvPr/>
        </p:nvSpPr>
        <p:spPr>
          <a:xfrm>
            <a:off x="3563888" y="2211891"/>
            <a:ext cx="2160240" cy="9144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467544" y="3715049"/>
            <a:ext cx="2160240" cy="9144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>
                <a:solidFill>
                  <a:schemeClr val="accent3">
                    <a:lumMod val="50000"/>
                  </a:schemeClr>
                </a:solidFill>
              </a:rPr>
              <a:t>2</a:t>
            </a:r>
          </a:p>
        </p:txBody>
      </p:sp>
      <p:sp>
        <p:nvSpPr>
          <p:cNvPr id="9" name="Obdélník 8"/>
          <p:cNvSpPr/>
          <p:nvPr/>
        </p:nvSpPr>
        <p:spPr>
          <a:xfrm>
            <a:off x="465473" y="4631432"/>
            <a:ext cx="2160240" cy="9144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3563888" y="4631432"/>
            <a:ext cx="2160240" cy="9144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3557982" y="3717032"/>
            <a:ext cx="2160240" cy="9144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>
                <a:solidFill>
                  <a:schemeClr val="accent3">
                    <a:lumMod val="50000"/>
                  </a:schemeClr>
                </a:solidFill>
              </a:rPr>
              <a:t>2</a:t>
            </a:r>
          </a:p>
        </p:txBody>
      </p:sp>
      <p:sp>
        <p:nvSpPr>
          <p:cNvPr id="12" name="Plus 11"/>
          <p:cNvSpPr/>
          <p:nvPr/>
        </p:nvSpPr>
        <p:spPr>
          <a:xfrm>
            <a:off x="2844932" y="3896793"/>
            <a:ext cx="601085" cy="550912"/>
          </a:xfrm>
          <a:prstGeom prst="mathPlus">
            <a:avLst/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Plus 12"/>
          <p:cNvSpPr/>
          <p:nvPr/>
        </p:nvSpPr>
        <p:spPr>
          <a:xfrm>
            <a:off x="2844932" y="1418484"/>
            <a:ext cx="592904" cy="614310"/>
          </a:xfrm>
          <a:prstGeom prst="mathPlus">
            <a:avLst/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Je rovno 13"/>
          <p:cNvSpPr/>
          <p:nvPr/>
        </p:nvSpPr>
        <p:spPr>
          <a:xfrm>
            <a:off x="6023789" y="1485195"/>
            <a:ext cx="720080" cy="480887"/>
          </a:xfrm>
          <a:prstGeom prst="mathEqual">
            <a:avLst/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5" name="Je rovno 14"/>
          <p:cNvSpPr/>
          <p:nvPr/>
        </p:nvSpPr>
        <p:spPr>
          <a:xfrm>
            <a:off x="6010266" y="3989159"/>
            <a:ext cx="733603" cy="513053"/>
          </a:xfrm>
          <a:prstGeom prst="mathEqual">
            <a:avLst/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8100392" y="358880"/>
            <a:ext cx="914400" cy="9144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accent3">
                    <a:lumMod val="50000"/>
                  </a:schemeClr>
                </a:solidFill>
              </a:rPr>
              <a:t>3</a:t>
            </a:r>
            <a:endParaRPr lang="cs-CZ" sz="44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8107144" y="2580731"/>
            <a:ext cx="914400" cy="9144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>
                <a:solidFill>
                  <a:schemeClr val="accent3">
                    <a:lumMod val="50000"/>
                  </a:schemeClr>
                </a:solidFill>
              </a:rPr>
              <a:t>4</a:t>
            </a:r>
          </a:p>
        </p:txBody>
      </p:sp>
      <p:sp>
        <p:nvSpPr>
          <p:cNvPr id="18" name="Slunce 17"/>
          <p:cNvSpPr/>
          <p:nvPr/>
        </p:nvSpPr>
        <p:spPr>
          <a:xfrm>
            <a:off x="2168513" y="5560066"/>
            <a:ext cx="914400" cy="914400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Slunce 18"/>
          <p:cNvSpPr/>
          <p:nvPr/>
        </p:nvSpPr>
        <p:spPr>
          <a:xfrm>
            <a:off x="1090464" y="5560066"/>
            <a:ext cx="914400" cy="914400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Slunce 19"/>
          <p:cNvSpPr/>
          <p:nvPr/>
        </p:nvSpPr>
        <p:spPr>
          <a:xfrm>
            <a:off x="10344" y="5560066"/>
            <a:ext cx="914400" cy="914400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Slunce 20"/>
          <p:cNvSpPr/>
          <p:nvPr/>
        </p:nvSpPr>
        <p:spPr>
          <a:xfrm>
            <a:off x="4283968" y="5632560"/>
            <a:ext cx="914400" cy="914400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Slunce 21"/>
          <p:cNvSpPr/>
          <p:nvPr/>
        </p:nvSpPr>
        <p:spPr>
          <a:xfrm>
            <a:off x="3141384" y="5632560"/>
            <a:ext cx="914400" cy="914400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3" name="j0214098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8412318" y="5632560"/>
            <a:ext cx="609600" cy="609600"/>
          </a:xfrm>
          <a:prstGeom prst="rect">
            <a:avLst/>
          </a:prstGeom>
        </p:spPr>
      </p:pic>
      <p:sp>
        <p:nvSpPr>
          <p:cNvPr id="24" name="Slunce 23"/>
          <p:cNvSpPr/>
          <p:nvPr/>
        </p:nvSpPr>
        <p:spPr>
          <a:xfrm>
            <a:off x="6588224" y="5705407"/>
            <a:ext cx="914400" cy="914400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Slunce 24"/>
          <p:cNvSpPr/>
          <p:nvPr/>
        </p:nvSpPr>
        <p:spPr>
          <a:xfrm>
            <a:off x="5343212" y="5658459"/>
            <a:ext cx="914400" cy="914400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552887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744" fill="hold"/>
                                        <p:tgtEl>
                                          <p:spTgt spid="2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3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323528" y="188640"/>
            <a:ext cx="320158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chemeClr val="accent6">
                    <a:lumMod val="75000"/>
                  </a:schemeClr>
                </a:solidFill>
              </a:rPr>
              <a:t>Zkus to ještě jednou.</a:t>
            </a:r>
            <a:endParaRPr lang="cs-CZ" sz="2800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467544" y="1243608"/>
            <a:ext cx="2160240" cy="9144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>
                <a:solidFill>
                  <a:schemeClr val="accent3">
                    <a:lumMod val="50000"/>
                  </a:schemeClr>
                </a:solidFill>
              </a:rPr>
              <a:t>2</a:t>
            </a:r>
          </a:p>
        </p:txBody>
      </p:sp>
      <p:sp>
        <p:nvSpPr>
          <p:cNvPr id="5" name="Obdélník 4"/>
          <p:cNvSpPr/>
          <p:nvPr/>
        </p:nvSpPr>
        <p:spPr>
          <a:xfrm>
            <a:off x="467544" y="2158008"/>
            <a:ext cx="2160240" cy="9144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3557982" y="1281766"/>
            <a:ext cx="2160240" cy="9144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>
                <a:solidFill>
                  <a:schemeClr val="accent3">
                    <a:lumMod val="50000"/>
                  </a:schemeClr>
                </a:solidFill>
              </a:rPr>
              <a:t>2</a:t>
            </a:r>
          </a:p>
        </p:txBody>
      </p:sp>
      <p:sp>
        <p:nvSpPr>
          <p:cNvPr id="7" name="Obdélník 6"/>
          <p:cNvSpPr/>
          <p:nvPr/>
        </p:nvSpPr>
        <p:spPr>
          <a:xfrm>
            <a:off x="3563888" y="2211891"/>
            <a:ext cx="2160240" cy="9144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467544" y="3715049"/>
            <a:ext cx="2160240" cy="9144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>
                <a:solidFill>
                  <a:schemeClr val="accent3">
                    <a:lumMod val="50000"/>
                  </a:schemeClr>
                </a:solidFill>
              </a:rPr>
              <a:t>2</a:t>
            </a:r>
          </a:p>
        </p:txBody>
      </p:sp>
      <p:sp>
        <p:nvSpPr>
          <p:cNvPr id="9" name="Obdélník 8"/>
          <p:cNvSpPr/>
          <p:nvPr/>
        </p:nvSpPr>
        <p:spPr>
          <a:xfrm>
            <a:off x="465473" y="4631432"/>
            <a:ext cx="2160240" cy="9144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3563888" y="4631432"/>
            <a:ext cx="2160240" cy="9144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3557982" y="3717032"/>
            <a:ext cx="2160240" cy="9144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>
                <a:solidFill>
                  <a:schemeClr val="accent3">
                    <a:lumMod val="50000"/>
                  </a:schemeClr>
                </a:solidFill>
              </a:rPr>
              <a:t>1</a:t>
            </a:r>
          </a:p>
        </p:txBody>
      </p:sp>
      <p:sp>
        <p:nvSpPr>
          <p:cNvPr id="12" name="Plus 11"/>
          <p:cNvSpPr/>
          <p:nvPr/>
        </p:nvSpPr>
        <p:spPr>
          <a:xfrm>
            <a:off x="2844932" y="3896793"/>
            <a:ext cx="601085" cy="550912"/>
          </a:xfrm>
          <a:prstGeom prst="mathPlus">
            <a:avLst/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Plus 12"/>
          <p:cNvSpPr/>
          <p:nvPr/>
        </p:nvSpPr>
        <p:spPr>
          <a:xfrm>
            <a:off x="2844932" y="1418484"/>
            <a:ext cx="592904" cy="614310"/>
          </a:xfrm>
          <a:prstGeom prst="mathPlus">
            <a:avLst/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Je rovno 13"/>
          <p:cNvSpPr/>
          <p:nvPr/>
        </p:nvSpPr>
        <p:spPr>
          <a:xfrm>
            <a:off x="6023789" y="1485195"/>
            <a:ext cx="720080" cy="480887"/>
          </a:xfrm>
          <a:prstGeom prst="mathEqual">
            <a:avLst/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5" name="Je rovno 14"/>
          <p:cNvSpPr/>
          <p:nvPr/>
        </p:nvSpPr>
        <p:spPr>
          <a:xfrm>
            <a:off x="6010266" y="3989159"/>
            <a:ext cx="733603" cy="513053"/>
          </a:xfrm>
          <a:prstGeom prst="mathEqual">
            <a:avLst/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8100392" y="358880"/>
            <a:ext cx="914400" cy="9144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accent3">
                    <a:lumMod val="50000"/>
                  </a:schemeClr>
                </a:solidFill>
              </a:rPr>
              <a:t>3</a:t>
            </a:r>
            <a:endParaRPr lang="cs-CZ" sz="44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8107144" y="2580731"/>
            <a:ext cx="914400" cy="9144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>
                <a:solidFill>
                  <a:schemeClr val="accent3">
                    <a:lumMod val="50000"/>
                  </a:schemeClr>
                </a:solidFill>
              </a:rPr>
              <a:t>4</a:t>
            </a:r>
          </a:p>
        </p:txBody>
      </p:sp>
      <p:sp>
        <p:nvSpPr>
          <p:cNvPr id="18" name="Slunce 17"/>
          <p:cNvSpPr/>
          <p:nvPr/>
        </p:nvSpPr>
        <p:spPr>
          <a:xfrm>
            <a:off x="2170584" y="5572317"/>
            <a:ext cx="914400" cy="914400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Slunce 18"/>
          <p:cNvSpPr/>
          <p:nvPr/>
        </p:nvSpPr>
        <p:spPr>
          <a:xfrm>
            <a:off x="1090464" y="5560066"/>
            <a:ext cx="914400" cy="914400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Slunce 19"/>
          <p:cNvSpPr/>
          <p:nvPr/>
        </p:nvSpPr>
        <p:spPr>
          <a:xfrm>
            <a:off x="10344" y="5560066"/>
            <a:ext cx="914400" cy="914400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Slunce 20"/>
          <p:cNvSpPr/>
          <p:nvPr/>
        </p:nvSpPr>
        <p:spPr>
          <a:xfrm>
            <a:off x="4180902" y="5684125"/>
            <a:ext cx="914400" cy="914400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Slunce 21"/>
          <p:cNvSpPr/>
          <p:nvPr/>
        </p:nvSpPr>
        <p:spPr>
          <a:xfrm>
            <a:off x="6408450" y="5560066"/>
            <a:ext cx="914400" cy="914400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3" name="j0214098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8100392" y="5631163"/>
            <a:ext cx="609600" cy="609600"/>
          </a:xfrm>
          <a:prstGeom prst="rect">
            <a:avLst/>
          </a:prstGeom>
        </p:spPr>
      </p:pic>
      <p:sp>
        <p:nvSpPr>
          <p:cNvPr id="24" name="Slunce 23"/>
          <p:cNvSpPr/>
          <p:nvPr/>
        </p:nvSpPr>
        <p:spPr>
          <a:xfrm>
            <a:off x="3084984" y="5662192"/>
            <a:ext cx="914400" cy="914400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Slunce 24"/>
          <p:cNvSpPr/>
          <p:nvPr/>
        </p:nvSpPr>
        <p:spPr>
          <a:xfrm>
            <a:off x="5261022" y="5656830"/>
            <a:ext cx="914400" cy="914400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613670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744" fill="hold"/>
                                        <p:tgtEl>
                                          <p:spTgt spid="2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3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648350" y="3011252"/>
            <a:ext cx="3686833" cy="180020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683569" y="999892"/>
            <a:ext cx="3672407" cy="180020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611560" y="476672"/>
            <a:ext cx="1783052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 smtClean="0">
                <a:solidFill>
                  <a:schemeClr val="accent6">
                    <a:lumMod val="75000"/>
                  </a:schemeClr>
                </a:solidFill>
              </a:rPr>
              <a:t>Počítej dál.</a:t>
            </a:r>
            <a:endParaRPr lang="cs-CZ" sz="2800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683568" y="999892"/>
            <a:ext cx="3672408" cy="914400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tx1"/>
                </a:solidFill>
              </a:rPr>
              <a:t>1 + 2 =</a:t>
            </a:r>
            <a:endParaRPr lang="cs-CZ" sz="4400" b="1" dirty="0">
              <a:solidFill>
                <a:schemeClr val="tx1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656406" y="2996952"/>
            <a:ext cx="3686833" cy="914400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800" b="1" dirty="0">
                <a:solidFill>
                  <a:schemeClr val="tx1"/>
                </a:solidFill>
              </a:rPr>
              <a:t>3</a:t>
            </a:r>
            <a:r>
              <a:rPr lang="cs-CZ" sz="4800" b="1" dirty="0" smtClean="0">
                <a:solidFill>
                  <a:schemeClr val="tx1"/>
                </a:solidFill>
              </a:rPr>
              <a:t> + 1 =</a:t>
            </a:r>
            <a:endParaRPr lang="cs-CZ" sz="4800" b="1" dirty="0">
              <a:solidFill>
                <a:schemeClr val="tx1"/>
              </a:solidFill>
            </a:endParaRPr>
          </a:p>
        </p:txBody>
      </p:sp>
      <p:sp>
        <p:nvSpPr>
          <p:cNvPr id="8" name="Vývojový diagram: spojnice 7"/>
          <p:cNvSpPr/>
          <p:nvPr/>
        </p:nvSpPr>
        <p:spPr>
          <a:xfrm>
            <a:off x="6372200" y="135796"/>
            <a:ext cx="864096" cy="864096"/>
          </a:xfrm>
          <a:prstGeom prst="flowChartConnector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 smtClean="0">
                <a:solidFill>
                  <a:schemeClr val="tx1"/>
                </a:solidFill>
              </a:rPr>
              <a:t>3</a:t>
            </a:r>
            <a:endParaRPr lang="cs-CZ" sz="4800" b="1" dirty="0">
              <a:solidFill>
                <a:schemeClr val="tx1"/>
              </a:solidFill>
            </a:endParaRPr>
          </a:p>
        </p:txBody>
      </p:sp>
      <p:sp>
        <p:nvSpPr>
          <p:cNvPr id="9" name="Vývojový diagram: spojnice 8"/>
          <p:cNvSpPr/>
          <p:nvPr/>
        </p:nvSpPr>
        <p:spPr>
          <a:xfrm>
            <a:off x="7542256" y="158555"/>
            <a:ext cx="864096" cy="864096"/>
          </a:xfrm>
          <a:prstGeom prst="flowChartConnector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>
                <a:solidFill>
                  <a:schemeClr val="tx1"/>
                </a:solidFill>
              </a:rPr>
              <a:t>4</a:t>
            </a:r>
          </a:p>
        </p:txBody>
      </p:sp>
      <p:sp>
        <p:nvSpPr>
          <p:cNvPr id="10" name="Mrak 9"/>
          <p:cNvSpPr/>
          <p:nvPr/>
        </p:nvSpPr>
        <p:spPr>
          <a:xfrm>
            <a:off x="5489579" y="5496072"/>
            <a:ext cx="914400" cy="648072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Mrak 10"/>
          <p:cNvSpPr/>
          <p:nvPr/>
        </p:nvSpPr>
        <p:spPr>
          <a:xfrm>
            <a:off x="4355976" y="5445224"/>
            <a:ext cx="914400" cy="648072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Mrak 11"/>
          <p:cNvSpPr/>
          <p:nvPr/>
        </p:nvSpPr>
        <p:spPr>
          <a:xfrm>
            <a:off x="3065175" y="5445224"/>
            <a:ext cx="914400" cy="648072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Mrak 12"/>
          <p:cNvSpPr/>
          <p:nvPr/>
        </p:nvSpPr>
        <p:spPr>
          <a:xfrm>
            <a:off x="1694145" y="5445224"/>
            <a:ext cx="914400" cy="648072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Mrak 13"/>
          <p:cNvSpPr/>
          <p:nvPr/>
        </p:nvSpPr>
        <p:spPr>
          <a:xfrm>
            <a:off x="472690" y="5445224"/>
            <a:ext cx="914400" cy="648072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5" name="j0214098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8101552" y="5559247"/>
            <a:ext cx="609600" cy="609600"/>
          </a:xfrm>
          <a:prstGeom prst="rect">
            <a:avLst/>
          </a:prstGeom>
        </p:spPr>
      </p:pic>
      <p:sp>
        <p:nvSpPr>
          <p:cNvPr id="16" name="Obdélník 15"/>
          <p:cNvSpPr/>
          <p:nvPr/>
        </p:nvSpPr>
        <p:spPr>
          <a:xfrm>
            <a:off x="4896315" y="1442792"/>
            <a:ext cx="3686833" cy="180020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4879406" y="1442792"/>
            <a:ext cx="3672408" cy="914400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400" b="1" dirty="0">
                <a:solidFill>
                  <a:schemeClr val="tx1"/>
                </a:solidFill>
              </a:rPr>
              <a:t>2</a:t>
            </a:r>
            <a:r>
              <a:rPr lang="cs-CZ" sz="4400" b="1" dirty="0" smtClean="0">
                <a:solidFill>
                  <a:schemeClr val="tx1"/>
                </a:solidFill>
              </a:rPr>
              <a:t> + 2 =</a:t>
            </a:r>
            <a:endParaRPr lang="cs-CZ" sz="4400" b="1" dirty="0">
              <a:solidFill>
                <a:schemeClr val="tx1"/>
              </a:solidFill>
            </a:endParaRPr>
          </a:p>
        </p:txBody>
      </p:sp>
      <p:sp>
        <p:nvSpPr>
          <p:cNvPr id="18" name="Vývojový diagram: spojnice 17"/>
          <p:cNvSpPr/>
          <p:nvPr/>
        </p:nvSpPr>
        <p:spPr>
          <a:xfrm>
            <a:off x="5148064" y="135796"/>
            <a:ext cx="864096" cy="864096"/>
          </a:xfrm>
          <a:prstGeom prst="flowChartConnector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>
                <a:solidFill>
                  <a:schemeClr val="tx1"/>
                </a:solidFill>
              </a:rPr>
              <a:t>4</a:t>
            </a:r>
          </a:p>
        </p:txBody>
      </p:sp>
      <p:sp>
        <p:nvSpPr>
          <p:cNvPr id="19" name="Mrak 18"/>
          <p:cNvSpPr/>
          <p:nvPr/>
        </p:nvSpPr>
        <p:spPr>
          <a:xfrm>
            <a:off x="6081310" y="4790944"/>
            <a:ext cx="914400" cy="648072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Mrak 19"/>
          <p:cNvSpPr/>
          <p:nvPr/>
        </p:nvSpPr>
        <p:spPr>
          <a:xfrm>
            <a:off x="7059904" y="5149290"/>
            <a:ext cx="914400" cy="648072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Mrak 20"/>
          <p:cNvSpPr/>
          <p:nvPr/>
        </p:nvSpPr>
        <p:spPr>
          <a:xfrm>
            <a:off x="7085056" y="4235388"/>
            <a:ext cx="914400" cy="648072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Mrak 21"/>
          <p:cNvSpPr/>
          <p:nvPr/>
        </p:nvSpPr>
        <p:spPr>
          <a:xfrm>
            <a:off x="8137163" y="4268039"/>
            <a:ext cx="914400" cy="648072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Mrak 22"/>
          <p:cNvSpPr/>
          <p:nvPr/>
        </p:nvSpPr>
        <p:spPr>
          <a:xfrm>
            <a:off x="6731985" y="3440075"/>
            <a:ext cx="914400" cy="648072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Mrak 23"/>
          <p:cNvSpPr/>
          <p:nvPr/>
        </p:nvSpPr>
        <p:spPr>
          <a:xfrm>
            <a:off x="5580112" y="3911352"/>
            <a:ext cx="914400" cy="648072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939128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744" fill="hold"/>
                                        <p:tgtEl>
                                          <p:spTgt spid="1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5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676672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http://office.microsoft.com/klipart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018977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DrawingPalette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Placeholder"/>
  <p:tag name="PLACEHOLDERINDEX" val="1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Placeholder"/>
  <p:tag name="PLACEHOLDERINDEX" val="2"/>
</p:tagLst>
</file>

<file path=ppt/tags/tag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Placeholder"/>
  <p:tag name="PLACEHOLDERINDEX" val="3"/>
</p:tagLst>
</file>

<file path=ppt/tags/tag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Placeholder"/>
  <p:tag name="PLACEHOLDERINDEX" val="4"/>
</p:tagLst>
</file>

<file path=ppt/tags/tag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1"/>
</p:tagLst>
</file>

<file path=ppt/tags/tag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2"/>
</p:tagLst>
</file>

<file path=ppt/tags/tag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3"/>
</p:tagLst>
</file>

<file path=ppt/tags/tag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4"/>
</p:tagLst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2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item1.xml><?xml version="1.0" encoding="utf-8"?>
<Layout>
  <Type>Drawing</Type>
  <ChoicesCount>0</ChoicesCount>
  <Orientation>Left</Orientation>
</Layout>
</file>

<file path=customXml/item2.xml><?xml version="1.0" encoding="utf-8"?>
<Layout>
  <Type>MultipleChoice</Type>
  <ChoicesCount>4</ChoicesCount>
  <Orientation>Left</Orientation>
</Layout>
</file>

<file path=customXml/itemProps1.xml><?xml version="1.0" encoding="utf-8"?>
<ds:datastoreItem xmlns:ds="http://schemas.openxmlformats.org/officeDocument/2006/customXml" ds:itemID="{AAD1C82A-AB8C-4178-99AE-950A16AD8008}">
  <ds:schemaRefs/>
</ds:datastoreItem>
</file>

<file path=customXml/itemProps2.xml><?xml version="1.0" encoding="utf-8"?>
<ds:datastoreItem xmlns:ds="http://schemas.openxmlformats.org/officeDocument/2006/customXml" ds:itemID="{29C6A2B9-D4BC-413D-9BD6-8C205420A6C6}">
  <ds:schemaRefs/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426</TotalTime>
  <Words>237</Words>
  <Application>Microsoft Office PowerPoint</Application>
  <PresentationFormat>Předvádění na obrazovce (4:3)</PresentationFormat>
  <Paragraphs>71</Paragraphs>
  <Slides>9</Slides>
  <Notes>3</Notes>
  <HiddenSlides>1</HiddenSlides>
  <MMClips>5</MMClips>
  <ScaleCrop>false</ScaleCrop>
  <HeadingPairs>
    <vt:vector size="6" baseType="variant">
      <vt:variant>
        <vt:lpstr>Motiv</vt:lpstr>
      </vt:variant>
      <vt:variant>
        <vt:i4>2</vt:i4>
      </vt:variant>
      <vt:variant>
        <vt:lpstr>Nadpisy snímků</vt:lpstr>
      </vt:variant>
      <vt:variant>
        <vt:i4>9</vt:i4>
      </vt:variant>
      <vt:variant>
        <vt:lpstr>Vlastní prezentace</vt:lpstr>
      </vt:variant>
      <vt:variant>
        <vt:i4>2</vt:i4>
      </vt:variant>
    </vt:vector>
  </HeadingPairs>
  <TitlesOfParts>
    <vt:vector size="13" baseType="lpstr">
      <vt:lpstr>Motiv systému Office</vt:lpstr>
      <vt:lpstr>2_Motiv systému Office</vt:lpstr>
      <vt:lpstr>Sčítání v oboru do 4  VY_32_INOVACE_5C_18 Číslo projektu: CZ.1.07/1.4.00/21.1101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Zdroje</vt:lpstr>
      <vt:lpstr>Vlastní prezentace _ ukázka</vt:lpstr>
      <vt:lpstr>1 skupina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JIHOČESKÝ KRAJ 3.2.1.A</dc:title>
  <dc:creator>admin</dc:creator>
  <cp:lastModifiedBy>uzivatel</cp:lastModifiedBy>
  <cp:revision>56</cp:revision>
  <dcterms:created xsi:type="dcterms:W3CDTF">2011-02-01T19:13:05Z</dcterms:created>
  <dcterms:modified xsi:type="dcterms:W3CDTF">2013-01-21T12:45:23Z</dcterms:modified>
</cp:coreProperties>
</file>