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9" r:id="rId2"/>
    <p:sldId id="270" r:id="rId3"/>
    <p:sldId id="256" r:id="rId4"/>
    <p:sldId id="257" r:id="rId5"/>
    <p:sldId id="263" r:id="rId6"/>
    <p:sldId id="258" r:id="rId7"/>
    <p:sldId id="259" r:id="rId8"/>
    <p:sldId id="260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321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VY_32_INOVACE_02_Vyjmen.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Abeceda.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2C2F195-3672-4100-935D-36D5F57CD266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12F2814-D33A-413D-B088-DD7FD981610F}" type="presOf" srcId="{D8197B8C-B260-4A16-BDF4-0947B075E274}" destId="{25B08C86-7E15-44DC-BE7F-FFB55DD49D12}" srcOrd="0" destOrd="0" presId="urn:microsoft.com/office/officeart/2005/8/layout/target3"/>
    <dgm:cxn modelId="{13E5AD33-7AF4-4AD0-8AC6-6FD6844BBC55}" type="presOf" srcId="{D1B46980-6531-4606-95E6-44980827E919}" destId="{2BE915AB-18AA-4053-B92C-3BFC9ED204BB}" srcOrd="1" destOrd="0" presId="urn:microsoft.com/office/officeart/2005/8/layout/target3"/>
    <dgm:cxn modelId="{BB0FD711-5521-448B-AA8D-1FC7889875AD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B1A5992-1228-4A47-9B7B-761997A669D9}" type="presOf" srcId="{D1B46980-6531-4606-95E6-44980827E919}" destId="{6140AFEC-043D-4C43-A2F9-D0F5331DF3A3}" srcOrd="0" destOrd="0" presId="urn:microsoft.com/office/officeart/2005/8/layout/target3"/>
    <dgm:cxn modelId="{4D7E195A-47D5-46EC-8519-DC48BF150881}" type="presOf" srcId="{757F3AB3-0718-4624-B441-E567A8F0AB56}" destId="{333A1088-737F-45CB-B68E-254E46348037}" srcOrd="0" destOrd="0" presId="urn:microsoft.com/office/officeart/2005/8/layout/target3"/>
    <dgm:cxn modelId="{F9C13336-889C-4CB9-BB92-C4AA282D5697}" type="presOf" srcId="{D1D4F407-5343-4D3F-B5B9-D407B03CAEB4}" destId="{AED2198E-93D5-4001-81B4-73124B309672}" srcOrd="1" destOrd="0" presId="urn:microsoft.com/office/officeart/2005/8/layout/target3"/>
    <dgm:cxn modelId="{61825556-3BDF-404C-BFB4-6C85E52B904F}" type="presOf" srcId="{B651F6E3-6281-48DB-9319-2AEAFDAE7572}" destId="{619D679B-A015-4ECF-8348-D1034C574F40}" srcOrd="0" destOrd="0" presId="urn:microsoft.com/office/officeart/2005/8/layout/target3"/>
    <dgm:cxn modelId="{157A4D36-7B23-4A9A-9162-8DF7E35B278E}" type="presOf" srcId="{D1D4F407-5343-4D3F-B5B9-D407B03CAEB4}" destId="{D005CE8C-CC26-4C3E-AC11-E15060ECD759}" srcOrd="0" destOrd="0" presId="urn:microsoft.com/office/officeart/2005/8/layout/target3"/>
    <dgm:cxn modelId="{684583F8-ABCA-4BD1-B53D-B5910556D65B}" type="presOf" srcId="{4C35D32F-0EAB-4CD7-82EE-45574DC2A586}" destId="{890E4F0B-2866-4A3F-A3C7-2A14B1797930}" srcOrd="1" destOrd="0" presId="urn:microsoft.com/office/officeart/2005/8/layout/target3"/>
    <dgm:cxn modelId="{3AA44899-7288-4923-BC5F-C12BA6300918}" type="presOf" srcId="{B651F6E3-6281-48DB-9319-2AEAFDAE7572}" destId="{6BB5E863-4638-4E1D-BFDE-399D028AC4ED}" srcOrd="1" destOrd="0" presId="urn:microsoft.com/office/officeart/2005/8/layout/target3"/>
    <dgm:cxn modelId="{F4352036-71EA-4432-BDC2-2D5247E58D69}" type="presParOf" srcId="{333A1088-737F-45CB-B68E-254E46348037}" destId="{F5ABB229-8D3B-4694-996A-96F23CF14429}" srcOrd="0" destOrd="0" presId="urn:microsoft.com/office/officeart/2005/8/layout/target3"/>
    <dgm:cxn modelId="{97BEBE62-36CA-443E-9AEF-DE33EBC014B7}" type="presParOf" srcId="{333A1088-737F-45CB-B68E-254E46348037}" destId="{F41139FD-01EE-4571-8B17-4FB00FC51163}" srcOrd="1" destOrd="0" presId="urn:microsoft.com/office/officeart/2005/8/layout/target3"/>
    <dgm:cxn modelId="{710DDD31-E9E9-489B-9666-8F02607CF400}" type="presParOf" srcId="{333A1088-737F-45CB-B68E-254E46348037}" destId="{D005CE8C-CC26-4C3E-AC11-E15060ECD759}" srcOrd="2" destOrd="0" presId="urn:microsoft.com/office/officeart/2005/8/layout/target3"/>
    <dgm:cxn modelId="{3C805D54-BEB8-4ABA-B7AD-B27A77F6FCAD}" type="presParOf" srcId="{333A1088-737F-45CB-B68E-254E46348037}" destId="{2C702D82-9B77-49B7-9568-BB8EB47C3372}" srcOrd="3" destOrd="0" presId="urn:microsoft.com/office/officeart/2005/8/layout/target3"/>
    <dgm:cxn modelId="{57E96710-3C42-4E17-B81F-1AD3FD11AA9E}" type="presParOf" srcId="{333A1088-737F-45CB-B68E-254E46348037}" destId="{A52A0455-90FF-4808-ABD0-F02540D31D5A}" srcOrd="4" destOrd="0" presId="urn:microsoft.com/office/officeart/2005/8/layout/target3"/>
    <dgm:cxn modelId="{6187149A-4E34-4F94-AFA4-20FBA8E71361}" type="presParOf" srcId="{333A1088-737F-45CB-B68E-254E46348037}" destId="{6140AFEC-043D-4C43-A2F9-D0F5331DF3A3}" srcOrd="5" destOrd="0" presId="urn:microsoft.com/office/officeart/2005/8/layout/target3"/>
    <dgm:cxn modelId="{0C978A94-1E37-4D36-B3D3-868807AEFB42}" type="presParOf" srcId="{333A1088-737F-45CB-B68E-254E46348037}" destId="{9358AC05-5D7D-4327-9F80-1AD486AEA664}" srcOrd="6" destOrd="0" presId="urn:microsoft.com/office/officeart/2005/8/layout/target3"/>
    <dgm:cxn modelId="{53F3E5AD-3DDD-4290-9BDF-0861BFBA8372}" type="presParOf" srcId="{333A1088-737F-45CB-B68E-254E46348037}" destId="{313FC574-E1CD-4FB4-B054-0B805CE0447D}" srcOrd="7" destOrd="0" presId="urn:microsoft.com/office/officeart/2005/8/layout/target3"/>
    <dgm:cxn modelId="{9EB6CB9A-2937-4F35-AF80-64E959E60BDB}" type="presParOf" srcId="{333A1088-737F-45CB-B68E-254E46348037}" destId="{619D679B-A015-4ECF-8348-D1034C574F40}" srcOrd="8" destOrd="0" presId="urn:microsoft.com/office/officeart/2005/8/layout/target3"/>
    <dgm:cxn modelId="{19A56B47-B575-40BF-BC2F-67AF2887A161}" type="presParOf" srcId="{333A1088-737F-45CB-B68E-254E46348037}" destId="{322283A8-4A27-4CDA-BAE3-F381106A9174}" srcOrd="9" destOrd="0" presId="urn:microsoft.com/office/officeart/2005/8/layout/target3"/>
    <dgm:cxn modelId="{090DD54A-35FD-4255-BF61-F4162A1A7BD0}" type="presParOf" srcId="{333A1088-737F-45CB-B68E-254E46348037}" destId="{FFC9F71D-1B4F-4AD9-A4A6-86ADEFC8AF5C}" srcOrd="10" destOrd="0" presId="urn:microsoft.com/office/officeart/2005/8/layout/target3"/>
    <dgm:cxn modelId="{9BB3F494-6FC0-4512-A5C2-54AE9C183F6F}" type="presParOf" srcId="{333A1088-737F-45CB-B68E-254E46348037}" destId="{25B08C86-7E15-44DC-BE7F-FFB55DD49D12}" srcOrd="11" destOrd="0" presId="urn:microsoft.com/office/officeart/2005/8/layout/target3"/>
    <dgm:cxn modelId="{0F2137EB-984D-4882-BEE5-0703736E0677}" type="presParOf" srcId="{333A1088-737F-45CB-B68E-254E46348037}" destId="{76644BE8-9D7C-4C09-B250-3D10AF48CBB7}" srcOrd="12" destOrd="0" presId="urn:microsoft.com/office/officeart/2005/8/layout/target3"/>
    <dgm:cxn modelId="{024FA367-E5C2-4DF8-B59B-64392F8AED23}" type="presParOf" srcId="{333A1088-737F-45CB-B68E-254E46348037}" destId="{EE85B701-7295-41C0-BA7A-34D3756A2AE6}" srcOrd="13" destOrd="0" presId="urn:microsoft.com/office/officeart/2005/8/layout/target3"/>
    <dgm:cxn modelId="{6F54FE3C-EE80-4DD1-99E0-F76C53489D39}" type="presParOf" srcId="{333A1088-737F-45CB-B68E-254E46348037}" destId="{8BEBB6EC-1DAA-4CAC-8A25-BC0FCBD5DBD5}" srcOrd="14" destOrd="0" presId="urn:microsoft.com/office/officeart/2005/8/layout/target3"/>
    <dgm:cxn modelId="{2373D75C-14E0-4049-95B9-364CDE4C1C93}" type="presParOf" srcId="{333A1088-737F-45CB-B68E-254E46348037}" destId="{AED2198E-93D5-4001-81B4-73124B309672}" srcOrd="15" destOrd="0" presId="urn:microsoft.com/office/officeart/2005/8/layout/target3"/>
    <dgm:cxn modelId="{FCBA7105-F574-4B88-A0AD-8B5633FD54F7}" type="presParOf" srcId="{333A1088-737F-45CB-B68E-254E46348037}" destId="{2BE915AB-18AA-4053-B92C-3BFC9ED204BB}" srcOrd="16" destOrd="0" presId="urn:microsoft.com/office/officeart/2005/8/layout/target3"/>
    <dgm:cxn modelId="{6B6D7AF2-385E-4412-9305-881D4B8E75FB}" type="presParOf" srcId="{333A1088-737F-45CB-B68E-254E46348037}" destId="{6BB5E863-4638-4E1D-BFDE-399D028AC4ED}" srcOrd="17" destOrd="0" presId="urn:microsoft.com/office/officeart/2005/8/layout/target3"/>
    <dgm:cxn modelId="{1201A60C-1509-4D72-9AAF-AA9E816DE0B8}" type="presParOf" srcId="{333A1088-737F-45CB-B68E-254E46348037}" destId="{5A5FFA88-C948-4069-8E93-59FA12366E83}" srcOrd="18" destOrd="0" presId="urn:microsoft.com/office/officeart/2005/8/layout/target3"/>
    <dgm:cxn modelId="{221B6F9E-F5E6-4AB2-82E9-50413BEC726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VY_32_INOVACE_02_Vyjmen.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Abeceda.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0E33F5-D122-4EEF-990F-32227CE1901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586991-28AE-4D3A-8377-D57436F89A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0383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586991-28AE-4D3A-8377-D57436F89A8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6194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4571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4672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3446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1877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3702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1387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1820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5928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157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132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3832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48BF59-5ABE-472F-9074-C9C634A309A1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74744-C8F3-4D39-A7CD-D9AE8525D0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5381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wiki.rvp.cz/@api/deki/files/9489/=lokomotiva1.gif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gif"/><Relationship Id="rId4" Type="http://schemas.openxmlformats.org/officeDocument/2006/relationships/hyperlink" Target="http://wiki.rvp.cz/@api/deki/files/9495/=vagon1.gi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wiki.rvp.cz/@api/deki/files/9495/=vagon1.gi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hyperlink" Target="http://www.i-creative.cz/wp-content/uploads/2009/11/lemon.png" TargetMode="External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rvp.cz/Kabinet/0.0.0.Kliparty/Doprava/Dopravn%c3%ad_prost%c5%99edk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656278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88998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a upevnění učiva o abecedě. Úkolem žáků je doplnit chybějící písmena do abecedy, řadit slova podle abecedy.</a:t>
            </a:r>
          </a:p>
          <a:p>
            <a:r>
              <a:rPr lang="cs-CZ" dirty="0" smtClean="0"/>
              <a:t>Žáci mají okamžitou zpětnou vazbu při práci </a:t>
            </a:r>
            <a:r>
              <a:rPr lang="cs-CZ" dirty="0" smtClean="0"/>
              <a:t>             s </a:t>
            </a:r>
            <a:r>
              <a:rPr lang="cs-CZ" dirty="0" smtClean="0"/>
              <a:t>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91665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470025"/>
          </a:xfrm>
        </p:spPr>
        <p:txBody>
          <a:bodyPr>
            <a:noAutofit/>
          </a:bodyPr>
          <a:lstStyle/>
          <a:p>
            <a:r>
              <a:rPr lang="cs-CZ" sz="115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115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11500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115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115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115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115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115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50005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do vláčku hlásky abecedy, které tam </a:t>
            </a:r>
            <a:r>
              <a:rPr lang="cs-CZ" sz="3200" dirty="0" smtClean="0">
                <a:solidFill>
                  <a:srgbClr val="FF0000"/>
                </a:solidFill>
              </a:rPr>
              <a:t>chybí</a:t>
            </a:r>
            <a:r>
              <a:rPr lang="cs-CZ" sz="3200" dirty="0" smtClean="0"/>
              <a:t>!</a:t>
            </a:r>
            <a:endParaRPr lang="cs-CZ" sz="3200" dirty="0"/>
          </a:p>
        </p:txBody>
      </p:sp>
      <p:pic>
        <p:nvPicPr>
          <p:cNvPr id="1026" name="Picture 2" descr="lokomotiva1.gif">
            <a:hlinkClick r:id="rId2" tooltip="/@api/deki/files/9489/=lokomotiva1.gif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1524000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3647" y="2243732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224373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9925" y="3243263"/>
            <a:ext cx="182563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6019" y="2258020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0019" y="2265975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7417" y="2265975"/>
            <a:ext cx="1524000" cy="571501"/>
          </a:xfrm>
          <a:prstGeom prst="rect">
            <a:avLst/>
          </a:prstGeom>
          <a:solidFill>
            <a:srgbClr val="FF0000"/>
          </a:solidFill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1038" name="Picture 1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43263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3647" y="3243263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6019" y="3243263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0019" y="3243263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5789" y="3243263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355976" y="2265975"/>
            <a:ext cx="524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2258020"/>
            <a:ext cx="581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3243263"/>
            <a:ext cx="585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3243263"/>
            <a:ext cx="487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Ď</a:t>
            </a:r>
            <a:endParaRPr lang="cs-CZ" dirty="0"/>
          </a:p>
        </p:txBody>
      </p:sp>
      <p:pic>
        <p:nvPicPr>
          <p:cNvPr id="1048" name="Picture 2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1088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85184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3647" y="4251501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7647" y="4265356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0967" y="4265356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4967" y="4265356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6021288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9576" y="5085183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4" name="Picture 40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9576" y="6021288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6" name="Picture 42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6967" y="5085184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8" name="Picture 4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9206" y="6021288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0" name="Picture 46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0967" y="5085184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2" name="Picture 48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4967" y="5085184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4" name="Picture 50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6381" y="6021288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6" name="Picture 52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0381" y="6035143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868144" y="324326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52320" y="3243263"/>
            <a:ext cx="40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425150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4265356"/>
            <a:ext cx="524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40152" y="42653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4265356"/>
            <a:ext cx="474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5085184"/>
            <a:ext cx="540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15816" y="5085184"/>
            <a:ext cx="507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355976" y="5085183"/>
            <a:ext cx="548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5085183"/>
            <a:ext cx="507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31640" y="6035143"/>
            <a:ext cx="483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771800" y="6021288"/>
            <a:ext cx="609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68144" y="6035143"/>
            <a:ext cx="539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52320" y="6035143"/>
            <a:ext cx="460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452320" y="2265975"/>
            <a:ext cx="509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479925" y="3243263"/>
            <a:ext cx="416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771800" y="4251501"/>
            <a:ext cx="756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5940152" y="5085184"/>
            <a:ext cx="4777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Ň</a:t>
            </a:r>
            <a:endParaRPr lang="cs-CZ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4355976" y="6021288"/>
            <a:ext cx="524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14355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1024" grpId="0"/>
      <p:bldP spid="10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álný popisek 12"/>
          <p:cNvSpPr/>
          <p:nvPr/>
        </p:nvSpPr>
        <p:spPr>
          <a:xfrm rot="3448369" flipH="1">
            <a:off x="6106765" y="2806842"/>
            <a:ext cx="2131275" cy="1928865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05630" y="3568453"/>
            <a:ext cx="1933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VÝBORNĚ!</a:t>
            </a:r>
            <a:endParaRPr lang="cs-CZ" sz="3200" dirty="0"/>
          </a:p>
        </p:txBody>
      </p:sp>
      <p:pic>
        <p:nvPicPr>
          <p:cNvPr id="2" name="Picture 52" descr="vagon1.gif">
            <a:hlinkClick r:id="rId2" tooltip="/@api/deki/files/9495/=vagon1.gif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2" descr="vagon1.gif">
            <a:hlinkClick r:id="rId2" tooltip="/@api/deki/files/9495/=vagon1.gif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9576" y="842151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2" descr="vagon1.gif">
            <a:hlinkClick r:id="rId2" tooltip="/@api/deki/files/9495/=vagon1.gif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1463" y="842151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2" descr="vagon1.gif">
            <a:hlinkClick r:id="rId2" tooltip="/@api/deki/files/9495/=vagon1.gif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7332" y="861444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2" descr="vagon1.gif">
            <a:hlinkClick r:id="rId2" tooltip="/@api/deki/files/9495/=vagon1.gif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5781" y="1916832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2" descr="vagon1.gif">
            <a:hlinkClick r:id="rId2" tooltip="/@api/deki/files/9495/=vagon1.gif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58228" y="1921737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2" descr="vagon1.gif">
            <a:hlinkClick r:id="rId2" tooltip="/@api/deki/files/9495/=vagon1.gif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3576" y="1921737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2" descr="vagon1.gif">
            <a:hlinkClick r:id="rId2" tooltip="/@api/deki/files/9495/=vagon1.gif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9102" y="1940495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2" descr="vagon1.gif">
            <a:hlinkClick r:id="rId2" tooltip="/@api/deki/files/9495/=vagon1.gif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573" y="2996952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2" descr="vagon1.gif">
            <a:hlinkClick r:id="rId2" tooltip="/@api/deki/files/9495/=vagon1.gif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3573" y="2996952"/>
            <a:ext cx="15240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372344" y="86144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93138" y="88231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17138" y="88231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Ť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29725" y="1921737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0561" y="1949502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32240" y="194950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74194" y="2996952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83261" y="88231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25303" y="195001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324103" y="2996952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6080" y="3181618"/>
            <a:ext cx="3045337" cy="3542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705474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30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Doplň počáteční písmeno a seřaď  názvy ovoce podle abecedy!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2631427"/>
            <a:ext cx="554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__</a:t>
            </a:r>
            <a:r>
              <a:rPr lang="cs-CZ" sz="4000" dirty="0" err="1" smtClean="0"/>
              <a:t>ablko</a:t>
            </a:r>
            <a:endParaRPr lang="cs-CZ" sz="4000" dirty="0"/>
          </a:p>
        </p:txBody>
      </p:sp>
      <p:pic>
        <p:nvPicPr>
          <p:cNvPr id="1034" name="Picture 10" descr="obrázek citrón">
            <a:hlinkClick r:id="rId3" tooltip="obrázek citrón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065" y="3629850"/>
            <a:ext cx="904875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07704" y="3645024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__</a:t>
            </a:r>
            <a:r>
              <a:rPr lang="cs-CZ" sz="4000" dirty="0" err="1" smtClean="0"/>
              <a:t>itrón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4653136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__</a:t>
            </a:r>
            <a:r>
              <a:rPr lang="cs-CZ" sz="4000" dirty="0" err="1" smtClean="0"/>
              <a:t>nanas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18344" y="1636924"/>
            <a:ext cx="3157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__</a:t>
            </a:r>
            <a:r>
              <a:rPr lang="cs-CZ" sz="4000" dirty="0" err="1" smtClean="0"/>
              <a:t>omeranč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5733256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__</a:t>
            </a:r>
            <a:r>
              <a:rPr lang="cs-CZ" sz="4000" dirty="0" err="1" smtClean="0"/>
              <a:t>anán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71937" y="1586201"/>
            <a:ext cx="679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71937" y="2631428"/>
            <a:ext cx="671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2.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71936" y="3645024"/>
            <a:ext cx="15763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71937" y="4653136"/>
            <a:ext cx="671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4.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71936" y="5733256"/>
            <a:ext cx="743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5.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43886" y="1586201"/>
            <a:ext cx="21339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 Ananas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2631427"/>
            <a:ext cx="17846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Banán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3645024"/>
            <a:ext cx="1890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Citrón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4653136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Jablko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5733256"/>
            <a:ext cx="25670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Pomeranč</a:t>
            </a:r>
            <a:endParaRPr lang="cs-CZ" sz="4000" dirty="0">
              <a:solidFill>
                <a:srgbClr val="FFC000"/>
              </a:solidFill>
            </a:endParaRPr>
          </a:p>
        </p:txBody>
      </p:sp>
      <p:pic>
        <p:nvPicPr>
          <p:cNvPr id="23" name="Picture 1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545398">
            <a:off x="158580" y="5463476"/>
            <a:ext cx="1510211" cy="1510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612" y="2530816"/>
            <a:ext cx="1155575" cy="115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08F8\AppData\Local\Microsoft\Windows\Temporary Internet Files\Content.IE5\27JOSSW5\MC90044172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612" y="1434670"/>
            <a:ext cx="1096146" cy="1096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8\AppData\Local\Microsoft\Windows\Temporary Internet Files\Content.IE5\SQNUSMV7\MC9001933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050" y="4264135"/>
            <a:ext cx="676027" cy="1424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077254" y="1478479"/>
            <a:ext cx="5533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00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1430"/>
              <a:solidFill>
                <a:srgbClr val="00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146984" y="2464420"/>
            <a:ext cx="4138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00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</a:t>
            </a:r>
            <a:endParaRPr lang="cs-CZ" sz="5400" b="1" cap="none" spc="0" dirty="0">
              <a:ln w="11430"/>
              <a:solidFill>
                <a:srgbClr val="00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68212" y="3506524"/>
            <a:ext cx="5517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00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</a:t>
            </a:r>
            <a:endParaRPr lang="cs-CZ" sz="5400" b="1" cap="none" spc="0" dirty="0">
              <a:ln w="11430"/>
              <a:solidFill>
                <a:srgbClr val="00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907704" y="4514636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00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11430"/>
              <a:solidFill>
                <a:srgbClr val="00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988287" y="5594756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00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endParaRPr lang="cs-CZ" sz="5400" b="1" cap="none" spc="0" dirty="0">
              <a:ln w="11430"/>
              <a:solidFill>
                <a:srgbClr val="00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3836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9" grpId="0"/>
      <p:bldP spid="20" grpId="0"/>
      <p:bldP spid="1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332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Uspořádej slova podle abecedy!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5786" y="2420888"/>
            <a:ext cx="7172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pravítko, penál, papuče, pero, pastelky, propiska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944108"/>
            <a:ext cx="1487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papuče,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528" y="2944108"/>
            <a:ext cx="1728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pastelky,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03848" y="2944108"/>
            <a:ext cx="12999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penál,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294410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pero,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6057" y="2944108"/>
            <a:ext cx="15128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pravítko,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2944108"/>
            <a:ext cx="1567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propiska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125827" y="1465233"/>
            <a:ext cx="44746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Školní potřeby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476312" y="3467328"/>
            <a:ext cx="60635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Dopravní prostředky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27584" y="5085184"/>
            <a:ext cx="65964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tramvaj, vlak, metro, letadlo, auto, trolejbus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5787" y="5733256"/>
            <a:ext cx="1083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auto,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572867" y="5733256"/>
            <a:ext cx="12731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letadlo,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846036" y="5733256"/>
            <a:ext cx="1159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metro,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062098" y="5733256"/>
            <a:ext cx="1379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tramvaj,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441643" y="5733256"/>
            <a:ext cx="15686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trolejbus,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34783" y="5733256"/>
            <a:ext cx="763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vlak</a:t>
            </a:r>
            <a:endParaRPr lang="cs-CZ" sz="2800" dirty="0">
              <a:solidFill>
                <a:srgbClr val="92D050"/>
              </a:solidFill>
            </a:endParaRPr>
          </a:p>
        </p:txBody>
      </p:sp>
      <p:pic>
        <p:nvPicPr>
          <p:cNvPr id="205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6442" y="4510483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8\AppData\Local\Microsoft\Windows\Temporary Internet Files\Content.IE5\ZZCTTPO5\MC900411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474" y="3671587"/>
            <a:ext cx="1837151" cy="143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F8\AppData\Local\Microsoft\Windows\Temporary Internet Files\Content.IE5\7GR4Z720\MC9002327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9508" y="778678"/>
            <a:ext cx="2604380" cy="137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93923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2" grpId="0"/>
      <p:bldP spid="23" grpId="0"/>
      <p:bldP spid="26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 každé dvojici  rozhodni, které písmeno je dříve v abecedě!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11560" y="15559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10" name="Ovál 9"/>
          <p:cNvSpPr/>
          <p:nvPr/>
        </p:nvSpPr>
        <p:spPr>
          <a:xfrm>
            <a:off x="2024189" y="15559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3" name="Šestiúhelník 12"/>
          <p:cNvSpPr/>
          <p:nvPr/>
        </p:nvSpPr>
        <p:spPr>
          <a:xfrm>
            <a:off x="493653" y="3284984"/>
            <a:ext cx="1060704" cy="914400"/>
          </a:xfrm>
          <a:prstGeom prst="hex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</a:t>
            </a:r>
            <a:endParaRPr lang="cs-CZ" sz="4000" dirty="0"/>
          </a:p>
        </p:txBody>
      </p:sp>
      <p:sp>
        <p:nvSpPr>
          <p:cNvPr id="14" name="Šestiúhelník 13"/>
          <p:cNvSpPr/>
          <p:nvPr/>
        </p:nvSpPr>
        <p:spPr>
          <a:xfrm>
            <a:off x="1902946" y="3284984"/>
            <a:ext cx="1060704" cy="914400"/>
          </a:xfrm>
          <a:prstGeom prst="hex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15" name="Vývojový diagram: sloučení 14"/>
          <p:cNvSpPr/>
          <p:nvPr/>
        </p:nvSpPr>
        <p:spPr>
          <a:xfrm>
            <a:off x="545498" y="4930615"/>
            <a:ext cx="1181844" cy="1206996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16" name="Vývojový diagram: sloučení 15"/>
          <p:cNvSpPr/>
          <p:nvPr/>
        </p:nvSpPr>
        <p:spPr>
          <a:xfrm>
            <a:off x="1902946" y="4930615"/>
            <a:ext cx="1156886" cy="1206996"/>
          </a:xfrm>
          <a:prstGeom prst="flowChartMer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18" name="Srdce 17"/>
          <p:cNvSpPr/>
          <p:nvPr/>
        </p:nvSpPr>
        <p:spPr>
          <a:xfrm>
            <a:off x="5258608" y="161477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</a:t>
            </a:r>
            <a:endParaRPr lang="cs-CZ" sz="4000" dirty="0"/>
          </a:p>
        </p:txBody>
      </p:sp>
      <p:sp>
        <p:nvSpPr>
          <p:cNvPr id="19" name="Srdce 18"/>
          <p:cNvSpPr/>
          <p:nvPr/>
        </p:nvSpPr>
        <p:spPr>
          <a:xfrm>
            <a:off x="6732240" y="1594477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</a:t>
            </a:r>
            <a:endParaRPr lang="cs-CZ" sz="4000" dirty="0"/>
          </a:p>
        </p:txBody>
      </p:sp>
      <p:sp>
        <p:nvSpPr>
          <p:cNvPr id="25" name="7cípá hvězda 24"/>
          <p:cNvSpPr/>
          <p:nvPr/>
        </p:nvSpPr>
        <p:spPr>
          <a:xfrm>
            <a:off x="5139808" y="3083384"/>
            <a:ext cx="1152000" cy="1116000"/>
          </a:xfrm>
          <a:prstGeom prst="star7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26" name="7cípá hvězda 25"/>
          <p:cNvSpPr/>
          <p:nvPr/>
        </p:nvSpPr>
        <p:spPr>
          <a:xfrm>
            <a:off x="6732240" y="3083384"/>
            <a:ext cx="1152000" cy="1116000"/>
          </a:xfrm>
          <a:prstGeom prst="star7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</a:t>
            </a:r>
            <a:endParaRPr lang="cs-CZ" sz="4000" dirty="0"/>
          </a:p>
        </p:txBody>
      </p:sp>
      <p:sp>
        <p:nvSpPr>
          <p:cNvPr id="27" name="Ovál 26"/>
          <p:cNvSpPr/>
          <p:nvPr/>
        </p:nvSpPr>
        <p:spPr>
          <a:xfrm>
            <a:off x="5274307" y="4945035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</a:t>
            </a:r>
            <a:endParaRPr lang="cs-CZ" sz="4000" dirty="0"/>
          </a:p>
        </p:txBody>
      </p:sp>
      <p:sp>
        <p:nvSpPr>
          <p:cNvPr id="28" name="Ovál 27"/>
          <p:cNvSpPr/>
          <p:nvPr/>
        </p:nvSpPr>
        <p:spPr>
          <a:xfrm>
            <a:off x="6851040" y="4930615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Š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56227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6" grpId="0" animBg="1"/>
      <p:bldP spid="18" grpId="0" animBg="1"/>
      <p:bldP spid="26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3729" y="332656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2011-9 -12/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7499" y="2924944"/>
            <a:ext cx="75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45447" y="1300118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Vlak: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53659" y="1310263"/>
            <a:ext cx="622815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Dopravní prostředky. PILAŘOVÁ, Hana. </a:t>
            </a:r>
            <a:r>
              <a:rPr lang="cs-CZ" i="1" dirty="0"/>
              <a:t>Http://wiki.rvp.cz/Kabinet/0.0.0.Kliparty/Doprava/Dopravn%c3%ad_prost%c5%99edky</a:t>
            </a:r>
            <a:r>
              <a:rPr lang="cs-CZ" dirty="0"/>
              <a:t> [online]. [cit. </a:t>
            </a:r>
            <a:r>
              <a:rPr lang="cs-CZ" dirty="0" smtClean="0"/>
              <a:t>2011-9-12].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wiki.rvp.cz/Kabinet/0.0.0.Kliparty/Doprava/Dopravn%c3%ad_prost%c5%99edky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7467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806</TotalTime>
  <Words>288</Words>
  <Application>Microsoft Office PowerPoint</Application>
  <PresentationFormat>Předvádění na obrazovce (4:3)</PresentationFormat>
  <Paragraphs>105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Anotace:</vt:lpstr>
      <vt:lpstr>ABECEDA</vt:lpstr>
      <vt:lpstr>Doplň do vláčku hlásky abecedy, které tam chybí!</vt:lpstr>
      <vt:lpstr>Snímek 5</vt:lpstr>
      <vt:lpstr>Doplň počáteční písmeno a seřaď  názvy ovoce podle abecedy!</vt:lpstr>
      <vt:lpstr>Uspořádej slova podle abecedy!</vt:lpstr>
      <vt:lpstr>V každé dvojici  rozhodni, které písmeno je dříve v abecedě!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08F8</dc:creator>
  <cp:lastModifiedBy>Dum</cp:lastModifiedBy>
  <cp:revision>82</cp:revision>
  <dcterms:created xsi:type="dcterms:W3CDTF">2011-09-16T21:32:49Z</dcterms:created>
  <dcterms:modified xsi:type="dcterms:W3CDTF">2013-02-03T11:07:49Z</dcterms:modified>
</cp:coreProperties>
</file>