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FFFF66"/>
    <a:srgbClr val="99FF33"/>
    <a:srgbClr val="92D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42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</a:t>
          </a:r>
          <a:r>
            <a:rPr lang="cs-CZ" sz="2000" smtClean="0"/>
            <a:t>VY_32_Inovace_03_Vyjmen. slova a stavba slova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Tvrdé a měkké souhlásky.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63A37E3-969D-4DE9-B9E2-0786CC34D1C7}" type="presOf" srcId="{4C35D32F-0EAB-4CD7-82EE-45574DC2A586}" destId="{8BEBB6EC-1DAA-4CAC-8A25-BC0FCBD5DBD5}" srcOrd="0" destOrd="0" presId="urn:microsoft.com/office/officeart/2005/8/layout/target3"/>
    <dgm:cxn modelId="{EE1B1E0A-864F-4984-A0B3-F3B6EEAC2097}" type="presOf" srcId="{D1B46980-6531-4606-95E6-44980827E919}" destId="{6140AFEC-043D-4C43-A2F9-D0F5331DF3A3}" srcOrd="0" destOrd="0" presId="urn:microsoft.com/office/officeart/2005/8/layout/target3"/>
    <dgm:cxn modelId="{AA1777DC-5BD0-4837-9A86-500CFCE700A2}" type="presOf" srcId="{D8197B8C-B260-4A16-BDF4-0947B075E274}" destId="{5A5FFA88-C948-4069-8E93-59FA12366E83}" srcOrd="1" destOrd="0" presId="urn:microsoft.com/office/officeart/2005/8/layout/target3"/>
    <dgm:cxn modelId="{691835A8-D14F-4746-985D-1A884AFA96B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363DB10-0BA3-4818-991F-9CC2F04901D5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FD44746-0F77-4375-8257-F3FF17698F3A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FB83D7A-E04C-4831-B440-1A16E9B1D169}" type="presOf" srcId="{D8197B8C-B260-4A16-BDF4-0947B075E274}" destId="{25B08C86-7E15-44DC-BE7F-FFB55DD49D12}" srcOrd="0" destOrd="0" presId="urn:microsoft.com/office/officeart/2005/8/layout/target3"/>
    <dgm:cxn modelId="{C575051D-EE0B-4732-9FA2-203C9A58F368}" type="presOf" srcId="{B651F6E3-6281-48DB-9319-2AEAFDAE7572}" destId="{619D679B-A015-4ECF-8348-D1034C574F40}" srcOrd="0" destOrd="0" presId="urn:microsoft.com/office/officeart/2005/8/layout/target3"/>
    <dgm:cxn modelId="{2F2C6300-9C48-4281-803A-35BF2FEFA268}" type="presOf" srcId="{4C35D32F-0EAB-4CD7-82EE-45574DC2A586}" destId="{890E4F0B-2866-4A3F-A3C7-2A14B1797930}" srcOrd="1" destOrd="0" presId="urn:microsoft.com/office/officeart/2005/8/layout/target3"/>
    <dgm:cxn modelId="{6AABA3B2-01AA-433F-BD2F-2587225C39A4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2771AB7-CE33-404B-89BD-150990581C9A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879FEB0-6F16-4F3E-94B6-98866E793514}" type="presParOf" srcId="{333A1088-737F-45CB-B68E-254E46348037}" destId="{F5ABB229-8D3B-4694-996A-96F23CF14429}" srcOrd="0" destOrd="0" presId="urn:microsoft.com/office/officeart/2005/8/layout/target3"/>
    <dgm:cxn modelId="{47F3A4DC-C55B-480E-8DA2-AC85C93D2738}" type="presParOf" srcId="{333A1088-737F-45CB-B68E-254E46348037}" destId="{F41139FD-01EE-4571-8B17-4FB00FC51163}" srcOrd="1" destOrd="0" presId="urn:microsoft.com/office/officeart/2005/8/layout/target3"/>
    <dgm:cxn modelId="{7433A992-125A-44F4-8AC3-A010F8ACBEEC}" type="presParOf" srcId="{333A1088-737F-45CB-B68E-254E46348037}" destId="{D005CE8C-CC26-4C3E-AC11-E15060ECD759}" srcOrd="2" destOrd="0" presId="urn:microsoft.com/office/officeart/2005/8/layout/target3"/>
    <dgm:cxn modelId="{9F0D3A62-584C-4EC6-B75F-FD88AF96AE56}" type="presParOf" srcId="{333A1088-737F-45CB-B68E-254E46348037}" destId="{2C702D82-9B77-49B7-9568-BB8EB47C3372}" srcOrd="3" destOrd="0" presId="urn:microsoft.com/office/officeart/2005/8/layout/target3"/>
    <dgm:cxn modelId="{6FD02605-3094-4887-B9E1-A8CA949C8785}" type="presParOf" srcId="{333A1088-737F-45CB-B68E-254E46348037}" destId="{A52A0455-90FF-4808-ABD0-F02540D31D5A}" srcOrd="4" destOrd="0" presId="urn:microsoft.com/office/officeart/2005/8/layout/target3"/>
    <dgm:cxn modelId="{C3793174-38FA-4B09-B73C-FD39C5BEE6EC}" type="presParOf" srcId="{333A1088-737F-45CB-B68E-254E46348037}" destId="{6140AFEC-043D-4C43-A2F9-D0F5331DF3A3}" srcOrd="5" destOrd="0" presId="urn:microsoft.com/office/officeart/2005/8/layout/target3"/>
    <dgm:cxn modelId="{B3CB7724-DA02-49E9-AD62-7739AE7AC66E}" type="presParOf" srcId="{333A1088-737F-45CB-B68E-254E46348037}" destId="{9358AC05-5D7D-4327-9F80-1AD486AEA664}" srcOrd="6" destOrd="0" presId="urn:microsoft.com/office/officeart/2005/8/layout/target3"/>
    <dgm:cxn modelId="{3857EAEC-9919-4635-BBC2-4C0922DE240A}" type="presParOf" srcId="{333A1088-737F-45CB-B68E-254E46348037}" destId="{313FC574-E1CD-4FB4-B054-0B805CE0447D}" srcOrd="7" destOrd="0" presId="urn:microsoft.com/office/officeart/2005/8/layout/target3"/>
    <dgm:cxn modelId="{58A8D61F-DABD-413F-9FF2-F380010B882F}" type="presParOf" srcId="{333A1088-737F-45CB-B68E-254E46348037}" destId="{619D679B-A015-4ECF-8348-D1034C574F40}" srcOrd="8" destOrd="0" presId="urn:microsoft.com/office/officeart/2005/8/layout/target3"/>
    <dgm:cxn modelId="{A6149EF9-D351-46CD-8218-02FF6C301EA2}" type="presParOf" srcId="{333A1088-737F-45CB-B68E-254E46348037}" destId="{322283A8-4A27-4CDA-BAE3-F381106A9174}" srcOrd="9" destOrd="0" presId="urn:microsoft.com/office/officeart/2005/8/layout/target3"/>
    <dgm:cxn modelId="{AAFDB522-65F5-43FA-A8A6-F1F81B379A04}" type="presParOf" srcId="{333A1088-737F-45CB-B68E-254E46348037}" destId="{FFC9F71D-1B4F-4AD9-A4A6-86ADEFC8AF5C}" srcOrd="10" destOrd="0" presId="urn:microsoft.com/office/officeart/2005/8/layout/target3"/>
    <dgm:cxn modelId="{6BB54BB0-2DF5-4DE8-8DFD-9FECB69790EF}" type="presParOf" srcId="{333A1088-737F-45CB-B68E-254E46348037}" destId="{25B08C86-7E15-44DC-BE7F-FFB55DD49D12}" srcOrd="11" destOrd="0" presId="urn:microsoft.com/office/officeart/2005/8/layout/target3"/>
    <dgm:cxn modelId="{0CF891BD-E73F-4F71-B397-15711CF10B7A}" type="presParOf" srcId="{333A1088-737F-45CB-B68E-254E46348037}" destId="{76644BE8-9D7C-4C09-B250-3D10AF48CBB7}" srcOrd="12" destOrd="0" presId="urn:microsoft.com/office/officeart/2005/8/layout/target3"/>
    <dgm:cxn modelId="{97901E47-CD73-46C1-B532-34D2B229D5F2}" type="presParOf" srcId="{333A1088-737F-45CB-B68E-254E46348037}" destId="{EE85B701-7295-41C0-BA7A-34D3756A2AE6}" srcOrd="13" destOrd="0" presId="urn:microsoft.com/office/officeart/2005/8/layout/target3"/>
    <dgm:cxn modelId="{A9487AC9-F307-4679-BAC4-B000F0A567CA}" type="presParOf" srcId="{333A1088-737F-45CB-B68E-254E46348037}" destId="{8BEBB6EC-1DAA-4CAC-8A25-BC0FCBD5DBD5}" srcOrd="14" destOrd="0" presId="urn:microsoft.com/office/officeart/2005/8/layout/target3"/>
    <dgm:cxn modelId="{2BB2D0A4-178E-43CF-B3AD-1F3186F46021}" type="presParOf" srcId="{333A1088-737F-45CB-B68E-254E46348037}" destId="{AED2198E-93D5-4001-81B4-73124B309672}" srcOrd="15" destOrd="0" presId="urn:microsoft.com/office/officeart/2005/8/layout/target3"/>
    <dgm:cxn modelId="{E11696C1-B391-4673-BF80-9DD66D4F893C}" type="presParOf" srcId="{333A1088-737F-45CB-B68E-254E46348037}" destId="{2BE915AB-18AA-4053-B92C-3BFC9ED204BB}" srcOrd="16" destOrd="0" presId="urn:microsoft.com/office/officeart/2005/8/layout/target3"/>
    <dgm:cxn modelId="{335B4AD7-6CAD-4E14-B38D-1FA291D883C9}" type="presParOf" srcId="{333A1088-737F-45CB-B68E-254E46348037}" destId="{6BB5E863-4638-4E1D-BFDE-399D028AC4ED}" srcOrd="17" destOrd="0" presId="urn:microsoft.com/office/officeart/2005/8/layout/target3"/>
    <dgm:cxn modelId="{7069820F-70B3-43E6-A450-143D363017B6}" type="presParOf" srcId="{333A1088-737F-45CB-B68E-254E46348037}" destId="{5A5FFA88-C948-4069-8E93-59FA12366E83}" srcOrd="18" destOrd="0" presId="urn:microsoft.com/office/officeart/2005/8/layout/target3"/>
    <dgm:cxn modelId="{D0688013-8AA2-49B3-BAAF-69A43394FD4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</a:t>
          </a:r>
          <a:r>
            <a:rPr lang="cs-CZ" sz="2000" kern="1200" smtClean="0"/>
            <a:t>VY_32_Inovace_03_Vyjmen. slova a stavba slova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Tvrdé a měkké souhlásky.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D1F76-D6C8-4AC2-A357-8BBD728DC64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8D25B-BEAB-412A-AEF0-5E4EAA7995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5091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D1F76-D6C8-4AC2-A357-8BBD728DC64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8D25B-BEAB-412A-AEF0-5E4EAA7995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96072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D1F76-D6C8-4AC2-A357-8BBD728DC64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8D25B-BEAB-412A-AEF0-5E4EAA7995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35093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D1F76-D6C8-4AC2-A357-8BBD728DC64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8D25B-BEAB-412A-AEF0-5E4EAA7995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883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D1F76-D6C8-4AC2-A357-8BBD728DC64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8D25B-BEAB-412A-AEF0-5E4EAA7995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72880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D1F76-D6C8-4AC2-A357-8BBD728DC64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8D25B-BEAB-412A-AEF0-5E4EAA7995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5655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D1F76-D6C8-4AC2-A357-8BBD728DC64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8D25B-BEAB-412A-AEF0-5E4EAA7995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410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D1F76-D6C8-4AC2-A357-8BBD728DC64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8D25B-BEAB-412A-AEF0-5E4EAA7995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25776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D1F76-D6C8-4AC2-A357-8BBD728DC64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8D25B-BEAB-412A-AEF0-5E4EAA7995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9607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D1F76-D6C8-4AC2-A357-8BBD728DC64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8D25B-BEAB-412A-AEF0-5E4EAA7995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36379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D1F76-D6C8-4AC2-A357-8BBD728DC64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8D25B-BEAB-412A-AEF0-5E4EAA7995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079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BD1F76-D6C8-4AC2-A357-8BBD728DC64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F8D25B-BEAB-412A-AEF0-5E4EAA7995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91713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7" Type="http://schemas.openxmlformats.org/officeDocument/2006/relationships/image" Target="../media/image7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emf"/><Relationship Id="rId5" Type="http://schemas.openxmlformats.org/officeDocument/2006/relationships/image" Target="../media/image5.emf"/><Relationship Id="rId4" Type="http://schemas.openxmlformats.org/officeDocument/2006/relationships/image" Target="../media/image4.e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9441077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3512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2340768" y="332656"/>
            <a:ext cx="8229600" cy="1143000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k opakování a upevnění učiva o měkkých a tvrdých souhláskách. Úkolem žáků je doplnit chybějící tvrdé a měkké slabiky do slov, tvořit slova a doplňovat do vět.</a:t>
            </a:r>
          </a:p>
          <a:p>
            <a:r>
              <a:rPr lang="cs-CZ" dirty="0" smtClean="0"/>
              <a:t>Žáci mají okamžitou zpětnou vazbu při práci s interaktivní tabulí. Správná odpověď se objeví </a:t>
            </a:r>
            <a:r>
              <a:rPr lang="cs-CZ" smtClean="0"/>
              <a:t>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5913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2016223"/>
          </a:xfrm>
        </p:spPr>
        <p:txBody>
          <a:bodyPr>
            <a:normAutofit/>
          </a:bodyPr>
          <a:lstStyle/>
          <a:p>
            <a:r>
              <a:rPr lang="cs-CZ" sz="6600" i="1" dirty="0" smtClean="0"/>
              <a:t>Tvrdé souhlásky</a:t>
            </a:r>
            <a:endParaRPr lang="cs-CZ" sz="6600" i="1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tx1"/>
                </a:solidFill>
              </a:rPr>
              <a:t>Měkké souhlásky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2492896"/>
            <a:ext cx="71253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solidFill>
                  <a:srgbClr val="FF0000"/>
                </a:solidFill>
              </a:rPr>
              <a:t>hy</a:t>
            </a:r>
            <a:r>
              <a:rPr lang="cs-CZ" sz="4000" dirty="0" smtClean="0">
                <a:solidFill>
                  <a:srgbClr val="FF0000"/>
                </a:solidFill>
              </a:rPr>
              <a:t>     </a:t>
            </a:r>
            <a:r>
              <a:rPr lang="cs-CZ" sz="4000" dirty="0" err="1" smtClean="0">
                <a:solidFill>
                  <a:srgbClr val="92D050"/>
                </a:solidFill>
              </a:rPr>
              <a:t>chy</a:t>
            </a:r>
            <a:r>
              <a:rPr lang="cs-CZ" sz="4000" dirty="0" smtClean="0">
                <a:solidFill>
                  <a:srgbClr val="92D050"/>
                </a:solidFill>
              </a:rPr>
              <a:t>     </a:t>
            </a:r>
            <a:r>
              <a:rPr lang="cs-CZ" sz="4000" dirty="0" err="1" smtClean="0">
                <a:solidFill>
                  <a:srgbClr val="00B0F0"/>
                </a:solidFill>
              </a:rPr>
              <a:t>ky</a:t>
            </a:r>
            <a:r>
              <a:rPr lang="cs-CZ" sz="4000" dirty="0" smtClean="0">
                <a:solidFill>
                  <a:srgbClr val="00B0F0"/>
                </a:solidFill>
              </a:rPr>
              <a:t>      </a:t>
            </a:r>
            <a:r>
              <a:rPr lang="cs-CZ" sz="4000" dirty="0" err="1" smtClean="0">
                <a:solidFill>
                  <a:srgbClr val="7030A0"/>
                </a:solidFill>
              </a:rPr>
              <a:t>ry</a:t>
            </a:r>
            <a:r>
              <a:rPr lang="cs-CZ" sz="4000" dirty="0" smtClean="0">
                <a:solidFill>
                  <a:srgbClr val="7030A0"/>
                </a:solidFill>
              </a:rPr>
              <a:t>    </a:t>
            </a:r>
            <a:r>
              <a:rPr lang="cs-CZ" sz="4000" dirty="0" err="1" smtClean="0">
                <a:solidFill>
                  <a:srgbClr val="FFFF00"/>
                </a:solidFill>
              </a:rPr>
              <a:t>dy</a:t>
            </a:r>
            <a:r>
              <a:rPr lang="cs-CZ" sz="4000" dirty="0" smtClean="0">
                <a:solidFill>
                  <a:srgbClr val="FFFF00"/>
                </a:solidFill>
              </a:rPr>
              <a:t>     </a:t>
            </a:r>
            <a:r>
              <a:rPr lang="cs-CZ" sz="4000" dirty="0" smtClean="0">
                <a:solidFill>
                  <a:srgbClr val="C00000"/>
                </a:solidFill>
              </a:rPr>
              <a:t>ty     </a:t>
            </a:r>
            <a:r>
              <a:rPr lang="cs-CZ" sz="4000" dirty="0" err="1" smtClean="0">
                <a:solidFill>
                  <a:srgbClr val="0070C0"/>
                </a:solidFill>
              </a:rPr>
              <a:t>ny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5805264"/>
            <a:ext cx="80209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rgbClr val="00B0F0"/>
                </a:solidFill>
              </a:rPr>
              <a:t>ži</a:t>
            </a:r>
            <a:r>
              <a:rPr lang="cs-CZ" sz="4000" dirty="0" smtClean="0">
                <a:solidFill>
                  <a:srgbClr val="00B0F0"/>
                </a:solidFill>
              </a:rPr>
              <a:t>       </a:t>
            </a:r>
            <a:r>
              <a:rPr lang="cs-CZ" sz="4000" dirty="0" err="1" smtClean="0">
                <a:solidFill>
                  <a:srgbClr val="C00000"/>
                </a:solidFill>
              </a:rPr>
              <a:t>ši</a:t>
            </a:r>
            <a:r>
              <a:rPr lang="cs-CZ" sz="4000" dirty="0" smtClean="0">
                <a:solidFill>
                  <a:srgbClr val="FFFF00"/>
                </a:solidFill>
              </a:rPr>
              <a:t>     či     </a:t>
            </a:r>
            <a:r>
              <a:rPr lang="cs-CZ" sz="4000" dirty="0" err="1" smtClean="0">
                <a:solidFill>
                  <a:srgbClr val="92D050"/>
                </a:solidFill>
              </a:rPr>
              <a:t>ři</a:t>
            </a:r>
            <a:r>
              <a:rPr lang="cs-CZ" sz="4000" dirty="0" smtClean="0">
                <a:solidFill>
                  <a:srgbClr val="92D050"/>
                </a:solidFill>
              </a:rPr>
              <a:t>      </a:t>
            </a:r>
            <a:r>
              <a:rPr lang="cs-CZ" sz="4000" dirty="0" err="1" smtClean="0">
                <a:solidFill>
                  <a:srgbClr val="0070C0"/>
                </a:solidFill>
              </a:rPr>
              <a:t>ci</a:t>
            </a:r>
            <a:r>
              <a:rPr lang="cs-CZ" sz="4000" dirty="0" smtClean="0">
                <a:solidFill>
                  <a:srgbClr val="0070C0"/>
                </a:solidFill>
              </a:rPr>
              <a:t>     </a:t>
            </a:r>
            <a:r>
              <a:rPr lang="cs-CZ" sz="4000" dirty="0" smtClean="0">
                <a:solidFill>
                  <a:srgbClr val="92D05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ji    </a:t>
            </a:r>
            <a:r>
              <a:rPr lang="cs-CZ" sz="4000" dirty="0" smtClean="0">
                <a:solidFill>
                  <a:srgbClr val="00B050"/>
                </a:solidFill>
              </a:rPr>
              <a:t>di     </a:t>
            </a:r>
            <a:r>
              <a:rPr lang="cs-CZ" sz="4000" dirty="0" smtClean="0">
                <a:solidFill>
                  <a:srgbClr val="7030A0"/>
                </a:solidFill>
              </a:rPr>
              <a:t>ti     </a:t>
            </a:r>
            <a:r>
              <a:rPr lang="cs-CZ" sz="4000" dirty="0" smtClean="0">
                <a:solidFill>
                  <a:srgbClr val="FFC000"/>
                </a:solidFill>
              </a:rPr>
              <a:t>ni</a:t>
            </a:r>
            <a:endParaRPr lang="cs-CZ" sz="40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24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Doplň chybějící tvrdou slabiku!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1628800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kni</a:t>
            </a:r>
            <a:r>
              <a:rPr lang="cs-CZ" sz="3600" dirty="0" smtClean="0"/>
              <a:t>_ _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92080" y="1628798"/>
            <a:ext cx="864096" cy="707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rgbClr val="0070C0"/>
                </a:solidFill>
              </a:rPr>
              <a:t>hy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31640" y="2336686"/>
            <a:ext cx="24482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příbo</a:t>
            </a:r>
            <a:r>
              <a:rPr lang="cs-CZ" sz="3600" dirty="0" smtClean="0"/>
              <a:t>_ _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92080" y="2420889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rgbClr val="0070C0"/>
                </a:solidFill>
              </a:rPr>
              <a:t>chy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331640" y="3032086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jaho</a:t>
            </a:r>
            <a:r>
              <a:rPr lang="cs-CZ" sz="3600" dirty="0" smtClean="0"/>
              <a:t>_ _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292080" y="3067221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rgbClr val="0070C0"/>
                </a:solidFill>
              </a:rPr>
              <a:t>ky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331640" y="3713552"/>
            <a:ext cx="16046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stře_ _</a:t>
            </a:r>
            <a:endParaRPr lang="cs-CZ" sz="3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292080" y="3713553"/>
            <a:ext cx="8640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rgbClr val="0070C0"/>
                </a:solidFill>
              </a:rPr>
              <a:t>ry</a:t>
            </a:r>
            <a:endParaRPr lang="cs-CZ" sz="3600" dirty="0">
              <a:solidFill>
                <a:srgbClr val="0070C0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>
            <a:off x="3131840" y="2736467"/>
            <a:ext cx="2160240" cy="123756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1331640" y="4359884"/>
            <a:ext cx="15990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citró</a:t>
            </a:r>
            <a:r>
              <a:rPr lang="cs-CZ" sz="3600" dirty="0" smtClean="0"/>
              <a:t>_ _</a:t>
            </a:r>
            <a:endParaRPr lang="cs-CZ" sz="36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292080" y="4359884"/>
            <a:ext cx="8640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rgbClr val="0070C0"/>
                </a:solidFill>
              </a:rPr>
              <a:t>dy</a:t>
            </a:r>
            <a:endParaRPr lang="cs-CZ" sz="3600" dirty="0">
              <a:solidFill>
                <a:srgbClr val="0070C0"/>
              </a:solidFill>
            </a:endParaRPr>
          </a:p>
        </p:txBody>
      </p:sp>
      <p:cxnSp>
        <p:nvCxnSpPr>
          <p:cNvPr id="29" name="Přímá spojnice se šipkou 28"/>
          <p:cNvCxnSpPr/>
          <p:nvPr/>
        </p:nvCxnSpPr>
        <p:spPr>
          <a:xfrm>
            <a:off x="2936249" y="3501008"/>
            <a:ext cx="2211815" cy="118204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1331640" y="5006216"/>
            <a:ext cx="13770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bo</a:t>
            </a:r>
            <a:r>
              <a:rPr lang="cs-CZ" sz="3600" dirty="0" smtClean="0"/>
              <a:t>_ _</a:t>
            </a:r>
            <a:endParaRPr lang="cs-CZ" sz="36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331640" y="5733256"/>
            <a:ext cx="17009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hrač</a:t>
            </a:r>
            <a:r>
              <a:rPr lang="cs-CZ" sz="3600" dirty="0" smtClean="0"/>
              <a:t>_ _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292080" y="5006217"/>
            <a:ext cx="6909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ty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292080" y="5652549"/>
            <a:ext cx="8425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rgbClr val="0070C0"/>
                </a:solidFill>
              </a:rPr>
              <a:t>ny</a:t>
            </a:r>
            <a:endParaRPr lang="cs-CZ" sz="3600" dirty="0">
              <a:solidFill>
                <a:srgbClr val="0070C0"/>
              </a:solidFill>
            </a:endParaRPr>
          </a:p>
        </p:txBody>
      </p:sp>
      <p:cxnSp>
        <p:nvCxnSpPr>
          <p:cNvPr id="38" name="Přímá spojnice se šipkou 37"/>
          <p:cNvCxnSpPr>
            <a:stCxn id="5" idx="3"/>
            <a:endCxn id="6" idx="1"/>
          </p:cNvCxnSpPr>
          <p:nvPr/>
        </p:nvCxnSpPr>
        <p:spPr>
          <a:xfrm>
            <a:off x="2843808" y="1951966"/>
            <a:ext cx="2448272" cy="307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>
            <a:endCxn id="8" idx="1"/>
          </p:cNvCxnSpPr>
          <p:nvPr/>
        </p:nvCxnSpPr>
        <p:spPr>
          <a:xfrm flipV="1">
            <a:off x="2708686" y="2744055"/>
            <a:ext cx="2583394" cy="134797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>
            <a:stCxn id="26" idx="3"/>
            <a:endCxn id="36" idx="1"/>
          </p:cNvCxnSpPr>
          <p:nvPr/>
        </p:nvCxnSpPr>
        <p:spPr>
          <a:xfrm>
            <a:off x="2930732" y="4683050"/>
            <a:ext cx="2361348" cy="129266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>
            <a:stCxn id="33" idx="3"/>
            <a:endCxn id="35" idx="1"/>
          </p:cNvCxnSpPr>
          <p:nvPr/>
        </p:nvCxnSpPr>
        <p:spPr>
          <a:xfrm>
            <a:off x="2708686" y="5329382"/>
            <a:ext cx="2583394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se šipkou 51"/>
          <p:cNvCxnSpPr/>
          <p:nvPr/>
        </p:nvCxnSpPr>
        <p:spPr>
          <a:xfrm flipV="1">
            <a:off x="2936249" y="3501008"/>
            <a:ext cx="2211815" cy="26642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ovéPole 52"/>
          <p:cNvSpPr txBox="1"/>
          <p:nvPr/>
        </p:nvSpPr>
        <p:spPr>
          <a:xfrm>
            <a:off x="1907705" y="1628798"/>
            <a:ext cx="1124916" cy="6463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h 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375756" y="2336686"/>
            <a:ext cx="9001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r 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2182130" y="3032086"/>
            <a:ext cx="9329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d 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2020163" y="3713552"/>
            <a:ext cx="1096839" cy="6463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ch 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2182131" y="4359885"/>
            <a:ext cx="10273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n 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1907705" y="5006216"/>
            <a:ext cx="7635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t 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2182132" y="5733256"/>
            <a:ext cx="814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k y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161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/>
      <p:bldP spid="54" grpId="0"/>
      <p:bldP spid="55" grpId="0"/>
      <p:bldP spid="56" grpId="0"/>
      <p:bldP spid="57" grpId="0"/>
      <p:bldP spid="58" grpId="0"/>
      <p:bldP spid="5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Říkej odpovědi na otázky!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484784"/>
            <a:ext cx="33778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Co roste na smrku?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12160" y="1484784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ŠI</a:t>
            </a:r>
            <a:r>
              <a:rPr lang="cs-CZ" sz="3200" dirty="0" smtClean="0">
                <a:solidFill>
                  <a:srgbClr val="FF0000"/>
                </a:solidFill>
              </a:rPr>
              <a:t>ŠKA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2069559"/>
            <a:ext cx="3377848" cy="584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Co létá na louce?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2654336"/>
            <a:ext cx="48792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Co nerad uklízíš v pokoji ?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3239111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Co zraje na hrušni?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3823886"/>
            <a:ext cx="38252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Co nosíme na nohou?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2069559"/>
            <a:ext cx="15150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MO</a:t>
            </a:r>
            <a:r>
              <a:rPr lang="cs-CZ" sz="3200" dirty="0" smtClean="0">
                <a:solidFill>
                  <a:srgbClr val="0070C0"/>
                </a:solidFill>
              </a:rPr>
              <a:t>TÝ</a:t>
            </a:r>
            <a:r>
              <a:rPr lang="cs-CZ" sz="3200" dirty="0" smtClean="0">
                <a:solidFill>
                  <a:srgbClr val="FF0000"/>
                </a:solidFill>
              </a:rPr>
              <a:t>L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2654337"/>
            <a:ext cx="16753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HRAČ</a:t>
            </a:r>
            <a:r>
              <a:rPr lang="cs-CZ" sz="3200" dirty="0" smtClean="0">
                <a:solidFill>
                  <a:srgbClr val="0070C0"/>
                </a:solidFill>
              </a:rPr>
              <a:t>KY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12161" y="3236259"/>
            <a:ext cx="1675396" cy="584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HRUŠ</a:t>
            </a:r>
            <a:r>
              <a:rPr lang="cs-CZ" sz="3200" dirty="0" smtClean="0">
                <a:solidFill>
                  <a:srgbClr val="0070C0"/>
                </a:solidFill>
              </a:rPr>
              <a:t>KY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12161" y="3823886"/>
            <a:ext cx="12961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BO</a:t>
            </a:r>
            <a:r>
              <a:rPr lang="cs-CZ" sz="3200" dirty="0" smtClean="0">
                <a:solidFill>
                  <a:srgbClr val="0070C0"/>
                </a:solidFill>
              </a:rPr>
              <a:t>TY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7544" y="4408661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Co svítí na obloze?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12161" y="4408661"/>
            <a:ext cx="20162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SLU</a:t>
            </a:r>
            <a:r>
              <a:rPr lang="cs-CZ" sz="3200" dirty="0" smtClean="0">
                <a:solidFill>
                  <a:srgbClr val="0070C0"/>
                </a:solidFill>
              </a:rPr>
              <a:t>NÍ</a:t>
            </a:r>
            <a:r>
              <a:rPr lang="cs-CZ" sz="3200" dirty="0" smtClean="0">
                <a:solidFill>
                  <a:srgbClr val="FF0000"/>
                </a:solidFill>
              </a:rPr>
              <a:t>ČKO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7544" y="4993436"/>
            <a:ext cx="35259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Co máme na rukou?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12160" y="4993436"/>
            <a:ext cx="15150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PRS</a:t>
            </a:r>
            <a:r>
              <a:rPr lang="cs-CZ" sz="3200" dirty="0" smtClean="0">
                <a:solidFill>
                  <a:srgbClr val="0070C0"/>
                </a:solidFill>
              </a:rPr>
              <a:t>TY</a:t>
            </a:r>
            <a:endParaRPr lang="cs-CZ" sz="3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4612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2" grpId="0"/>
      <p:bldP spid="13" grpId="0"/>
      <p:bldP spid="14" grpId="0"/>
      <p:bldP spid="16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Vyber vhodné slovo k obrázku!</a:t>
            </a:r>
            <a:endParaRPr lang="cs-CZ" sz="3200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1740000">
            <a:off x="908120" y="1218360"/>
            <a:ext cx="1332000" cy="13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1560000">
            <a:off x="17567" y="1176239"/>
            <a:ext cx="1332000" cy="13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212239"/>
            <a:ext cx="1260000" cy="12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194239"/>
            <a:ext cx="1296000" cy="129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55" y="3068960"/>
            <a:ext cx="1260000" cy="12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356992"/>
            <a:ext cx="1260000" cy="12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992" y="2732792"/>
            <a:ext cx="1944000" cy="194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855" y="4941168"/>
            <a:ext cx="1764000" cy="176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5" name="Picture 2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992" y="4753170"/>
            <a:ext cx="17145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771800" y="1842239"/>
            <a:ext cx="16719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švest</a:t>
            </a:r>
            <a:r>
              <a:rPr lang="cs-CZ" sz="3600" dirty="0" smtClean="0">
                <a:solidFill>
                  <a:srgbClr val="FF0000"/>
                </a:solidFill>
              </a:rPr>
              <a:t>ky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164288" y="1884360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jaho</a:t>
            </a:r>
            <a:r>
              <a:rPr lang="cs-CZ" sz="3600" dirty="0" smtClean="0">
                <a:solidFill>
                  <a:srgbClr val="FF0000"/>
                </a:solidFill>
              </a:rPr>
              <a:t>dy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27784" y="3573016"/>
            <a:ext cx="18159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melou</a:t>
            </a:r>
            <a:r>
              <a:rPr lang="cs-CZ" sz="3600" dirty="0" smtClean="0">
                <a:solidFill>
                  <a:srgbClr val="FF0000"/>
                </a:solidFill>
              </a:rPr>
              <a:t>ny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64288" y="3573016"/>
            <a:ext cx="15530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baná</a:t>
            </a:r>
            <a:r>
              <a:rPr lang="cs-CZ" sz="3600" dirty="0" smtClean="0">
                <a:solidFill>
                  <a:srgbClr val="FF0000"/>
                </a:solidFill>
              </a:rPr>
              <a:t>ny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71800" y="5445224"/>
            <a:ext cx="11063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dý</a:t>
            </a:r>
            <a:r>
              <a:rPr lang="cs-CZ" sz="3600" dirty="0" smtClean="0">
                <a:solidFill>
                  <a:srgbClr val="00B050"/>
                </a:solidFill>
              </a:rPr>
              <a:t>ně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914955" y="5301208"/>
            <a:ext cx="2051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ostru</a:t>
            </a:r>
            <a:r>
              <a:rPr lang="cs-CZ" sz="3600" dirty="0" smtClean="0">
                <a:solidFill>
                  <a:srgbClr val="FF0000"/>
                </a:solidFill>
              </a:rPr>
              <a:t>ži</a:t>
            </a:r>
            <a:r>
              <a:rPr lang="cs-CZ" sz="3600" dirty="0" smtClean="0">
                <a:solidFill>
                  <a:srgbClr val="00B050"/>
                </a:solidFill>
              </a:rPr>
              <a:t>na</a:t>
            </a:r>
            <a:endParaRPr lang="cs-CZ" sz="36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1213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Doplň věty!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276073"/>
            <a:ext cx="34334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 pekárně pečou 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6016" y="1255515"/>
            <a:ext cx="14532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rohlíky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00192" y="1255514"/>
            <a:ext cx="14676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FF0000"/>
                </a:solidFill>
              </a:rPr>
              <a:t>rohlíki</a:t>
            </a:r>
            <a:r>
              <a:rPr lang="cs-CZ" sz="3600" dirty="0" smtClean="0">
                <a:solidFill>
                  <a:srgbClr val="FF0000"/>
                </a:solidFill>
              </a:rPr>
              <a:t>.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8598" y="2219357"/>
            <a:ext cx="42482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O Vánocích si dáváme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6016" y="2219357"/>
            <a:ext cx="11240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FF0000"/>
                </a:solidFill>
              </a:rPr>
              <a:t>dárki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44208" y="2219357"/>
            <a:ext cx="13131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dárky.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3212976"/>
            <a:ext cx="32531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 kolejích jezdí 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16292" y="3212975"/>
            <a:ext cx="10358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FF0000"/>
                </a:solidFill>
              </a:rPr>
              <a:t>vlaki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488290" y="3212976"/>
            <a:ext cx="12250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vlaky.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5536" y="4145313"/>
            <a:ext cx="31646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 aktovce mám 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68041" y="4145312"/>
            <a:ext cx="11323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FF0000"/>
                </a:solidFill>
              </a:rPr>
              <a:t>sešyt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88290" y="4145313"/>
            <a:ext cx="11528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sešit.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33233" y="4986814"/>
            <a:ext cx="27222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Ráno zazvonil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20913" y="4985992"/>
            <a:ext cx="12266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budík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377683" y="4985991"/>
            <a:ext cx="14462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FF0000"/>
                </a:solidFill>
              </a:rPr>
              <a:t>budýk</a:t>
            </a:r>
            <a:r>
              <a:rPr lang="cs-CZ" sz="3600" dirty="0" smtClean="0">
                <a:solidFill>
                  <a:srgbClr val="FF0000"/>
                </a:solidFill>
              </a:rPr>
              <a:t>.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0948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1" grpId="0"/>
      <p:bldP spid="14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23729" y="332656"/>
            <a:ext cx="23318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000" dirty="0" smtClean="0"/>
              <a:t>/citace 2011-9 -19/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23729" y="1163653"/>
            <a:ext cx="75087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Obrázky byly vytvořeny v otevřené galerii Microsoft Office.</a:t>
            </a:r>
          </a:p>
          <a:p>
            <a:r>
              <a:rPr lang="cs-CZ" sz="2000" dirty="0" smtClean="0"/>
              <a:t>Text </a:t>
            </a:r>
            <a:r>
              <a:rPr lang="cs-CZ" sz="2000" smtClean="0"/>
              <a:t>je vytvořen </a:t>
            </a:r>
            <a:r>
              <a:rPr lang="cs-CZ" sz="2000" dirty="0" smtClean="0"/>
              <a:t>autorem materiálu.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535683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363</TotalTime>
  <Words>264</Words>
  <Application>Microsoft Office PowerPoint</Application>
  <PresentationFormat>Předvádění na obrazovce (4:3)</PresentationFormat>
  <Paragraphs>76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Anotace:</vt:lpstr>
      <vt:lpstr>Tvrdé souhlásky</vt:lpstr>
      <vt:lpstr>Doplň chybějící tvrdou slabiku!</vt:lpstr>
      <vt:lpstr>Říkej odpovědi na otázky!</vt:lpstr>
      <vt:lpstr>Vyber vhodné slovo k obrázku!</vt:lpstr>
      <vt:lpstr>Doplň věty!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08F8</dc:creator>
  <cp:lastModifiedBy>08F8</cp:lastModifiedBy>
  <cp:revision>40</cp:revision>
  <dcterms:created xsi:type="dcterms:W3CDTF">2011-10-05T20:57:52Z</dcterms:created>
  <dcterms:modified xsi:type="dcterms:W3CDTF">2012-12-19T12:40:39Z</dcterms:modified>
</cp:coreProperties>
</file>