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VY_32_INOVACE_04_Vyjmen.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Samohlásky u, ú, ů.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F7A739-C0BD-47E3-9EB7-1B611359D11B}" type="presOf" srcId="{D1D4F407-5343-4D3F-B5B9-D407B03CAEB4}" destId="{AED2198E-93D5-4001-81B4-73124B309672}" srcOrd="1" destOrd="0" presId="urn:microsoft.com/office/officeart/2005/8/layout/target3"/>
    <dgm:cxn modelId="{CB5D1AE8-BE1E-4532-811F-62087A3F575A}" type="presOf" srcId="{4C35D32F-0EAB-4CD7-82EE-45574DC2A586}" destId="{890E4F0B-2866-4A3F-A3C7-2A14B1797930}" srcOrd="1" destOrd="0" presId="urn:microsoft.com/office/officeart/2005/8/layout/target3"/>
    <dgm:cxn modelId="{B3FADAE3-C599-4D15-981B-222527C3C69A}" type="presOf" srcId="{4C35D32F-0EAB-4CD7-82EE-45574DC2A586}" destId="{8BEBB6EC-1DAA-4CAC-8A25-BC0FCBD5DBD5}" srcOrd="0" destOrd="0" presId="urn:microsoft.com/office/officeart/2005/8/layout/target3"/>
    <dgm:cxn modelId="{930EDD12-86D7-451E-B26E-4C7C8717C0F8}" type="presOf" srcId="{D8197B8C-B260-4A16-BDF4-0947B075E274}" destId="{5A5FFA88-C948-4069-8E93-59FA12366E83}" srcOrd="1" destOrd="0" presId="urn:microsoft.com/office/officeart/2005/8/layout/target3"/>
    <dgm:cxn modelId="{F9CADB4E-7DE3-49F0-92E4-6FD8C6C2D238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6BD73F7-1714-4FFE-B990-706FADCE3C7B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7A1B3AC-FF5A-43D5-9E22-D565A9728EA2}" type="presOf" srcId="{D1D4F407-5343-4D3F-B5B9-D407B03CAEB4}" destId="{D005CE8C-CC26-4C3E-AC11-E15060ECD759}" srcOrd="0" destOrd="0" presId="urn:microsoft.com/office/officeart/2005/8/layout/target3"/>
    <dgm:cxn modelId="{67580BA6-120F-449D-AB32-25757B1F8530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E9A49B5-1C96-4CD0-A431-54A91B6516A1}" type="presOf" srcId="{D1B46980-6531-4606-95E6-44980827E919}" destId="{6140AFEC-043D-4C43-A2F9-D0F5331DF3A3}" srcOrd="0" destOrd="0" presId="urn:microsoft.com/office/officeart/2005/8/layout/target3"/>
    <dgm:cxn modelId="{238BA8DD-2840-41A4-99A4-4F87ED76E9B1}" type="presOf" srcId="{B651F6E3-6281-48DB-9319-2AEAFDAE7572}" destId="{619D679B-A015-4ECF-8348-D1034C574F40}" srcOrd="0" destOrd="0" presId="urn:microsoft.com/office/officeart/2005/8/layout/target3"/>
    <dgm:cxn modelId="{6EAC033C-A7B5-44DA-B00A-1A29252B4F2D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9602BEE-F7A7-4C5C-8DF0-88394B27146E}" type="presParOf" srcId="{333A1088-737F-45CB-B68E-254E46348037}" destId="{F5ABB229-8D3B-4694-996A-96F23CF14429}" srcOrd="0" destOrd="0" presId="urn:microsoft.com/office/officeart/2005/8/layout/target3"/>
    <dgm:cxn modelId="{178D8D2F-66C9-4A21-B72D-E057B6FD17D5}" type="presParOf" srcId="{333A1088-737F-45CB-B68E-254E46348037}" destId="{F41139FD-01EE-4571-8B17-4FB00FC51163}" srcOrd="1" destOrd="0" presId="urn:microsoft.com/office/officeart/2005/8/layout/target3"/>
    <dgm:cxn modelId="{8C132138-724D-4602-B3CB-B4725A300D5B}" type="presParOf" srcId="{333A1088-737F-45CB-B68E-254E46348037}" destId="{D005CE8C-CC26-4C3E-AC11-E15060ECD759}" srcOrd="2" destOrd="0" presId="urn:microsoft.com/office/officeart/2005/8/layout/target3"/>
    <dgm:cxn modelId="{184B35B6-AF64-4DB0-B2C4-A65C2BC2F50F}" type="presParOf" srcId="{333A1088-737F-45CB-B68E-254E46348037}" destId="{2C702D82-9B77-49B7-9568-BB8EB47C3372}" srcOrd="3" destOrd="0" presId="urn:microsoft.com/office/officeart/2005/8/layout/target3"/>
    <dgm:cxn modelId="{78C3B0E8-1AA9-46F1-B4DD-5FA294151CA7}" type="presParOf" srcId="{333A1088-737F-45CB-B68E-254E46348037}" destId="{A52A0455-90FF-4808-ABD0-F02540D31D5A}" srcOrd="4" destOrd="0" presId="urn:microsoft.com/office/officeart/2005/8/layout/target3"/>
    <dgm:cxn modelId="{120EC0C1-FA48-42BC-9DB3-2D7D3ABA2869}" type="presParOf" srcId="{333A1088-737F-45CB-B68E-254E46348037}" destId="{6140AFEC-043D-4C43-A2F9-D0F5331DF3A3}" srcOrd="5" destOrd="0" presId="urn:microsoft.com/office/officeart/2005/8/layout/target3"/>
    <dgm:cxn modelId="{A2A38FF4-DEAF-4E77-BB6E-5653DAB7138E}" type="presParOf" srcId="{333A1088-737F-45CB-B68E-254E46348037}" destId="{9358AC05-5D7D-4327-9F80-1AD486AEA664}" srcOrd="6" destOrd="0" presId="urn:microsoft.com/office/officeart/2005/8/layout/target3"/>
    <dgm:cxn modelId="{9429EF9C-9DC0-43A8-8C2B-7E1C53BFE077}" type="presParOf" srcId="{333A1088-737F-45CB-B68E-254E46348037}" destId="{313FC574-E1CD-4FB4-B054-0B805CE0447D}" srcOrd="7" destOrd="0" presId="urn:microsoft.com/office/officeart/2005/8/layout/target3"/>
    <dgm:cxn modelId="{EF2ADD2D-7241-47BA-A837-1BB67747ABDA}" type="presParOf" srcId="{333A1088-737F-45CB-B68E-254E46348037}" destId="{619D679B-A015-4ECF-8348-D1034C574F40}" srcOrd="8" destOrd="0" presId="urn:microsoft.com/office/officeart/2005/8/layout/target3"/>
    <dgm:cxn modelId="{6231345E-461C-4C96-9385-1C363C00E991}" type="presParOf" srcId="{333A1088-737F-45CB-B68E-254E46348037}" destId="{322283A8-4A27-4CDA-BAE3-F381106A9174}" srcOrd="9" destOrd="0" presId="urn:microsoft.com/office/officeart/2005/8/layout/target3"/>
    <dgm:cxn modelId="{ECBB4EDB-D079-4070-A21A-DDDC5AC4F467}" type="presParOf" srcId="{333A1088-737F-45CB-B68E-254E46348037}" destId="{FFC9F71D-1B4F-4AD9-A4A6-86ADEFC8AF5C}" srcOrd="10" destOrd="0" presId="urn:microsoft.com/office/officeart/2005/8/layout/target3"/>
    <dgm:cxn modelId="{76A9ACA7-0E60-4930-82D6-E6651BF94F43}" type="presParOf" srcId="{333A1088-737F-45CB-B68E-254E46348037}" destId="{25B08C86-7E15-44DC-BE7F-FFB55DD49D12}" srcOrd="11" destOrd="0" presId="urn:microsoft.com/office/officeart/2005/8/layout/target3"/>
    <dgm:cxn modelId="{58CA4B64-B753-45DD-A5BD-C76A2C31A6A9}" type="presParOf" srcId="{333A1088-737F-45CB-B68E-254E46348037}" destId="{76644BE8-9D7C-4C09-B250-3D10AF48CBB7}" srcOrd="12" destOrd="0" presId="urn:microsoft.com/office/officeart/2005/8/layout/target3"/>
    <dgm:cxn modelId="{C0B364D4-B392-4C8F-9CAA-8999AC745DE8}" type="presParOf" srcId="{333A1088-737F-45CB-B68E-254E46348037}" destId="{EE85B701-7295-41C0-BA7A-34D3756A2AE6}" srcOrd="13" destOrd="0" presId="urn:microsoft.com/office/officeart/2005/8/layout/target3"/>
    <dgm:cxn modelId="{4BC530B8-3002-4C36-9A75-7D2800DAF89E}" type="presParOf" srcId="{333A1088-737F-45CB-B68E-254E46348037}" destId="{8BEBB6EC-1DAA-4CAC-8A25-BC0FCBD5DBD5}" srcOrd="14" destOrd="0" presId="urn:microsoft.com/office/officeart/2005/8/layout/target3"/>
    <dgm:cxn modelId="{8BC7416E-CE2E-4FB4-8E6A-8610ACD949AA}" type="presParOf" srcId="{333A1088-737F-45CB-B68E-254E46348037}" destId="{AED2198E-93D5-4001-81B4-73124B309672}" srcOrd="15" destOrd="0" presId="urn:microsoft.com/office/officeart/2005/8/layout/target3"/>
    <dgm:cxn modelId="{C7E24BF7-37A8-4CA7-BE1C-A84CFB7CCD5C}" type="presParOf" srcId="{333A1088-737F-45CB-B68E-254E46348037}" destId="{2BE915AB-18AA-4053-B92C-3BFC9ED204BB}" srcOrd="16" destOrd="0" presId="urn:microsoft.com/office/officeart/2005/8/layout/target3"/>
    <dgm:cxn modelId="{9C3D8D47-9B1B-4516-81B8-9AC0B2D28532}" type="presParOf" srcId="{333A1088-737F-45CB-B68E-254E46348037}" destId="{6BB5E863-4638-4E1D-BFDE-399D028AC4ED}" srcOrd="17" destOrd="0" presId="urn:microsoft.com/office/officeart/2005/8/layout/target3"/>
    <dgm:cxn modelId="{3DBC9EE8-DACF-44C3-92D1-76E7C3FAA25B}" type="presParOf" srcId="{333A1088-737F-45CB-B68E-254E46348037}" destId="{5A5FFA88-C948-4069-8E93-59FA12366E83}" srcOrd="18" destOrd="0" presId="urn:microsoft.com/office/officeart/2005/8/layout/target3"/>
    <dgm:cxn modelId="{5FF72653-8C2E-4239-89ED-C36A4428D16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VY_32_INOVACE_04_Vyjmen.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Samohlásky u, ú, ů.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956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471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492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038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401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483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371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444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515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903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21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2CAE92-1313-4EF6-AF4A-526C1FDDBDC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4F703E-4FB9-4F61-B5A4-15ECB34B1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19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emf"/><Relationship Id="rId7" Type="http://schemas.openxmlformats.org/officeDocument/2006/relationships/image" Target="../media/image7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emf"/><Relationship Id="rId4" Type="http://schemas.openxmlformats.org/officeDocument/2006/relationships/image" Target="../media/image4.emf"/><Relationship Id="rId9" Type="http://schemas.openxmlformats.org/officeDocument/2006/relationships/image" Target="../media/image9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w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3901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61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opakování a upevnění učiva o psaní u, ú, ů. Úkolem žáků je doplnit chybějící samohlásku u, ú, ů do slov. Tvořit slova a doplňovat do vět.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91325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25276" y="476672"/>
            <a:ext cx="50273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Samohlásky ů, </a:t>
            </a:r>
            <a:r>
              <a:rPr lang="cs-CZ" sz="5400" b="1" cap="none" spc="0" dirty="0" err="1" smtClean="0">
                <a:ln/>
                <a:solidFill>
                  <a:schemeClr val="accent3"/>
                </a:solidFill>
                <a:effectLst/>
              </a:rPr>
              <a:t>ú.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204863"/>
            <a:ext cx="72241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Písmeno  </a:t>
            </a:r>
            <a:r>
              <a:rPr lang="cs-CZ" sz="3600" b="1" dirty="0" smtClean="0">
                <a:solidFill>
                  <a:srgbClr val="FF0000"/>
                </a:solidFill>
              </a:rPr>
              <a:t>ú </a:t>
            </a:r>
            <a:r>
              <a:rPr lang="cs-CZ" sz="3600" b="1" dirty="0" smtClean="0"/>
              <a:t>píšeme na začátku slova. </a:t>
            </a:r>
          </a:p>
          <a:p>
            <a:r>
              <a:rPr lang="cs-CZ" sz="3600" dirty="0" smtClean="0"/>
              <a:t>/</a:t>
            </a:r>
            <a:r>
              <a:rPr lang="cs-CZ" sz="3600" dirty="0" smtClean="0">
                <a:solidFill>
                  <a:srgbClr val="FF0000"/>
                </a:solidFill>
              </a:rPr>
              <a:t>ú</a:t>
            </a:r>
            <a:r>
              <a:rPr lang="cs-CZ" sz="3600" dirty="0" smtClean="0"/>
              <a:t>nor, </a:t>
            </a:r>
            <a:r>
              <a:rPr lang="cs-CZ" sz="3600" dirty="0" smtClean="0">
                <a:solidFill>
                  <a:srgbClr val="FF0000"/>
                </a:solidFill>
              </a:rPr>
              <a:t>ú</a:t>
            </a:r>
            <a:r>
              <a:rPr lang="cs-CZ" sz="3600" dirty="0" smtClean="0"/>
              <a:t>terý, </a:t>
            </a:r>
            <a:r>
              <a:rPr lang="cs-CZ" sz="3600" dirty="0" smtClean="0">
                <a:solidFill>
                  <a:srgbClr val="FF0000"/>
                </a:solidFill>
              </a:rPr>
              <a:t>ú</a:t>
            </a:r>
            <a:r>
              <a:rPr lang="cs-CZ" sz="3600" dirty="0" smtClean="0"/>
              <a:t>kol, </a:t>
            </a:r>
            <a:r>
              <a:rPr lang="cs-CZ" sz="3600" dirty="0" smtClean="0">
                <a:solidFill>
                  <a:srgbClr val="FF0000"/>
                </a:solidFill>
              </a:rPr>
              <a:t>ú</a:t>
            </a:r>
            <a:r>
              <a:rPr lang="cs-CZ" sz="3600" dirty="0" smtClean="0"/>
              <a:t>nava/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7439" y="4221086"/>
            <a:ext cx="89239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Písmeno </a:t>
            </a:r>
            <a:r>
              <a:rPr lang="cs-CZ" sz="3600" b="1" dirty="0" smtClean="0">
                <a:solidFill>
                  <a:srgbClr val="FF0000"/>
                </a:solidFill>
              </a:rPr>
              <a:t>ů</a:t>
            </a:r>
            <a:r>
              <a:rPr lang="cs-CZ" sz="3600" b="1" dirty="0" smtClean="0"/>
              <a:t> píšeme uvnitř nebo na konci slova.</a:t>
            </a:r>
          </a:p>
          <a:p>
            <a:r>
              <a:rPr lang="cs-CZ" sz="3600" dirty="0" smtClean="0"/>
              <a:t>/dom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, dol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, r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že, k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ň, st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l/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386701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6412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8292" y="805912"/>
            <a:ext cx="1276125" cy="14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342" y="3108600"/>
            <a:ext cx="1126125" cy="11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 descr="C:\Users\08F8\AppData\Local\Microsoft\Windows\Temporary Internet Files\Content.IE5\328UTKQP\MC9001422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905" y="2851733"/>
            <a:ext cx="1014234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08F8\AppData\Local\Microsoft\Windows\Temporary Internet Files\Content.IE5\V2MTJTTD\MC9003439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839779"/>
            <a:ext cx="1461211" cy="129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08F8\AppData\Local\Microsoft\Windows\Temporary Internet Files\Content.IE5\IJQ02WKX\MC900215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635" y="5485743"/>
            <a:ext cx="1499596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363" y="5699893"/>
            <a:ext cx="1528163" cy="9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2154" y="5015893"/>
            <a:ext cx="1620000" cy="16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3353" y="3288600"/>
            <a:ext cx="2101781" cy="10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56541" y="1393612"/>
            <a:ext cx="875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   že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1138" y="1423120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  d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98816" y="1393618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ů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18609" y="1492620"/>
            <a:ext cx="10342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sl</a:t>
            </a:r>
            <a:r>
              <a:rPr lang="cs-CZ" sz="2800" b="1" dirty="0" smtClean="0"/>
              <a:t>   ně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6704" y="1423120"/>
            <a:ext cx="348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72131" y="1485345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ů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56541" y="3625733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55217" y="3566612"/>
            <a:ext cx="697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hoř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24996" y="3625733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ú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44068" y="3566612"/>
            <a:ext cx="2803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ú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38926" y="3659759"/>
            <a:ext cx="1239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hr   </a:t>
            </a:r>
            <a:r>
              <a:rPr lang="cs-CZ" sz="2800" b="1" dirty="0" err="1" smtClean="0"/>
              <a:t>ška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20000" y="5970523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   m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07271" y="5970523"/>
            <a:ext cx="2057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hodně ořech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04526" y="5825893"/>
            <a:ext cx="7044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sta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38254" y="5970523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ů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78104" y="5970523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ů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076632" y="5825893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ú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889722" y="3659759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41056" y="1423120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012192" y="0"/>
            <a:ext cx="485812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Doplň správné u, ů, ú!</a:t>
            </a:r>
            <a:endParaRPr lang="cs-CZ" sz="4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72439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4" grpId="0"/>
      <p:bldP spid="15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092485" y="17658"/>
            <a:ext cx="27459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je to?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124744"/>
            <a:ext cx="2811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Staví se z cihel?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7349" y="1745513"/>
            <a:ext cx="40727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Roste v lesním mechu?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1850" y="3543619"/>
            <a:ext cx="32604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Umí stříhat papír?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232" y="2358086"/>
            <a:ext cx="2395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Zimní měsíc?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2232" y="2942861"/>
            <a:ext cx="53605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Potravina k dochucování jídel?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2232" y="4128394"/>
            <a:ext cx="4182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Onemocnění ze slunce?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7349" y="4710223"/>
            <a:ext cx="46207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Pomůcka při mytí nádobí?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7349" y="5301675"/>
            <a:ext cx="37818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Mládě kozích rodičů?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8523" y="5913504"/>
            <a:ext cx="3991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Dává živiny rostlinám?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68396" y="1124743"/>
            <a:ext cx="1051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</a:t>
            </a:r>
            <a:r>
              <a:rPr lang="cs-CZ" sz="3200" dirty="0" smtClean="0">
                <a:solidFill>
                  <a:srgbClr val="FF0000"/>
                </a:solidFill>
              </a:rPr>
              <a:t>Ů</a:t>
            </a:r>
            <a:r>
              <a:rPr lang="cs-CZ" sz="3200" dirty="0" smtClean="0"/>
              <a:t>M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22464" y="1709519"/>
            <a:ext cx="29065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MOCHOM</a:t>
            </a:r>
            <a:r>
              <a:rPr lang="cs-CZ" sz="3200" dirty="0" smtClean="0">
                <a:solidFill>
                  <a:srgbClr val="FF0000"/>
                </a:solidFill>
              </a:rPr>
              <a:t>Ů</a:t>
            </a:r>
            <a:r>
              <a:rPr lang="cs-CZ" sz="3200" dirty="0" smtClean="0"/>
              <a:t>RKA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46732" y="2330288"/>
            <a:ext cx="12073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Ú</a:t>
            </a:r>
            <a:r>
              <a:rPr lang="cs-CZ" sz="3200" dirty="0" smtClean="0"/>
              <a:t>NOR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28922" y="2942861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r>
              <a:rPr lang="cs-CZ" sz="3200" dirty="0" smtClean="0">
                <a:solidFill>
                  <a:srgbClr val="FF0000"/>
                </a:solidFill>
              </a:rPr>
              <a:t>Ů</a:t>
            </a:r>
            <a:r>
              <a:rPr lang="cs-CZ" sz="3200" dirty="0" smtClean="0"/>
              <a:t>L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90399" y="3523389"/>
            <a:ext cx="1317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</a:t>
            </a:r>
            <a:r>
              <a:rPr lang="cs-CZ" sz="3200" dirty="0" smtClean="0">
                <a:solidFill>
                  <a:srgbClr val="FF0000"/>
                </a:solidFill>
              </a:rPr>
              <a:t>Ů</a:t>
            </a:r>
            <a:r>
              <a:rPr lang="cs-CZ" sz="3200" dirty="0" smtClean="0"/>
              <a:t>ŽKY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81829" y="4102266"/>
            <a:ext cx="1039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Ú</a:t>
            </a:r>
            <a:r>
              <a:rPr lang="cs-CZ" sz="3200" dirty="0" smtClean="0"/>
              <a:t>PAL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98428" y="4739720"/>
            <a:ext cx="15215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Ú</a:t>
            </a:r>
            <a:r>
              <a:rPr lang="cs-CZ" sz="3200" dirty="0" smtClean="0"/>
              <a:t>TĚRKA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99295" y="5328729"/>
            <a:ext cx="12207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r>
              <a:rPr lang="cs-CZ" sz="3200" dirty="0" smtClean="0">
                <a:solidFill>
                  <a:srgbClr val="FF0000"/>
                </a:solidFill>
              </a:rPr>
              <a:t>Ů</a:t>
            </a:r>
            <a:r>
              <a:rPr lang="cs-CZ" sz="3200" dirty="0" smtClean="0"/>
              <a:t>ZLE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10468" y="5925072"/>
            <a:ext cx="11436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</a:t>
            </a:r>
            <a:r>
              <a:rPr lang="cs-CZ" sz="3200" dirty="0" smtClean="0">
                <a:solidFill>
                  <a:srgbClr val="FF0000"/>
                </a:solidFill>
              </a:rPr>
              <a:t>Ů</a:t>
            </a:r>
            <a:r>
              <a:rPr lang="cs-CZ" sz="3200" dirty="0" smtClean="0"/>
              <a:t>DA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974598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1802" y="1119899"/>
            <a:ext cx="17259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dřevěný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65688" y="2924944"/>
            <a:ext cx="1096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st__l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4303" y="1971894"/>
            <a:ext cx="10775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lesní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45585" y="1136371"/>
            <a:ext cx="1964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bor__</a:t>
            </a:r>
            <a:r>
              <a:rPr lang="cs-CZ" sz="3600" b="1" dirty="0" err="1" smtClean="0"/>
              <a:t>vka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1802" y="2924944"/>
            <a:ext cx="15560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horský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45585" y="1976535"/>
            <a:ext cx="19479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pot__</a:t>
            </a:r>
            <a:r>
              <a:rPr lang="cs-CZ" sz="3600" b="1" dirty="0" err="1" smtClean="0"/>
              <a:t>ček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8324" y="4509119"/>
            <a:ext cx="12541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trnitá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5688" y="3717031"/>
            <a:ext cx="12132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r__že</a:t>
            </a:r>
            <a:endParaRPr lang="cs-CZ" sz="3600" b="1" dirty="0"/>
          </a:p>
        </p:txBody>
      </p:sp>
      <p:cxnSp>
        <p:nvCxnSpPr>
          <p:cNvPr id="14" name="Přímá spojnice se šipkou 13"/>
          <p:cNvCxnSpPr>
            <a:stCxn id="2" idx="3"/>
            <a:endCxn id="3" idx="1"/>
          </p:cNvCxnSpPr>
          <p:nvPr/>
        </p:nvCxnSpPr>
        <p:spPr>
          <a:xfrm>
            <a:off x="2557724" y="1443065"/>
            <a:ext cx="1507964" cy="180504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4" idx="3"/>
          </p:cNvCxnSpPr>
          <p:nvPr/>
        </p:nvCxnSpPr>
        <p:spPr>
          <a:xfrm flipV="1">
            <a:off x="1931842" y="1556792"/>
            <a:ext cx="2113743" cy="7382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6" idx="3"/>
          </p:cNvCxnSpPr>
          <p:nvPr/>
        </p:nvCxnSpPr>
        <p:spPr>
          <a:xfrm flipV="1">
            <a:off x="2387805" y="2492896"/>
            <a:ext cx="1657780" cy="755214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2106658" y="2909"/>
            <a:ext cx="438761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správné dvojice!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95702" y="3717032"/>
            <a:ext cx="15921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domácí</a:t>
            </a:r>
            <a:endParaRPr lang="cs-CZ" sz="36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502" y="3618000"/>
            <a:ext cx="2267168" cy="32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4122319" y="4509118"/>
            <a:ext cx="12135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__kol</a:t>
            </a:r>
            <a:endParaRPr lang="cs-CZ" sz="3600" b="1" dirty="0"/>
          </a:p>
        </p:txBody>
      </p:sp>
      <p:cxnSp>
        <p:nvCxnSpPr>
          <p:cNvPr id="23" name="Přímá spojnice se šipkou 22"/>
          <p:cNvCxnSpPr>
            <a:stCxn id="20" idx="3"/>
          </p:cNvCxnSpPr>
          <p:nvPr/>
        </p:nvCxnSpPr>
        <p:spPr>
          <a:xfrm>
            <a:off x="2387805" y="4040198"/>
            <a:ext cx="1657780" cy="79208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9" idx="3"/>
          </p:cNvCxnSpPr>
          <p:nvPr/>
        </p:nvCxnSpPr>
        <p:spPr>
          <a:xfrm flipV="1">
            <a:off x="2062513" y="4040198"/>
            <a:ext cx="1983072" cy="792087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71030" y="5301208"/>
            <a:ext cx="2176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kuchyňská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22319" y="6082487"/>
            <a:ext cx="1636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__těrka</a:t>
            </a:r>
            <a:endParaRPr lang="cs-CZ" sz="3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77754" y="6093296"/>
            <a:ext cx="8787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bílý</a:t>
            </a:r>
            <a:endParaRPr lang="cs-CZ" sz="3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122319" y="5333833"/>
            <a:ext cx="13035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__nor</a:t>
            </a:r>
            <a:endParaRPr lang="cs-CZ" sz="3600" b="1" dirty="0"/>
          </a:p>
        </p:txBody>
      </p:sp>
      <p:cxnSp>
        <p:nvCxnSpPr>
          <p:cNvPr id="1025" name="Přímá spojnice se šipkou 1024"/>
          <p:cNvCxnSpPr>
            <a:stCxn id="26" idx="3"/>
            <a:endCxn id="27" idx="1"/>
          </p:cNvCxnSpPr>
          <p:nvPr/>
        </p:nvCxnSpPr>
        <p:spPr>
          <a:xfrm>
            <a:off x="2947844" y="5624374"/>
            <a:ext cx="1174475" cy="7812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se šipkou 1028"/>
          <p:cNvCxnSpPr>
            <a:stCxn id="28" idx="3"/>
            <a:endCxn id="29" idx="1"/>
          </p:cNvCxnSpPr>
          <p:nvPr/>
        </p:nvCxnSpPr>
        <p:spPr>
          <a:xfrm flipV="1">
            <a:off x="1656521" y="5656999"/>
            <a:ext cx="2465798" cy="759463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4" name="TextovéPole 1033"/>
          <p:cNvSpPr txBox="1"/>
          <p:nvPr/>
        </p:nvSpPr>
        <p:spPr>
          <a:xfrm>
            <a:off x="4819033" y="1167148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4819033" y="201723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36" name="TextovéPole 1035"/>
          <p:cNvSpPr txBox="1"/>
          <p:nvPr/>
        </p:nvSpPr>
        <p:spPr>
          <a:xfrm>
            <a:off x="4528551" y="295572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37" name="TextovéPole 1036"/>
          <p:cNvSpPr txBox="1"/>
          <p:nvPr/>
        </p:nvSpPr>
        <p:spPr>
          <a:xfrm>
            <a:off x="4300463" y="3747808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38" name="TextovéPole 1037"/>
          <p:cNvSpPr txBox="1"/>
          <p:nvPr/>
        </p:nvSpPr>
        <p:spPr>
          <a:xfrm>
            <a:off x="4208376" y="452043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39" name="TextovéPole 1038"/>
          <p:cNvSpPr txBox="1"/>
          <p:nvPr/>
        </p:nvSpPr>
        <p:spPr>
          <a:xfrm>
            <a:off x="4239252" y="531827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ú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040" name="TextovéPole 1039"/>
          <p:cNvSpPr txBox="1"/>
          <p:nvPr/>
        </p:nvSpPr>
        <p:spPr>
          <a:xfrm>
            <a:off x="4239252" y="6063092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ú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0842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" grpId="0"/>
      <p:bldP spid="1035" grpId="0"/>
      <p:bldP spid="1036" grpId="0"/>
      <p:bldP spid="1037" grpId="0"/>
      <p:bldP spid="1038" grpId="0"/>
      <p:bldP spid="1039" grpId="0"/>
      <p:bldP spid="10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8186215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Máme doma kočku Mícu. Je milá a poslušná.</a:t>
            </a:r>
          </a:p>
          <a:p>
            <a:r>
              <a:rPr lang="cs-CZ" sz="2800" b="1" dirty="0" smtClean="0"/>
              <a:t>Ráda leze na pudu a pak skáče dolu. Často si hraje</a:t>
            </a:r>
          </a:p>
          <a:p>
            <a:r>
              <a:rPr lang="cs-CZ" sz="2800" b="1" dirty="0" smtClean="0"/>
              <a:t> s klubkem vlny. Má ráda </a:t>
            </a:r>
            <a:r>
              <a:rPr lang="cs-CZ" sz="2800" b="1" dirty="0" err="1" smtClean="0"/>
              <a:t>svuj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utulný</a:t>
            </a:r>
            <a:r>
              <a:rPr lang="cs-CZ" sz="2800" b="1" dirty="0" smtClean="0"/>
              <a:t> pelíšek.</a:t>
            </a:r>
          </a:p>
          <a:p>
            <a:r>
              <a:rPr lang="cs-CZ" sz="2800" b="1" dirty="0" smtClean="0"/>
              <a:t>Jednou v  </a:t>
            </a:r>
            <a:r>
              <a:rPr lang="cs-CZ" sz="2800" b="1" dirty="0" err="1" smtClean="0"/>
              <a:t>uterý</a:t>
            </a:r>
            <a:r>
              <a:rPr lang="cs-CZ" sz="2800" b="1" dirty="0" smtClean="0"/>
              <a:t> se Míca ztratila. Prohledali jsme</a:t>
            </a:r>
          </a:p>
          <a:p>
            <a:r>
              <a:rPr lang="cs-CZ" sz="2800" b="1" dirty="0" smtClean="0"/>
              <a:t>celý dum. Míca usnula </a:t>
            </a:r>
            <a:r>
              <a:rPr lang="cs-CZ" sz="2800" b="1" dirty="0" err="1" smtClean="0"/>
              <a:t>unavou</a:t>
            </a:r>
            <a:r>
              <a:rPr lang="cs-CZ" sz="2800" b="1" dirty="0" smtClean="0"/>
              <a:t> pod utěrkou v kuchyni.</a:t>
            </a:r>
          </a:p>
          <a:p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60372" y="3047185"/>
            <a:ext cx="4876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ú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59834" y="3014859"/>
            <a:ext cx="4876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ů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01588" y="3817762"/>
            <a:ext cx="941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ů</a:t>
            </a:r>
            <a:r>
              <a:rPr lang="cs-CZ" sz="2800" dirty="0" smtClean="0"/>
              <a:t>du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08693" y="4508788"/>
            <a:ext cx="8338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dol</a:t>
            </a:r>
            <a:r>
              <a:rPr lang="cs-CZ" sz="2800" dirty="0" smtClean="0">
                <a:solidFill>
                  <a:srgbClr val="FF0000"/>
                </a:solidFill>
              </a:rPr>
              <a:t>ů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08693" y="5111606"/>
            <a:ext cx="757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</a:t>
            </a:r>
            <a:r>
              <a:rPr lang="cs-CZ" sz="2800" dirty="0" smtClean="0">
                <a:solidFill>
                  <a:srgbClr val="FF0000"/>
                </a:solidFill>
              </a:rPr>
              <a:t>ů</a:t>
            </a:r>
            <a:r>
              <a:rPr lang="cs-CZ" sz="2800" dirty="0" smtClean="0"/>
              <a:t>j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9517" y="3817762"/>
            <a:ext cx="1109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ú</a:t>
            </a:r>
            <a:r>
              <a:rPr lang="cs-CZ" sz="2800" dirty="0" smtClean="0"/>
              <a:t>tulný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7754" y="4500389"/>
            <a:ext cx="9568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ú</a:t>
            </a:r>
            <a:r>
              <a:rPr lang="cs-CZ" sz="2800" dirty="0" smtClean="0"/>
              <a:t>terý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78694" y="5711230"/>
            <a:ext cx="849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r>
              <a:rPr lang="cs-CZ" sz="2800" dirty="0" smtClean="0">
                <a:solidFill>
                  <a:srgbClr val="FF0000"/>
                </a:solidFill>
              </a:rPr>
              <a:t>ů</a:t>
            </a:r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4646" y="5111606"/>
            <a:ext cx="1265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ú</a:t>
            </a:r>
            <a:r>
              <a:rPr lang="cs-CZ" sz="2800" dirty="0" smtClean="0"/>
              <a:t>navou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34646" y="5690255"/>
            <a:ext cx="13228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</a:rPr>
              <a:t>ú</a:t>
            </a:r>
            <a:r>
              <a:rPr lang="cs-CZ" sz="2800" dirty="0" err="1" smtClean="0"/>
              <a:t>těrkou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117" y="4532017"/>
            <a:ext cx="14859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43808" y="1055107"/>
            <a:ext cx="3241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°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1055107"/>
            <a:ext cx="3241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°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58251" y="1477525"/>
            <a:ext cx="3241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°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41151" y="1489028"/>
            <a:ext cx="308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´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10059" y="1945870"/>
            <a:ext cx="308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´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3030" y="2368969"/>
            <a:ext cx="308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´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91831" y="2320764"/>
            <a:ext cx="325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°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07859" y="2430084"/>
            <a:ext cx="308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´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 rot="1141518">
            <a:off x="3143031" y="3493261"/>
            <a:ext cx="1980000" cy="1332000"/>
          </a:xfrm>
          <a:prstGeom prst="wedgeEllipseCallout">
            <a:avLst/>
          </a:prstGeom>
          <a:solidFill>
            <a:schemeClr val="bg1">
              <a:lumMod val="95000"/>
            </a:schemeClr>
          </a:solidFill>
          <a:scene3d>
            <a:camera prst="orthographicFront">
              <a:rot lat="0" lon="0" rev="42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SSK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70786" y="3576342"/>
            <a:ext cx="10602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Už ti </a:t>
            </a:r>
          </a:p>
          <a:p>
            <a:r>
              <a:rPr lang="cs-CZ" sz="2400" b="1" dirty="0" smtClean="0"/>
              <a:t>to jde</a:t>
            </a:r>
          </a:p>
          <a:p>
            <a:r>
              <a:rPr lang="cs-CZ" sz="2400" b="1" dirty="0" smtClean="0"/>
              <a:t>skvěle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1352152" y="0"/>
            <a:ext cx="60646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ú, ů a roztřiď slova do sloupců! 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2735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6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 animBg="1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0997" y="332656"/>
            <a:ext cx="10156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kuře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86319" y="332656"/>
            <a:ext cx="1145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kúře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32210" y="332655"/>
            <a:ext cx="1145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kůře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58653" y="1472426"/>
            <a:ext cx="7982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kuň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03243" y="1472426"/>
            <a:ext cx="12394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dirty="0" err="1" smtClean="0"/>
              <a:t>kúň</a:t>
            </a:r>
            <a:r>
              <a:rPr lang="cs-CZ" sz="3200" dirty="0" smtClean="0"/>
              <a:t> -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40876" y="1470013"/>
            <a:ext cx="10823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kůň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55895" y="4797152"/>
            <a:ext cx="13580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tulipán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38586" y="4797151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dirty="0" err="1" smtClean="0"/>
              <a:t>túlipán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99333" y="4797150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dirty="0" err="1" smtClean="0"/>
              <a:t>tůlipán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58653" y="2618954"/>
            <a:ext cx="21213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mochomurka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32210" y="2618954"/>
            <a:ext cx="25060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dirty="0" err="1" smtClean="0"/>
              <a:t>mochomúrka</a:t>
            </a:r>
            <a:r>
              <a:rPr lang="cs-CZ" sz="2800" dirty="0" smtClean="0"/>
              <a:t> -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75389" y="2649218"/>
            <a:ext cx="22848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mochomůrka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61057" y="3632448"/>
            <a:ext cx="1197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usta</a:t>
            </a:r>
            <a:r>
              <a:rPr lang="cs-CZ" sz="3200" dirty="0" smtClean="0"/>
              <a:t>  -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89811" y="3632447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ústa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31992" y="3632446"/>
            <a:ext cx="1104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dirty="0" err="1" smtClean="0"/>
              <a:t>ůsta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76" y="5776381"/>
            <a:ext cx="1057851" cy="10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780310" y="5806026"/>
            <a:ext cx="1151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nužky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56233" y="5809972"/>
            <a:ext cx="1587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dirty="0" err="1" smtClean="0"/>
              <a:t>núžky</a:t>
            </a:r>
            <a:r>
              <a:rPr lang="cs-CZ" sz="3200" dirty="0" smtClean="0"/>
              <a:t> -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325519" y="5811734"/>
            <a:ext cx="13372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nůžky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5536275" y="163378"/>
            <a:ext cx="329615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Vyber správné slovo!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8" name="Picture 2" descr="C:\Users\08F8\AppData\Local\Microsoft\Windows\Temporary Internet Files\Content.IE5\ZZCTTPO5\MC9004363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30" y="94940"/>
            <a:ext cx="1166615" cy="1166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08F8\AppData\Local\Microsoft\Windows\Temporary Internet Files\Content.IE5\27JOSSW5\MC9003189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55" y="1470013"/>
            <a:ext cx="863074" cy="977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8\AppData\Local\Microsoft\Windows\Temporary Internet Files\Content.IE5\ZZCTTPO5\MC9001932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75" y="2405403"/>
            <a:ext cx="872875" cy="100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08F8\AppData\Local\Microsoft\Windows\Temporary Internet Files\Content.IE5\GFG0512H\MC9002901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989" y="3551932"/>
            <a:ext cx="1216206" cy="745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F8\AppData\Local\Microsoft\Windows\Temporary Internet Files\Content.IE5\SQNUSMV7\MC9004281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72" y="4353762"/>
            <a:ext cx="560058" cy="138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04962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2011-9-25/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8394" y="1019637"/>
            <a:ext cx="64609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1214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619</TotalTime>
  <Words>397</Words>
  <Application>Microsoft Office PowerPoint</Application>
  <PresentationFormat>Předvádění na obrazovce (4:3)</PresentationFormat>
  <Paragraphs>125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78</cp:revision>
  <dcterms:created xsi:type="dcterms:W3CDTF">2011-10-30T13:19:01Z</dcterms:created>
  <dcterms:modified xsi:type="dcterms:W3CDTF">2012-12-19T12:41:03Z</dcterms:modified>
</cp:coreProperties>
</file>