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59" r:id="rId5"/>
    <p:sldId id="260" r:id="rId6"/>
    <p:sldId id="265" r:id="rId7"/>
    <p:sldId id="261" r:id="rId8"/>
    <p:sldId id="262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99FF33"/>
    <a:srgbClr val="FFFF00"/>
    <a:srgbClr val="FF66CC"/>
    <a:srgbClr val="0066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162" autoAdjust="0"/>
    <p:restoredTop sz="94660"/>
  </p:normalViewPr>
  <p:slideViewPr>
    <p:cSldViewPr>
      <p:cViewPr varScale="1">
        <p:scale>
          <a:sx n="70" d="100"/>
          <a:sy n="70" d="100"/>
        </p:scale>
        <p:origin x="-16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VY_32_INOVACE_05_Vyjmen.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Párové souhlásky.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2F42BB-1E31-4571-9FFC-E7A36E400589}" type="presOf" srcId="{4C35D32F-0EAB-4CD7-82EE-45574DC2A586}" destId="{890E4F0B-2866-4A3F-A3C7-2A14B1797930}" srcOrd="1" destOrd="0" presId="urn:microsoft.com/office/officeart/2005/8/layout/target3"/>
    <dgm:cxn modelId="{3AE45A4D-E631-4D3B-8E5A-C5B6CBE9CA9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ED9433-3024-4D3B-99F1-7A104FD57AF0}" type="presOf" srcId="{4C35D32F-0EAB-4CD7-82EE-45574DC2A586}" destId="{8BEBB6EC-1DAA-4CAC-8A25-BC0FCBD5DBD5}" srcOrd="0" destOrd="0" presId="urn:microsoft.com/office/officeart/2005/8/layout/target3"/>
    <dgm:cxn modelId="{D8923C9B-9D64-4D1D-ABBF-9FFABB6B1F28}" type="presOf" srcId="{B651F6E3-6281-48DB-9319-2AEAFDAE7572}" destId="{619D679B-A015-4ECF-8348-D1034C574F40}" srcOrd="0" destOrd="0" presId="urn:microsoft.com/office/officeart/2005/8/layout/target3"/>
    <dgm:cxn modelId="{05E1FE85-2285-4D7E-B64C-2BFAEF9A476C}" type="presOf" srcId="{D1D4F407-5343-4D3F-B5B9-D407B03CAEB4}" destId="{AED2198E-93D5-4001-81B4-73124B309672}" srcOrd="1" destOrd="0" presId="urn:microsoft.com/office/officeart/2005/8/layout/target3"/>
    <dgm:cxn modelId="{5CC053E8-C29F-4A76-9AE8-7B455E4B45C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6EB1D2-59D5-4E4B-896D-9DAF254F8594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3B760E-8C9E-42B9-AC2E-73CE6966D107}" type="presOf" srcId="{D1B46980-6531-4606-95E6-44980827E919}" destId="{2BE915AB-18AA-4053-B92C-3BFC9ED204BB}" srcOrd="1" destOrd="0" presId="urn:microsoft.com/office/officeart/2005/8/layout/target3"/>
    <dgm:cxn modelId="{69AE8D4E-F6CC-437F-96A8-14DE2820EC63}" type="presOf" srcId="{D8197B8C-B260-4A16-BDF4-0947B075E274}" destId="{5A5FFA88-C948-4069-8E93-59FA12366E83}" srcOrd="1" destOrd="0" presId="urn:microsoft.com/office/officeart/2005/8/layout/target3"/>
    <dgm:cxn modelId="{C2597A3D-DB27-4DA5-A180-04D54EBA50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817667-5921-4864-AF5B-66F15A856F0A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419C64-ED85-4008-8204-320F1474B029}" type="presParOf" srcId="{333A1088-737F-45CB-B68E-254E46348037}" destId="{F5ABB229-8D3B-4694-996A-96F23CF14429}" srcOrd="0" destOrd="0" presId="urn:microsoft.com/office/officeart/2005/8/layout/target3"/>
    <dgm:cxn modelId="{C09A373E-4692-4962-B75B-17130078439B}" type="presParOf" srcId="{333A1088-737F-45CB-B68E-254E46348037}" destId="{F41139FD-01EE-4571-8B17-4FB00FC51163}" srcOrd="1" destOrd="0" presId="urn:microsoft.com/office/officeart/2005/8/layout/target3"/>
    <dgm:cxn modelId="{7882D8B8-8816-4071-9036-E8BF3C1C0051}" type="presParOf" srcId="{333A1088-737F-45CB-B68E-254E46348037}" destId="{D005CE8C-CC26-4C3E-AC11-E15060ECD759}" srcOrd="2" destOrd="0" presId="urn:microsoft.com/office/officeart/2005/8/layout/target3"/>
    <dgm:cxn modelId="{385E529D-BA05-4481-A717-54F0F46AE106}" type="presParOf" srcId="{333A1088-737F-45CB-B68E-254E46348037}" destId="{2C702D82-9B77-49B7-9568-BB8EB47C3372}" srcOrd="3" destOrd="0" presId="urn:microsoft.com/office/officeart/2005/8/layout/target3"/>
    <dgm:cxn modelId="{8D169CCC-41C3-4FC7-A0A1-F15895CAA8EA}" type="presParOf" srcId="{333A1088-737F-45CB-B68E-254E46348037}" destId="{A52A0455-90FF-4808-ABD0-F02540D31D5A}" srcOrd="4" destOrd="0" presId="urn:microsoft.com/office/officeart/2005/8/layout/target3"/>
    <dgm:cxn modelId="{6B0B5CF1-5DED-4C4F-9B72-C516A478AF7F}" type="presParOf" srcId="{333A1088-737F-45CB-B68E-254E46348037}" destId="{6140AFEC-043D-4C43-A2F9-D0F5331DF3A3}" srcOrd="5" destOrd="0" presId="urn:microsoft.com/office/officeart/2005/8/layout/target3"/>
    <dgm:cxn modelId="{F116C59B-E5DE-466F-ACCA-8BC3F3AB1C2E}" type="presParOf" srcId="{333A1088-737F-45CB-B68E-254E46348037}" destId="{9358AC05-5D7D-4327-9F80-1AD486AEA664}" srcOrd="6" destOrd="0" presId="urn:microsoft.com/office/officeart/2005/8/layout/target3"/>
    <dgm:cxn modelId="{A5B74AC4-52EE-4527-A11B-151C4DD15E59}" type="presParOf" srcId="{333A1088-737F-45CB-B68E-254E46348037}" destId="{313FC574-E1CD-4FB4-B054-0B805CE0447D}" srcOrd="7" destOrd="0" presId="urn:microsoft.com/office/officeart/2005/8/layout/target3"/>
    <dgm:cxn modelId="{1D7852FB-C850-465E-B42A-4A93FAA1C39A}" type="presParOf" srcId="{333A1088-737F-45CB-B68E-254E46348037}" destId="{619D679B-A015-4ECF-8348-D1034C574F40}" srcOrd="8" destOrd="0" presId="urn:microsoft.com/office/officeart/2005/8/layout/target3"/>
    <dgm:cxn modelId="{47CE422F-0C6D-4DEE-BFF0-1969768D5EE6}" type="presParOf" srcId="{333A1088-737F-45CB-B68E-254E46348037}" destId="{322283A8-4A27-4CDA-BAE3-F381106A9174}" srcOrd="9" destOrd="0" presId="urn:microsoft.com/office/officeart/2005/8/layout/target3"/>
    <dgm:cxn modelId="{8FE21F9D-BCC2-4F79-8B04-F13D839A4AB9}" type="presParOf" srcId="{333A1088-737F-45CB-B68E-254E46348037}" destId="{FFC9F71D-1B4F-4AD9-A4A6-86ADEFC8AF5C}" srcOrd="10" destOrd="0" presId="urn:microsoft.com/office/officeart/2005/8/layout/target3"/>
    <dgm:cxn modelId="{3306C48E-88DB-4AE0-8EA0-C8364A524C35}" type="presParOf" srcId="{333A1088-737F-45CB-B68E-254E46348037}" destId="{25B08C86-7E15-44DC-BE7F-FFB55DD49D12}" srcOrd="11" destOrd="0" presId="urn:microsoft.com/office/officeart/2005/8/layout/target3"/>
    <dgm:cxn modelId="{302A9D0A-2A19-495F-BDB9-C8D1433A0A52}" type="presParOf" srcId="{333A1088-737F-45CB-B68E-254E46348037}" destId="{76644BE8-9D7C-4C09-B250-3D10AF48CBB7}" srcOrd="12" destOrd="0" presId="urn:microsoft.com/office/officeart/2005/8/layout/target3"/>
    <dgm:cxn modelId="{E5D0406C-7D87-4AA2-A661-BFA44EC9EBE1}" type="presParOf" srcId="{333A1088-737F-45CB-B68E-254E46348037}" destId="{EE85B701-7295-41C0-BA7A-34D3756A2AE6}" srcOrd="13" destOrd="0" presId="urn:microsoft.com/office/officeart/2005/8/layout/target3"/>
    <dgm:cxn modelId="{AA1564ED-9359-4F91-889C-F401FC593D42}" type="presParOf" srcId="{333A1088-737F-45CB-B68E-254E46348037}" destId="{8BEBB6EC-1DAA-4CAC-8A25-BC0FCBD5DBD5}" srcOrd="14" destOrd="0" presId="urn:microsoft.com/office/officeart/2005/8/layout/target3"/>
    <dgm:cxn modelId="{C6EE43FD-1A93-40F5-89B9-DDFD1655689A}" type="presParOf" srcId="{333A1088-737F-45CB-B68E-254E46348037}" destId="{AED2198E-93D5-4001-81B4-73124B309672}" srcOrd="15" destOrd="0" presId="urn:microsoft.com/office/officeart/2005/8/layout/target3"/>
    <dgm:cxn modelId="{099CBB81-B102-4749-9A7D-770B4914EC41}" type="presParOf" srcId="{333A1088-737F-45CB-B68E-254E46348037}" destId="{2BE915AB-18AA-4053-B92C-3BFC9ED204BB}" srcOrd="16" destOrd="0" presId="urn:microsoft.com/office/officeart/2005/8/layout/target3"/>
    <dgm:cxn modelId="{3307440A-8971-436A-8D90-38CA98B52ABA}" type="presParOf" srcId="{333A1088-737F-45CB-B68E-254E46348037}" destId="{6BB5E863-4638-4E1D-BFDE-399D028AC4ED}" srcOrd="17" destOrd="0" presId="urn:microsoft.com/office/officeart/2005/8/layout/target3"/>
    <dgm:cxn modelId="{EC969C90-39A5-4DB9-A6C4-1E4042D841B6}" type="presParOf" srcId="{333A1088-737F-45CB-B68E-254E46348037}" destId="{5A5FFA88-C948-4069-8E93-59FA12366E83}" srcOrd="18" destOrd="0" presId="urn:microsoft.com/office/officeart/2005/8/layout/target3"/>
    <dgm:cxn modelId="{DB379471-ED51-4499-BD8D-8C9AAD8EDD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VY_32_INOVACE_05_Vyjmen.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Párové souhlásky.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935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541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749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8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845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2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57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268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395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962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427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9BE21B-EAD6-4148-96CF-3A640BDF6BC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D178A-1431-45C6-921A-535046B8D4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75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46540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98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párových souhláskách. Úkolem žáků je tvořit slova s párovými souhláskami, odůvodnit jejich pravopis a  doplnit párovou souhlásku 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0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02642" y="188640"/>
            <a:ext cx="5153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Párové souhlásky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3294" y="1268759"/>
            <a:ext cx="741267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Souhlásky znělé a neznělé tvoří </a:t>
            </a:r>
            <a:r>
              <a:rPr lang="cs-CZ" sz="2800" dirty="0" smtClean="0">
                <a:solidFill>
                  <a:srgbClr val="FF0000"/>
                </a:solidFill>
              </a:rPr>
              <a:t>páry.</a:t>
            </a:r>
            <a:r>
              <a:rPr lang="cs-CZ" sz="2800" dirty="0" smtClean="0"/>
              <a:t>/dvojice/</a:t>
            </a:r>
          </a:p>
          <a:p>
            <a:r>
              <a:rPr lang="cs-CZ" sz="2800" dirty="0" smtClean="0"/>
              <a:t>Slova napíšeme správně, když si řekneme </a:t>
            </a:r>
            <a:r>
              <a:rPr lang="cs-CZ" sz="2800" dirty="0" smtClean="0">
                <a:solidFill>
                  <a:srgbClr val="FF0000"/>
                </a:solidFill>
              </a:rPr>
              <a:t>jiný tvar</a:t>
            </a:r>
          </a:p>
          <a:p>
            <a:r>
              <a:rPr lang="cs-CZ" sz="2800" dirty="0" smtClean="0"/>
              <a:t>slova nebo najdeme </a:t>
            </a:r>
            <a:r>
              <a:rPr lang="cs-CZ" sz="2800" dirty="0" smtClean="0">
                <a:solidFill>
                  <a:srgbClr val="FF0000"/>
                </a:solidFill>
              </a:rPr>
              <a:t>slovo příbuzné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9552" y="3212976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b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63979" y="2755776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43531" y="4668804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t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9852" y="4127376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2" y="3212976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63979" y="5434503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940152" y="4725144"/>
            <a:ext cx="151216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68448" y="3347010"/>
            <a:ext cx="10182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 - b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4583" y="4859178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 - d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93517" y="2889810"/>
            <a:ext cx="8980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 - z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02384" y="4252190"/>
            <a:ext cx="8980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 - ž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9376" y="5583204"/>
            <a:ext cx="8531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ď -ť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54448" y="3347010"/>
            <a:ext cx="8835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- f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9339" y="4859177"/>
            <a:ext cx="1213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 - ch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983253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08F8\AppData\Local\Microsoft\Windows\Temporary Internet Files\Content.IE5\W1PO9J4Y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26" y="1164398"/>
            <a:ext cx="1230548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F8\AppData\Local\Microsoft\Windows\Temporary Internet Files\Content.IE5\V2MTJTTD\MC9003439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5" y="2992367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F8\AppData\Local\Microsoft\Windows\Temporary Internet Files\Content.IE5\7N1VN3QZ\MC900391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808" y="4794613"/>
            <a:ext cx="177850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F8\AppData\Local\Microsoft\Windows\Temporary Internet Files\Content.IE5\XLAA7YL1\MC9003914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561" y="3082893"/>
            <a:ext cx="1818742" cy="120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F8\AppData\Local\Microsoft\Windows\Temporary Internet Files\Content.IE5\V2MTJTTD\MP9003867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92398"/>
            <a:ext cx="1715895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F8\AppData\Local\Microsoft\Windows\Temporary Internet Files\Content.IE5\XLAA7YL1\MC90044173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148" y="812638"/>
            <a:ext cx="151200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700" y="1340768"/>
            <a:ext cx="7864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le</a:t>
            </a:r>
            <a:r>
              <a:rPr lang="cs-CZ" sz="4000" dirty="0" smtClean="0">
                <a:solidFill>
                  <a:srgbClr val="FF0000"/>
                </a:solidFill>
              </a:rPr>
              <a:t>v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3303" y="1694711"/>
            <a:ext cx="12963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tu</a:t>
            </a:r>
            <a:r>
              <a:rPr lang="cs-CZ" sz="4000" dirty="0" smtClean="0">
                <a:solidFill>
                  <a:srgbClr val="FF0000"/>
                </a:solidFill>
              </a:rPr>
              <a:t>ž</a:t>
            </a:r>
            <a:r>
              <a:rPr lang="cs-CZ" sz="4000" dirty="0" smtClean="0"/>
              <a:t>ka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64288" y="1033877"/>
            <a:ext cx="15055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nů</a:t>
            </a:r>
            <a:r>
              <a:rPr lang="cs-CZ" sz="4000" dirty="0" smtClean="0">
                <a:solidFill>
                  <a:srgbClr val="FF0000"/>
                </a:solidFill>
              </a:rPr>
              <a:t>ž</a:t>
            </a:r>
            <a:r>
              <a:rPr lang="cs-CZ" sz="4000" dirty="0" smtClean="0"/>
              <a:t>ky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5674" y="2992367"/>
            <a:ext cx="9236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su</a:t>
            </a:r>
            <a:r>
              <a:rPr lang="cs-CZ" sz="4000" dirty="0" smtClean="0">
                <a:solidFill>
                  <a:srgbClr val="FF0000"/>
                </a:solidFill>
              </a:rPr>
              <a:t>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45415" y="3705253"/>
            <a:ext cx="13615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ža</a:t>
            </a:r>
            <a:r>
              <a:rPr lang="cs-CZ" sz="4000" dirty="0" smtClean="0">
                <a:solidFill>
                  <a:srgbClr val="FF0000"/>
                </a:solidFill>
              </a:rPr>
              <a:t>b</a:t>
            </a:r>
            <a:r>
              <a:rPr lang="cs-CZ" sz="4000" dirty="0" smtClean="0"/>
              <a:t>ka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85884" y="5351869"/>
            <a:ext cx="13373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ry</a:t>
            </a:r>
            <a:r>
              <a:rPr lang="cs-CZ" sz="4000" dirty="0" smtClean="0">
                <a:solidFill>
                  <a:srgbClr val="FF0000"/>
                </a:solidFill>
              </a:rPr>
              <a:t>b</a:t>
            </a:r>
            <a:r>
              <a:rPr lang="cs-CZ" sz="4000" dirty="0" smtClean="0"/>
              <a:t>ka</a:t>
            </a:r>
            <a:endParaRPr lang="cs-CZ" sz="4000" dirty="0"/>
          </a:p>
        </p:txBody>
      </p:sp>
      <p:pic>
        <p:nvPicPr>
          <p:cNvPr id="1026" name="Picture 2" descr="C:\Users\08F8\AppData\Local\Microsoft\Windows\Temporary Internet Files\Content.IE5\328UTKQP\MC9001422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29326"/>
            <a:ext cx="1014234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08F8\AppData\Local\Microsoft\Windows\Temporary Internet Files\Content.IE5\7N1VN3QZ\MC9000304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341" y="5009648"/>
            <a:ext cx="1883361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8\AppData\Local\Microsoft\Windows\Temporary Internet Files\Content.IE5\IJQ02WKX\MC9002155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009478"/>
            <a:ext cx="1499596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345415" y="5965681"/>
            <a:ext cx="1249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oře</a:t>
            </a:r>
            <a:r>
              <a:rPr lang="cs-CZ" sz="3600" dirty="0" smtClean="0">
                <a:solidFill>
                  <a:srgbClr val="FF0000"/>
                </a:solidFill>
              </a:rPr>
              <a:t>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23564" y="3360030"/>
            <a:ext cx="14335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hru</a:t>
            </a:r>
            <a:r>
              <a:rPr lang="cs-CZ" sz="3600" dirty="0" smtClean="0">
                <a:solidFill>
                  <a:srgbClr val="FF0000"/>
                </a:solidFill>
              </a:rPr>
              <a:t>š</a:t>
            </a:r>
            <a:r>
              <a:rPr lang="cs-CZ" sz="3600" dirty="0" smtClean="0"/>
              <a:t>ka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82702" y="5190312"/>
            <a:ext cx="1156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labu</a:t>
            </a:r>
            <a:r>
              <a:rPr lang="cs-CZ" sz="3600" dirty="0" smtClean="0">
                <a:solidFill>
                  <a:srgbClr val="FF0000"/>
                </a:solidFill>
              </a:rPr>
              <a:t>ť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89030" y="110547"/>
            <a:ext cx="53778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Pojmenuj správně obrázky!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87746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5347" y="71517"/>
            <a:ext cx="8229600" cy="1143000"/>
          </a:xfrm>
          <a:scene3d>
            <a:camera prst="obliqueTopRight"/>
            <a:lightRig rig="threePt" dir="t"/>
          </a:scene3d>
        </p:spPr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Co je to?</a:t>
            </a:r>
            <a:endParaRPr lang="cs-CZ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14517"/>
            <a:ext cx="30267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Vrká na střeše?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884275"/>
            <a:ext cx="35617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Umí dobře krájet?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3" y="2530606"/>
            <a:ext cx="3264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Kváká v rybníce?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3" y="3190119"/>
            <a:ext cx="38822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Má ji každé vajíčko?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443" y="3836450"/>
            <a:ext cx="34664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Dává nám světlo?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443" y="4482781"/>
            <a:ext cx="44884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Roste v lese, je modrá?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521" y="5129112"/>
            <a:ext cx="35575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Umí stříhat papír?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0349" y="5778186"/>
            <a:ext cx="38448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Nosíme v ní nákup?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1141905"/>
            <a:ext cx="151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HOLU</a:t>
            </a:r>
            <a:r>
              <a:rPr lang="cs-CZ" sz="3600" dirty="0" smtClean="0">
                <a:solidFill>
                  <a:srgbClr val="FF0000"/>
                </a:solidFill>
              </a:rPr>
              <a:t>B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71478" y="1884274"/>
            <a:ext cx="995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NŮ</a:t>
            </a:r>
            <a:r>
              <a:rPr lang="cs-CZ" sz="3600" dirty="0" smtClean="0">
                <a:solidFill>
                  <a:srgbClr val="FF0000"/>
                </a:solidFill>
              </a:rPr>
              <a:t>Ž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28532" y="2543788"/>
            <a:ext cx="1426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ŽA</a:t>
            </a:r>
            <a:r>
              <a:rPr lang="cs-CZ" sz="3600" dirty="0" smtClean="0">
                <a:solidFill>
                  <a:srgbClr val="FF0000"/>
                </a:solidFill>
              </a:rPr>
              <a:t>B</a:t>
            </a:r>
            <a:r>
              <a:rPr lang="cs-CZ" sz="3600" dirty="0" smtClean="0">
                <a:solidFill>
                  <a:srgbClr val="006600"/>
                </a:solidFill>
              </a:rPr>
              <a:t>KA</a:t>
            </a:r>
            <a:endParaRPr lang="cs-CZ" sz="3600" dirty="0">
              <a:solidFill>
                <a:srgbClr val="0066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74367" y="3185974"/>
            <a:ext cx="21857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SKOŘÁ</a:t>
            </a:r>
            <a:r>
              <a:rPr lang="cs-CZ" sz="3600" dirty="0" smtClean="0">
                <a:solidFill>
                  <a:srgbClr val="FF0000"/>
                </a:solidFill>
              </a:rPr>
              <a:t>P</a:t>
            </a:r>
            <a:r>
              <a:rPr lang="cs-CZ" sz="3600" dirty="0" smtClean="0">
                <a:solidFill>
                  <a:srgbClr val="006600"/>
                </a:solidFill>
              </a:rPr>
              <a:t>KA</a:t>
            </a:r>
            <a:endParaRPr lang="cs-CZ" sz="3600" dirty="0">
              <a:solidFill>
                <a:srgbClr val="0066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73873" y="3832304"/>
            <a:ext cx="19818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ŽÁRO</a:t>
            </a:r>
            <a:r>
              <a:rPr lang="cs-CZ" sz="3600" dirty="0" smtClean="0">
                <a:solidFill>
                  <a:srgbClr val="FF0000"/>
                </a:solidFill>
              </a:rPr>
              <a:t>V</a:t>
            </a:r>
            <a:r>
              <a:rPr lang="cs-CZ" sz="3600" dirty="0" smtClean="0">
                <a:solidFill>
                  <a:srgbClr val="006600"/>
                </a:solidFill>
              </a:rPr>
              <a:t>KA</a:t>
            </a:r>
            <a:endParaRPr lang="cs-CZ" sz="3600" dirty="0">
              <a:solidFill>
                <a:srgbClr val="0066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74367" y="4478635"/>
            <a:ext cx="2058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BORŮ</a:t>
            </a:r>
            <a:r>
              <a:rPr lang="cs-CZ" sz="3600" dirty="0" smtClean="0">
                <a:solidFill>
                  <a:srgbClr val="FF0000"/>
                </a:solidFill>
              </a:rPr>
              <a:t>V</a:t>
            </a:r>
            <a:r>
              <a:rPr lang="cs-CZ" sz="3600" dirty="0" smtClean="0">
                <a:solidFill>
                  <a:srgbClr val="006600"/>
                </a:solidFill>
              </a:rPr>
              <a:t>KA</a:t>
            </a:r>
            <a:endParaRPr lang="cs-CZ" sz="3600" dirty="0">
              <a:solidFill>
                <a:srgbClr val="0066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1252" y="5149247"/>
            <a:ext cx="1460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NŮ</a:t>
            </a:r>
            <a:r>
              <a:rPr lang="cs-CZ" sz="3600" dirty="0" smtClean="0">
                <a:solidFill>
                  <a:srgbClr val="FF0000"/>
                </a:solidFill>
              </a:rPr>
              <a:t>Ž</a:t>
            </a:r>
            <a:r>
              <a:rPr lang="cs-CZ" sz="3600" dirty="0" smtClean="0">
                <a:solidFill>
                  <a:srgbClr val="006600"/>
                </a:solidFill>
              </a:rPr>
              <a:t>KY</a:t>
            </a:r>
            <a:endParaRPr lang="cs-CZ" sz="3600" dirty="0">
              <a:solidFill>
                <a:srgbClr val="0066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03145" y="5775443"/>
            <a:ext cx="1360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TA</a:t>
            </a:r>
            <a:r>
              <a:rPr lang="cs-CZ" sz="3600" dirty="0" smtClean="0">
                <a:solidFill>
                  <a:srgbClr val="FF0000"/>
                </a:solidFill>
              </a:rPr>
              <a:t>Š</a:t>
            </a:r>
            <a:r>
              <a:rPr lang="cs-CZ" sz="3600" dirty="0" smtClean="0">
                <a:solidFill>
                  <a:srgbClr val="006600"/>
                </a:solidFill>
              </a:rPr>
              <a:t>KA</a:t>
            </a:r>
            <a:endParaRPr lang="cs-CZ" sz="3600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0145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131838" y="982115"/>
            <a:ext cx="914400" cy="914400"/>
          </a:xfrm>
          <a:prstGeom prst="rect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942769" y="188640"/>
            <a:ext cx="48070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 slabik utvoř slova!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5199" y="1117340"/>
            <a:ext cx="914400" cy="914400"/>
          </a:xfrm>
          <a:prstGeom prst="rect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53850" y="1124743"/>
            <a:ext cx="670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bo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8405" y="1258778"/>
            <a:ext cx="60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ka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1791388" y="1447909"/>
            <a:ext cx="914400" cy="914400"/>
          </a:xfrm>
          <a:prstGeom prst="rect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50882" y="1574540"/>
            <a:ext cx="7954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rův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8100392" y="1929445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92280" y="2678071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40152" y="2220871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884230" y="2385811"/>
            <a:ext cx="10262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cház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37860" y="2812105"/>
            <a:ext cx="823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pro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53598" y="2062645"/>
            <a:ext cx="60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ka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54913" y="2139187"/>
            <a:ext cx="15386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borů</a:t>
            </a:r>
            <a:r>
              <a:rPr lang="cs-CZ" sz="3200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ka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08128" y="3280030"/>
            <a:ext cx="1878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prochá</a:t>
            </a:r>
            <a:r>
              <a:rPr lang="cs-CZ" sz="3200" dirty="0" smtClean="0">
                <a:solidFill>
                  <a:srgbClr val="FF0000"/>
                </a:solidFill>
              </a:rPr>
              <a:t>z</a:t>
            </a:r>
            <a:r>
              <a:rPr lang="cs-CZ" sz="3200" dirty="0" smtClean="0"/>
              <a:t>ka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1033162" y="303214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8949" y="411309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131910" y="361691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186368" y="3154360"/>
            <a:ext cx="60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ka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0961" y="4247128"/>
            <a:ext cx="670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44116" y="3761542"/>
            <a:ext cx="889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hád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4741" y="4601071"/>
            <a:ext cx="1623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pohá</a:t>
            </a:r>
            <a:r>
              <a:rPr lang="cs-CZ" sz="3200" dirty="0" smtClean="0">
                <a:solidFill>
                  <a:srgbClr val="FF0000"/>
                </a:solidFill>
              </a:rPr>
              <a:t>d</a:t>
            </a:r>
            <a:r>
              <a:rPr lang="cs-CZ" sz="3200" dirty="0" smtClean="0"/>
              <a:t>ka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7028704" y="5733256"/>
            <a:ext cx="914400" cy="914400"/>
          </a:xfrm>
          <a:prstGeom prst="rect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940152" y="5319368"/>
            <a:ext cx="914400" cy="914400"/>
          </a:xfrm>
          <a:prstGeom prst="rect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078912" y="4893459"/>
            <a:ext cx="914400" cy="914400"/>
          </a:xfrm>
          <a:prstGeom prst="rect">
            <a:avLst/>
          </a:prstGeom>
          <a:solidFill>
            <a:srgbClr val="99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161937" y="5867290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pa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884230" y="5456072"/>
            <a:ext cx="924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mát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27954" y="5058271"/>
            <a:ext cx="60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ka</a:t>
            </a:r>
            <a:endParaRPr lang="cs-CZ" sz="3600" dirty="0"/>
          </a:p>
        </p:txBody>
      </p:sp>
      <p:sp>
        <p:nvSpPr>
          <p:cNvPr id="33" name="Obdélník 32"/>
          <p:cNvSpPr/>
          <p:nvPr/>
        </p:nvSpPr>
        <p:spPr>
          <a:xfrm>
            <a:off x="2608635" y="5898068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490362" y="5645203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884230" y="4541410"/>
            <a:ext cx="1634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pamá</a:t>
            </a:r>
            <a:r>
              <a:rPr lang="cs-CZ" sz="3200" dirty="0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ka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84159" y="6032102"/>
            <a:ext cx="7633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tuž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43568" y="5788990"/>
            <a:ext cx="607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ka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33439" y="5788990"/>
            <a:ext cx="1076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tu</a:t>
            </a:r>
            <a:r>
              <a:rPr lang="cs-CZ" sz="3200" dirty="0" smtClean="0">
                <a:solidFill>
                  <a:srgbClr val="FF0000"/>
                </a:solidFill>
              </a:rPr>
              <a:t>ž</a:t>
            </a:r>
            <a:r>
              <a:rPr lang="cs-CZ" sz="3200" dirty="0" smtClean="0"/>
              <a:t>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5110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6" grpId="0"/>
      <p:bldP spid="35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5194"/>
            <a:ext cx="72894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Dokonči celá přirovnání!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2829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silný jako…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108387"/>
            <a:ext cx="29576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pyšný jako…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636912"/>
            <a:ext cx="2544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líný jako…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140968"/>
            <a:ext cx="3193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zdravý jako …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5025" y="3645024"/>
            <a:ext cx="2930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tlustý jako…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724" y="4149079"/>
            <a:ext cx="305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sladký jako…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7264" y="4690009"/>
            <a:ext cx="33757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studený jako…</a:t>
            </a:r>
            <a:endParaRPr lang="cs-CZ" sz="3600" dirty="0"/>
          </a:p>
        </p:txBody>
      </p:sp>
      <p:pic>
        <p:nvPicPr>
          <p:cNvPr id="2050" name="Picture 2" descr="C:\Users\08F8\AppData\Local\Microsoft\Windows\Temporary Internet Files\Content.IE5\7N1VN3QZ\MC900030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554" y="974387"/>
            <a:ext cx="1307100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08F8\AppData\Local\Microsoft\Windows\Temporary Internet Files\Content.IE5\7N1VN3QZ\MC900391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53" y="5424613"/>
            <a:ext cx="1229653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67295" y="1523284"/>
            <a:ext cx="8300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lev 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70510" y="1523284"/>
            <a:ext cx="9019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err="1" smtClean="0"/>
              <a:t>lef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21880" y="2121569"/>
            <a:ext cx="84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páv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84652" y="2121569"/>
            <a:ext cx="10315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err="1" smtClean="0"/>
              <a:t>páf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16786" y="2686364"/>
            <a:ext cx="7989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veš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62010" y="2686363"/>
            <a:ext cx="1041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err="1" smtClean="0"/>
              <a:t>vež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21880" y="3200817"/>
            <a:ext cx="1220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rybka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83098" y="3215778"/>
            <a:ext cx="1466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err="1" smtClean="0"/>
              <a:t>rypka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12097" y="3667031"/>
            <a:ext cx="8499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sud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9209" y="3678546"/>
            <a:ext cx="1007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dirty="0" err="1" smtClean="0"/>
              <a:t>sut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12097" y="4165250"/>
            <a:ext cx="10246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med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34988" y="4165249"/>
            <a:ext cx="1179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met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91048" y="4724326"/>
            <a:ext cx="761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led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659711" y="4728812"/>
            <a:ext cx="916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let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15177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F8\AppData\Local\Microsoft\Windows\Temporary Internet Files\Content.IE5\0STZ6AM1\MC9004405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190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F8\AppData\Local\Microsoft\Windows\Temporary Internet Files\Content.IE5\XLAA7YL1\MC9004405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642" y="0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8\AppData\Local\Microsoft\Windows\Temporary Internet Files\Content.IE5\3Z8L2FP6\MC90044056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94000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F8\AppData\Local\Microsoft\Windows\Temporary Internet Files\Content.IE5\IJQ02WKX\MC90044056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000" y="5094000"/>
            <a:ext cx="1764000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12420" y="251053"/>
            <a:ext cx="458817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Doplň  jména dětí!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85930" y="1556792"/>
            <a:ext cx="1393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Václa</a:t>
            </a:r>
            <a:r>
              <a:rPr lang="cs-CZ" sz="3600" dirty="0" smtClean="0"/>
              <a:t>_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1854" y="2220927"/>
            <a:ext cx="1633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Tere_ka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16602" y="2868129"/>
            <a:ext cx="13085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Ra_ka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28344" y="3511846"/>
            <a:ext cx="1388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Vojtě</a:t>
            </a:r>
            <a:r>
              <a:rPr lang="cs-CZ" sz="3600" dirty="0" smtClean="0"/>
              <a:t>_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08345" y="4172570"/>
            <a:ext cx="12287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Jaku</a:t>
            </a:r>
            <a:r>
              <a:rPr lang="cs-CZ" sz="3600" dirty="0" smtClean="0"/>
              <a:t>_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74906" y="4818901"/>
            <a:ext cx="1295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Zu_ka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66050" y="1556626"/>
            <a:ext cx="14308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Tomá</a:t>
            </a:r>
            <a:r>
              <a:rPr lang="cs-CZ" sz="3600" dirty="0" smtClean="0"/>
              <a:t>_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66050" y="2202957"/>
            <a:ext cx="15388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Pa_lína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166050" y="2857436"/>
            <a:ext cx="15827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Kryšto</a:t>
            </a:r>
            <a:r>
              <a:rPr lang="cs-CZ" sz="3600" dirty="0" smtClean="0"/>
              <a:t>_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66050" y="3549104"/>
            <a:ext cx="1318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Bě_ka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77224" y="4195435"/>
            <a:ext cx="1335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Lubo_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3557" y="4849757"/>
            <a:ext cx="1375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Slá_ka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5881" y="1556792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56672" y="2217698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09116" y="286169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13959" y="3506196"/>
            <a:ext cx="6222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43862" y="416922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76454" y="4815552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03577" y="1535601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š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28581" y="2203123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79203" y="2849288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f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83083" y="3549104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29042" y="4203426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š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38963" y="481890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1794716" y="5669676"/>
            <a:ext cx="1116000" cy="828000"/>
          </a:xfrm>
          <a:prstGeom prst="wedgeEllipseCallout">
            <a:avLst/>
          </a:prstGeom>
          <a:solidFill>
            <a:schemeClr val="bg1"/>
          </a:solidFill>
          <a:scene3d>
            <a:camera prst="orthographicFront">
              <a:rot lat="0" lon="0" rev="192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40363" y="5910219"/>
            <a:ext cx="1052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0" name="Oválný popisek 29"/>
          <p:cNvSpPr/>
          <p:nvPr/>
        </p:nvSpPr>
        <p:spPr>
          <a:xfrm>
            <a:off x="6186658" y="5695637"/>
            <a:ext cx="1080000" cy="936000"/>
          </a:xfrm>
          <a:prstGeom prst="wedgeEllipseCallout">
            <a:avLst/>
          </a:prstGeom>
          <a:solidFill>
            <a:schemeClr val="bg1"/>
          </a:solidFill>
          <a:scene3d>
            <a:camera prst="orthographicFront">
              <a:rot lat="0" lon="0" rev="6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277091" y="6083676"/>
            <a:ext cx="855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Skvěle!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27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  <p:bldP spid="29" grpId="0"/>
      <p:bldP spid="30" grpId="0" animBg="1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Připrav si pracovní sešit a doplňuj párové souhlásky!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628800"/>
            <a:ext cx="890872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Obra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  visí na stěně. Děti staví z písku hra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. </a:t>
            </a:r>
          </a:p>
          <a:p>
            <a:r>
              <a:rPr lang="cs-CZ" sz="3600" dirty="0" err="1" smtClean="0"/>
              <a:t>Lo</a:t>
            </a:r>
            <a:r>
              <a:rPr lang="cs-CZ" sz="3600" dirty="0" smtClean="0">
                <a:solidFill>
                  <a:srgbClr val="FF0000"/>
                </a:solidFill>
              </a:rPr>
              <a:t>_ </a:t>
            </a:r>
            <a:r>
              <a:rPr lang="cs-CZ" sz="3600" dirty="0" smtClean="0"/>
              <a:t> vyplula z přístavu. V září letí ptáci na ji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V pouzdře mám novou tu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 ku. V řece plave</a:t>
            </a:r>
          </a:p>
          <a:p>
            <a:r>
              <a:rPr lang="cs-CZ" sz="3600" dirty="0" err="1" smtClean="0"/>
              <a:t>pstru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 . Na záhonu roste </a:t>
            </a:r>
            <a:r>
              <a:rPr lang="cs-CZ" sz="3600" dirty="0" err="1" smtClean="0"/>
              <a:t>mrke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 . Ráda chodím </a:t>
            </a:r>
          </a:p>
          <a:p>
            <a:r>
              <a:rPr lang="cs-CZ" sz="3600" dirty="0" err="1" smtClean="0"/>
              <a:t>pě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 </a:t>
            </a:r>
            <a:r>
              <a:rPr lang="cs-CZ" sz="3600" dirty="0" err="1" smtClean="0"/>
              <a:t>ky</a:t>
            </a:r>
            <a:r>
              <a:rPr lang="cs-CZ" sz="3600" dirty="0" smtClean="0"/>
              <a:t>. Babička upekla tvarohové </a:t>
            </a:r>
            <a:r>
              <a:rPr lang="cs-CZ" sz="3600" dirty="0" err="1" smtClean="0"/>
              <a:t>bu</a:t>
            </a:r>
            <a:r>
              <a:rPr lang="cs-CZ" sz="3600" dirty="0" smtClean="0">
                <a:solidFill>
                  <a:srgbClr val="FF0000"/>
                </a:solidFill>
              </a:rPr>
              <a:t>__</a:t>
            </a:r>
            <a:r>
              <a:rPr lang="cs-CZ" sz="3600" dirty="0" smtClean="0"/>
              <a:t>ty.</a:t>
            </a:r>
          </a:p>
          <a:p>
            <a:r>
              <a:rPr lang="cs-CZ" sz="3600" dirty="0" smtClean="0"/>
              <a:t>Naše </a:t>
            </a:r>
            <a:r>
              <a:rPr lang="cs-CZ" sz="3600" dirty="0" err="1" smtClean="0"/>
              <a:t>Žo</a:t>
            </a:r>
            <a:r>
              <a:rPr lang="cs-CZ" sz="3600" dirty="0" smtClean="0">
                <a:solidFill>
                  <a:srgbClr val="FF0000"/>
                </a:solidFill>
              </a:rPr>
              <a:t>_</a:t>
            </a:r>
            <a:r>
              <a:rPr lang="cs-CZ" sz="3600" dirty="0" smtClean="0"/>
              <a:t> </a:t>
            </a:r>
            <a:r>
              <a:rPr lang="cs-CZ" sz="3600" dirty="0" err="1" smtClean="0"/>
              <a:t>ka</a:t>
            </a:r>
            <a:r>
              <a:rPr lang="cs-CZ" sz="3600" dirty="0" smtClean="0"/>
              <a:t> ráda čte.  </a:t>
            </a:r>
            <a:r>
              <a:rPr lang="cs-CZ" sz="3600" dirty="0" err="1" smtClean="0"/>
              <a:t>Ko</a:t>
            </a:r>
            <a:r>
              <a:rPr lang="cs-CZ" sz="3600" dirty="0" smtClean="0">
                <a:solidFill>
                  <a:srgbClr val="FF0000"/>
                </a:solidFill>
              </a:rPr>
              <a:t>_  </a:t>
            </a:r>
            <a:r>
              <a:rPr lang="cs-CZ" sz="3600" dirty="0" smtClean="0"/>
              <a:t>je černý pták.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604631"/>
            <a:ext cx="386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z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376" y="1604631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d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93740" y="2132856"/>
            <a:ext cx="476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ď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06127" y="213285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h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11093" y="2654226"/>
            <a:ext cx="386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ž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01429" y="3212976"/>
            <a:ext cx="4539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h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3212976"/>
            <a:ext cx="417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v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74590" y="3764531"/>
            <a:ext cx="385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š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34437" y="3826086"/>
            <a:ext cx="6222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6600"/>
                </a:solidFill>
              </a:rPr>
              <a:t>ch</a:t>
            </a:r>
            <a:endParaRPr lang="cs-CZ" sz="3600" dirty="0">
              <a:solidFill>
                <a:srgbClr val="0066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337234"/>
            <a:ext cx="3417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f</a:t>
            </a:r>
            <a:endParaRPr lang="cs-CZ" sz="4000" dirty="0">
              <a:solidFill>
                <a:srgbClr val="0066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12695" y="4331209"/>
            <a:ext cx="385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6600"/>
                </a:solidFill>
              </a:rPr>
              <a:t>s</a:t>
            </a:r>
            <a:endParaRPr lang="cs-CZ" sz="4000" dirty="0">
              <a:solidFill>
                <a:srgbClr val="006600"/>
              </a:solidFill>
            </a:endParaRPr>
          </a:p>
        </p:txBody>
      </p:sp>
      <p:pic>
        <p:nvPicPr>
          <p:cNvPr id="1026" name="Picture 2" descr="C:\Users\08F8\AppData\Local\Microsoft\Windows\Temporary Internet Files\Content.IE5\3Z8L2FP6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0601" y="5039095"/>
            <a:ext cx="18360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546121" y="5433228"/>
            <a:ext cx="3823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Jde ti to výborně!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19" name="Picture 2" descr="C:\Users\08F8\AppData\Local\Microsoft\Windows\Temporary Internet Files\Content.IE5\3Z8L2FP6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361" y="5045120"/>
            <a:ext cx="18360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12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8976" y="725795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2011-10-1/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8976" y="1580479"/>
            <a:ext cx="646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30074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917</TotalTime>
  <Words>420</Words>
  <Application>Microsoft Office PowerPoint</Application>
  <PresentationFormat>Předvádění na obrazovce (4:3)</PresentationFormat>
  <Paragraphs>141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Co je to?</vt:lpstr>
      <vt:lpstr>Prezentace aplikace PowerPoint</vt:lpstr>
      <vt:lpstr>Prezentace aplikace PowerPoint</vt:lpstr>
      <vt:lpstr>Prezentace aplikace PowerPoint</vt:lpstr>
      <vt:lpstr>Připrav si pracovní sešit a doplňuj párové souhlásky!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72</cp:revision>
  <dcterms:created xsi:type="dcterms:W3CDTF">2011-10-08T09:50:12Z</dcterms:created>
  <dcterms:modified xsi:type="dcterms:W3CDTF">2012-12-19T12:41:26Z</dcterms:modified>
</cp:coreProperties>
</file>