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060903"/>
    <a:srgbClr val="99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VY_32_INOVACE_06_Vyjmen</a:t>
          </a:r>
          <a:r>
            <a:rPr lang="cs-CZ" sz="2000" dirty="0" smtClean="0"/>
            <a:t>. slova a stavba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Párové </a:t>
          </a:r>
          <a:r>
            <a:rPr lang="cs-CZ" sz="2000" smtClean="0"/>
            <a:t>souhlásky – test.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F546014-1B32-4935-86E1-3A30864C635C}" type="presOf" srcId="{757F3AB3-0718-4624-B441-E567A8F0AB56}" destId="{333A1088-737F-45CB-B68E-254E46348037}" srcOrd="0" destOrd="0" presId="urn:microsoft.com/office/officeart/2005/8/layout/target3"/>
    <dgm:cxn modelId="{CDAC77BC-0392-4178-A28E-185D55BE5EE2}" type="presOf" srcId="{D1D4F407-5343-4D3F-B5B9-D407B03CAEB4}" destId="{D005CE8C-CC26-4C3E-AC11-E15060ECD759}" srcOrd="0" destOrd="0" presId="urn:microsoft.com/office/officeart/2005/8/layout/target3"/>
    <dgm:cxn modelId="{E60021DC-30AB-419C-9E75-9E0202962B61}" type="presOf" srcId="{D1D4F407-5343-4D3F-B5B9-D407B03CAEB4}" destId="{AED2198E-93D5-4001-81B4-73124B309672}" srcOrd="1" destOrd="0" presId="urn:microsoft.com/office/officeart/2005/8/layout/target3"/>
    <dgm:cxn modelId="{BC9AB97F-D8FD-49B2-B736-05E61DDEDEAA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3B9DD8D-2D3E-4DFB-97C1-769BF9C03E38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9B1AF25-A404-4C7E-B945-50F3B4D31830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A274EFB-8058-4A9C-83BC-8D05091CE40C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112DF0F-B47A-40B4-80B4-F52CEB8CE17F}" type="presOf" srcId="{4C35D32F-0EAB-4CD7-82EE-45574DC2A586}" destId="{890E4F0B-2866-4A3F-A3C7-2A14B1797930}" srcOrd="1" destOrd="0" presId="urn:microsoft.com/office/officeart/2005/8/layout/target3"/>
    <dgm:cxn modelId="{7961DB17-9198-447E-9700-7A3AFBF8E54A}" type="presOf" srcId="{D1B46980-6531-4606-95E6-44980827E919}" destId="{6140AFEC-043D-4C43-A2F9-D0F5331DF3A3}" srcOrd="0" destOrd="0" presId="urn:microsoft.com/office/officeart/2005/8/layout/target3"/>
    <dgm:cxn modelId="{49863D6A-A633-42D1-8177-5E4DDE364002}" type="presOf" srcId="{B651F6E3-6281-48DB-9319-2AEAFDAE7572}" destId="{6BB5E863-4638-4E1D-BFDE-399D028AC4ED}" srcOrd="1" destOrd="0" presId="urn:microsoft.com/office/officeart/2005/8/layout/target3"/>
    <dgm:cxn modelId="{8D8C0BC0-431A-408D-8A61-851CE9D63B8F}" type="presOf" srcId="{4C35D32F-0EAB-4CD7-82EE-45574DC2A586}" destId="{8BEBB6EC-1DAA-4CAC-8A25-BC0FCBD5DBD5}" srcOrd="0" destOrd="0" presId="urn:microsoft.com/office/officeart/2005/8/layout/target3"/>
    <dgm:cxn modelId="{39858C83-339E-4E70-A12E-9D5FD0113975}" type="presParOf" srcId="{333A1088-737F-45CB-B68E-254E46348037}" destId="{F5ABB229-8D3B-4694-996A-96F23CF14429}" srcOrd="0" destOrd="0" presId="urn:microsoft.com/office/officeart/2005/8/layout/target3"/>
    <dgm:cxn modelId="{B0E190DF-70DA-4BB7-98B7-ADFDEE605FD2}" type="presParOf" srcId="{333A1088-737F-45CB-B68E-254E46348037}" destId="{F41139FD-01EE-4571-8B17-4FB00FC51163}" srcOrd="1" destOrd="0" presId="urn:microsoft.com/office/officeart/2005/8/layout/target3"/>
    <dgm:cxn modelId="{9067B661-5FD3-4BC2-8828-1792ABF57C0B}" type="presParOf" srcId="{333A1088-737F-45CB-B68E-254E46348037}" destId="{D005CE8C-CC26-4C3E-AC11-E15060ECD759}" srcOrd="2" destOrd="0" presId="urn:microsoft.com/office/officeart/2005/8/layout/target3"/>
    <dgm:cxn modelId="{3C4311D7-384F-4A41-B222-BC0C6EA29059}" type="presParOf" srcId="{333A1088-737F-45CB-B68E-254E46348037}" destId="{2C702D82-9B77-49B7-9568-BB8EB47C3372}" srcOrd="3" destOrd="0" presId="urn:microsoft.com/office/officeart/2005/8/layout/target3"/>
    <dgm:cxn modelId="{9442B1B2-449D-42A3-806F-54D50261F3CF}" type="presParOf" srcId="{333A1088-737F-45CB-B68E-254E46348037}" destId="{A52A0455-90FF-4808-ABD0-F02540D31D5A}" srcOrd="4" destOrd="0" presId="urn:microsoft.com/office/officeart/2005/8/layout/target3"/>
    <dgm:cxn modelId="{691F373F-0CBE-40C8-AB2F-FEFB55D76C8A}" type="presParOf" srcId="{333A1088-737F-45CB-B68E-254E46348037}" destId="{6140AFEC-043D-4C43-A2F9-D0F5331DF3A3}" srcOrd="5" destOrd="0" presId="urn:microsoft.com/office/officeart/2005/8/layout/target3"/>
    <dgm:cxn modelId="{9ACDE4DF-DC88-4EF0-B70E-69F0616DB5EA}" type="presParOf" srcId="{333A1088-737F-45CB-B68E-254E46348037}" destId="{9358AC05-5D7D-4327-9F80-1AD486AEA664}" srcOrd="6" destOrd="0" presId="urn:microsoft.com/office/officeart/2005/8/layout/target3"/>
    <dgm:cxn modelId="{686E0EB5-1F1F-4E38-9A2E-D65CC556C5D2}" type="presParOf" srcId="{333A1088-737F-45CB-B68E-254E46348037}" destId="{313FC574-E1CD-4FB4-B054-0B805CE0447D}" srcOrd="7" destOrd="0" presId="urn:microsoft.com/office/officeart/2005/8/layout/target3"/>
    <dgm:cxn modelId="{68D3F809-751E-445F-AEA1-ECFDA6A15ECE}" type="presParOf" srcId="{333A1088-737F-45CB-B68E-254E46348037}" destId="{619D679B-A015-4ECF-8348-D1034C574F40}" srcOrd="8" destOrd="0" presId="urn:microsoft.com/office/officeart/2005/8/layout/target3"/>
    <dgm:cxn modelId="{B3FA7B76-81B3-4039-8150-DEED2576A3FA}" type="presParOf" srcId="{333A1088-737F-45CB-B68E-254E46348037}" destId="{322283A8-4A27-4CDA-BAE3-F381106A9174}" srcOrd="9" destOrd="0" presId="urn:microsoft.com/office/officeart/2005/8/layout/target3"/>
    <dgm:cxn modelId="{94287FC4-968A-434D-8067-A05BD318C071}" type="presParOf" srcId="{333A1088-737F-45CB-B68E-254E46348037}" destId="{FFC9F71D-1B4F-4AD9-A4A6-86ADEFC8AF5C}" srcOrd="10" destOrd="0" presId="urn:microsoft.com/office/officeart/2005/8/layout/target3"/>
    <dgm:cxn modelId="{F64506C9-2CD7-4098-B954-22B43696048C}" type="presParOf" srcId="{333A1088-737F-45CB-B68E-254E46348037}" destId="{25B08C86-7E15-44DC-BE7F-FFB55DD49D12}" srcOrd="11" destOrd="0" presId="urn:microsoft.com/office/officeart/2005/8/layout/target3"/>
    <dgm:cxn modelId="{0A3E3F71-E2A2-4E00-AADE-59179F870AF6}" type="presParOf" srcId="{333A1088-737F-45CB-B68E-254E46348037}" destId="{76644BE8-9D7C-4C09-B250-3D10AF48CBB7}" srcOrd="12" destOrd="0" presId="urn:microsoft.com/office/officeart/2005/8/layout/target3"/>
    <dgm:cxn modelId="{7E8288ED-7EC5-4B2E-B685-CF7441882711}" type="presParOf" srcId="{333A1088-737F-45CB-B68E-254E46348037}" destId="{EE85B701-7295-41C0-BA7A-34D3756A2AE6}" srcOrd="13" destOrd="0" presId="urn:microsoft.com/office/officeart/2005/8/layout/target3"/>
    <dgm:cxn modelId="{41A1F276-ABDA-4A2F-851C-5CF0A107B230}" type="presParOf" srcId="{333A1088-737F-45CB-B68E-254E46348037}" destId="{8BEBB6EC-1DAA-4CAC-8A25-BC0FCBD5DBD5}" srcOrd="14" destOrd="0" presId="urn:microsoft.com/office/officeart/2005/8/layout/target3"/>
    <dgm:cxn modelId="{F6BB4520-2A26-4DE7-8868-44AF6F744DBA}" type="presParOf" srcId="{333A1088-737F-45CB-B68E-254E46348037}" destId="{AED2198E-93D5-4001-81B4-73124B309672}" srcOrd="15" destOrd="0" presId="urn:microsoft.com/office/officeart/2005/8/layout/target3"/>
    <dgm:cxn modelId="{68B7B41A-7986-43A4-9422-B69B08160222}" type="presParOf" srcId="{333A1088-737F-45CB-B68E-254E46348037}" destId="{2BE915AB-18AA-4053-B92C-3BFC9ED204BB}" srcOrd="16" destOrd="0" presId="urn:microsoft.com/office/officeart/2005/8/layout/target3"/>
    <dgm:cxn modelId="{FF43AC73-D9FA-45BA-A9DA-8CEFBE4AAA0D}" type="presParOf" srcId="{333A1088-737F-45CB-B68E-254E46348037}" destId="{6BB5E863-4638-4E1D-BFDE-399D028AC4ED}" srcOrd="17" destOrd="0" presId="urn:microsoft.com/office/officeart/2005/8/layout/target3"/>
    <dgm:cxn modelId="{9329D327-7624-4D38-8D02-8BC68420A629}" type="presParOf" srcId="{333A1088-737F-45CB-B68E-254E46348037}" destId="{5A5FFA88-C948-4069-8E93-59FA12366E83}" srcOrd="18" destOrd="0" presId="urn:microsoft.com/office/officeart/2005/8/layout/target3"/>
    <dgm:cxn modelId="{C67129DD-3810-4677-9EB2-9FAFD693C4A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VY_32_INOVACE_06_Vyjmen</a:t>
          </a:r>
          <a:r>
            <a:rPr lang="cs-CZ" sz="2000" kern="1200" dirty="0" smtClean="0"/>
            <a:t>. slova a stavba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Párové </a:t>
          </a:r>
          <a:r>
            <a:rPr lang="cs-CZ" sz="2000" kern="1200" smtClean="0"/>
            <a:t>souhlásky – test.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0259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258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2483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9156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480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1726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9287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7460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5481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2104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46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D1F7B-59C6-42C2-AA1B-BF7EFB6379E0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A895F-D307-44D3-AE99-C248FD64B4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4170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3119077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00507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určena k opakování a upevnění učiva o párových souhláskách. Žáci pracují samostatně nebo ve dvojicích s barevnými kartičkami párových souhlásek. Úkolem žáků je doplnit párové souhlásky do slov. </a:t>
            </a:r>
          </a:p>
          <a:p>
            <a:r>
              <a:rPr lang="cs-CZ" dirty="0" smtClean="0"/>
              <a:t>Žáci mají okamžitou zpětnou vazbu při práci </a:t>
            </a:r>
            <a:r>
              <a:rPr lang="cs-CZ" dirty="0" smtClean="0"/>
              <a:t>             s </a:t>
            </a:r>
            <a:r>
              <a:rPr lang="cs-CZ" dirty="0" smtClean="0"/>
              <a:t>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86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15616" y="1412776"/>
            <a:ext cx="6148478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 </a:t>
            </a:r>
            <a:r>
              <a:rPr lang="cs-CZ" sz="4000" b="1" dirty="0" smtClean="0"/>
              <a:t>Na lavici máš kartičky </a:t>
            </a:r>
          </a:p>
          <a:p>
            <a:r>
              <a:rPr lang="cs-CZ" sz="4000" b="1" dirty="0" smtClean="0"/>
              <a:t> párových souhlásek,</a:t>
            </a:r>
          </a:p>
          <a:p>
            <a:r>
              <a:rPr lang="cs-CZ" sz="4000" b="1" dirty="0" smtClean="0"/>
              <a:t> uspořádej je podle pořadí</a:t>
            </a:r>
          </a:p>
          <a:p>
            <a:r>
              <a:rPr lang="cs-CZ" sz="4000" b="1" dirty="0" smtClean="0"/>
              <a:t> jak slova po sobě následují!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9841961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26876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83768" y="188640"/>
            <a:ext cx="41160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čerstvá </a:t>
            </a:r>
            <a:r>
              <a:rPr lang="cs-CZ" sz="5400" dirty="0" err="1" smtClean="0">
                <a:solidFill>
                  <a:srgbClr val="00B050"/>
                </a:solidFill>
              </a:rPr>
              <a:t>mrke</a:t>
            </a:r>
            <a:r>
              <a:rPr lang="cs-CZ" sz="5400" dirty="0" smtClean="0">
                <a:solidFill>
                  <a:srgbClr val="FF66CC"/>
                </a:solidFill>
              </a:rPr>
              <a:t>_</a:t>
            </a:r>
            <a:endParaRPr lang="cs-CZ" sz="5400" dirty="0">
              <a:solidFill>
                <a:srgbClr val="FF66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47503" y="1268760"/>
            <a:ext cx="37561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sloní </a:t>
            </a:r>
            <a:r>
              <a:rPr lang="cs-CZ" sz="5400" dirty="0" err="1" smtClean="0">
                <a:solidFill>
                  <a:srgbClr val="00B050"/>
                </a:solidFill>
              </a:rPr>
              <a:t>chobo</a:t>
            </a:r>
            <a:r>
              <a:rPr lang="cs-CZ" sz="5400" dirty="0" smtClean="0">
                <a:solidFill>
                  <a:srgbClr val="FF66CC"/>
                </a:solidFill>
              </a:rPr>
              <a:t>_</a:t>
            </a:r>
            <a:endParaRPr lang="cs-CZ" sz="5400" dirty="0">
              <a:solidFill>
                <a:srgbClr val="FF66CC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34435" y="2348880"/>
            <a:ext cx="30735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se</a:t>
            </a:r>
            <a:r>
              <a:rPr lang="cs-CZ" sz="5400" dirty="0" smtClean="0">
                <a:solidFill>
                  <a:srgbClr val="FF66CC"/>
                </a:solidFill>
              </a:rPr>
              <a:t>_</a:t>
            </a:r>
            <a:r>
              <a:rPr lang="cs-CZ" sz="5400" dirty="0" smtClean="0">
                <a:solidFill>
                  <a:srgbClr val="00B050"/>
                </a:solidFill>
              </a:rPr>
              <a:t>  rovně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19449" y="3429000"/>
            <a:ext cx="35179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nová </a:t>
            </a:r>
            <a:r>
              <a:rPr lang="cs-CZ" sz="5400" dirty="0" err="1" smtClean="0">
                <a:solidFill>
                  <a:srgbClr val="00B050"/>
                </a:solidFill>
              </a:rPr>
              <a:t>kní</a:t>
            </a:r>
            <a:r>
              <a:rPr lang="cs-CZ" sz="5400" dirty="0" err="1" smtClean="0">
                <a:solidFill>
                  <a:srgbClr val="FF66CC"/>
                </a:solidFill>
              </a:rPr>
              <a:t>_</a:t>
            </a:r>
            <a:r>
              <a:rPr lang="cs-CZ" sz="5400" dirty="0" err="1" smtClean="0">
                <a:solidFill>
                  <a:srgbClr val="00B050"/>
                </a:solidFill>
              </a:rPr>
              <a:t>ka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45643" y="4581128"/>
            <a:ext cx="37598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 vlašský oře</a:t>
            </a:r>
            <a:r>
              <a:rPr lang="cs-CZ" sz="5400" dirty="0" smtClean="0">
                <a:solidFill>
                  <a:srgbClr val="FF66CC"/>
                </a:solidFill>
              </a:rPr>
              <a:t>_</a:t>
            </a:r>
            <a:endParaRPr lang="cs-CZ" sz="5400" dirty="0">
              <a:solidFill>
                <a:srgbClr val="FF66CC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404664"/>
            <a:ext cx="1198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Úkol č.1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29316320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35896" y="116632"/>
            <a:ext cx="64793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v</a:t>
            </a:r>
            <a:endParaRPr lang="cs-CZ" sz="8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53742" y="1268760"/>
            <a:ext cx="5277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t</a:t>
            </a:r>
            <a:endParaRPr lang="cs-CZ" sz="8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37865" y="2592199"/>
            <a:ext cx="7681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ď</a:t>
            </a:r>
            <a:endParaRPr lang="cs-CZ" sz="8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607" y="3935707"/>
            <a:ext cx="59022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ž</a:t>
            </a:r>
            <a:endParaRPr lang="cs-CZ" sz="8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35896" y="5264648"/>
            <a:ext cx="115768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ch</a:t>
            </a:r>
            <a:endParaRPr lang="cs-CZ" sz="8000" dirty="0"/>
          </a:p>
        </p:txBody>
      </p:sp>
      <p:sp>
        <p:nvSpPr>
          <p:cNvPr id="7" name="Veselý obličej 6"/>
          <p:cNvSpPr/>
          <p:nvPr/>
        </p:nvSpPr>
        <p:spPr>
          <a:xfrm>
            <a:off x="6804248" y="4797152"/>
            <a:ext cx="1656000" cy="1656000"/>
          </a:xfrm>
          <a:prstGeom prst="smileyFace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23528" y="404664"/>
            <a:ext cx="1472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66CC"/>
                </a:solidFill>
              </a:rPr>
              <a:t>ŘEŠENÍ:</a:t>
            </a:r>
            <a:endParaRPr lang="cs-CZ" sz="3200" dirty="0">
              <a:solidFill>
                <a:srgbClr val="FF66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02308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61456" y="260648"/>
            <a:ext cx="51426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celozrnná </a:t>
            </a:r>
            <a:r>
              <a:rPr lang="cs-CZ" sz="5400" dirty="0" err="1" smtClean="0">
                <a:solidFill>
                  <a:srgbClr val="FF0000"/>
                </a:solidFill>
              </a:rPr>
              <a:t>hou</a:t>
            </a:r>
            <a:r>
              <a:rPr lang="cs-CZ" sz="5400" dirty="0" err="1" smtClean="0">
                <a:solidFill>
                  <a:srgbClr val="00B050"/>
                </a:solidFill>
              </a:rPr>
              <a:t>_</a:t>
            </a:r>
            <a:r>
              <a:rPr lang="cs-CZ" sz="5400" dirty="0" err="1" smtClean="0">
                <a:solidFill>
                  <a:srgbClr val="FF0000"/>
                </a:solidFill>
              </a:rPr>
              <a:t>ka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83768" y="1412776"/>
            <a:ext cx="38011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smrkový </a:t>
            </a:r>
            <a:r>
              <a:rPr lang="cs-CZ" sz="5400" dirty="0" err="1" smtClean="0">
                <a:solidFill>
                  <a:srgbClr val="FF0000"/>
                </a:solidFill>
              </a:rPr>
              <a:t>hři</a:t>
            </a:r>
            <a:r>
              <a:rPr lang="cs-CZ" sz="5400" dirty="0" smtClean="0">
                <a:solidFill>
                  <a:srgbClr val="00B050"/>
                </a:solidFill>
              </a:rPr>
              <a:t>_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35455" y="2559631"/>
            <a:ext cx="39794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ptačí </a:t>
            </a:r>
            <a:r>
              <a:rPr lang="cs-CZ" sz="5400" dirty="0" err="1" smtClean="0">
                <a:solidFill>
                  <a:srgbClr val="FF0000"/>
                </a:solidFill>
              </a:rPr>
              <a:t>krmí</a:t>
            </a:r>
            <a:r>
              <a:rPr lang="cs-CZ" sz="5400" dirty="0" err="1" smtClean="0">
                <a:solidFill>
                  <a:srgbClr val="00B050"/>
                </a:solidFill>
              </a:rPr>
              <a:t>_</a:t>
            </a:r>
            <a:r>
              <a:rPr lang="cs-CZ" sz="5400" dirty="0" err="1" smtClean="0">
                <a:solidFill>
                  <a:srgbClr val="FF0000"/>
                </a:solidFill>
              </a:rPr>
              <a:t>ko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35455" y="3789040"/>
            <a:ext cx="47859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šikovný </a:t>
            </a:r>
            <a:r>
              <a:rPr lang="cs-CZ" sz="5400" dirty="0" err="1" smtClean="0">
                <a:solidFill>
                  <a:srgbClr val="FF0000"/>
                </a:solidFill>
              </a:rPr>
              <a:t>fotogra</a:t>
            </a:r>
            <a:r>
              <a:rPr lang="cs-CZ" sz="5400" dirty="0" smtClean="0">
                <a:solidFill>
                  <a:srgbClr val="00B050"/>
                </a:solidFill>
              </a:rPr>
              <a:t>_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98764" y="5013176"/>
            <a:ext cx="48007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tvarohové </a:t>
            </a:r>
            <a:r>
              <a:rPr lang="cs-CZ" sz="5400" dirty="0" err="1" smtClean="0">
                <a:solidFill>
                  <a:srgbClr val="FF0000"/>
                </a:solidFill>
              </a:rPr>
              <a:t>bu</a:t>
            </a:r>
            <a:r>
              <a:rPr lang="cs-CZ" sz="5400" dirty="0" err="1" smtClean="0">
                <a:solidFill>
                  <a:srgbClr val="00B050"/>
                </a:solidFill>
              </a:rPr>
              <a:t>_</a:t>
            </a:r>
            <a:r>
              <a:rPr lang="cs-CZ" sz="5400" dirty="0" err="1" smtClean="0">
                <a:solidFill>
                  <a:srgbClr val="FF0000"/>
                </a:solidFill>
              </a:rPr>
              <a:t>ty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460703"/>
            <a:ext cx="1198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Úkol č.2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6171936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07904" y="188640"/>
            <a:ext cx="5854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s</a:t>
            </a:r>
            <a:endParaRPr lang="cs-CZ" sz="8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07904" y="1512079"/>
            <a:ext cx="72327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b</a:t>
            </a:r>
            <a:endParaRPr lang="cs-CZ" sz="8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36757" y="2835518"/>
            <a:ext cx="5277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t</a:t>
            </a:r>
            <a:endParaRPr lang="cs-CZ" sz="8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67214" y="4158957"/>
            <a:ext cx="4972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f</a:t>
            </a:r>
            <a:endParaRPr lang="cs-CZ" sz="8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0696" y="5482396"/>
            <a:ext cx="115768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ch</a:t>
            </a:r>
            <a:endParaRPr lang="cs-CZ" sz="8000" dirty="0"/>
          </a:p>
        </p:txBody>
      </p:sp>
      <p:sp>
        <p:nvSpPr>
          <p:cNvPr id="7" name="Veselý obličej 6"/>
          <p:cNvSpPr/>
          <p:nvPr/>
        </p:nvSpPr>
        <p:spPr>
          <a:xfrm>
            <a:off x="6804248" y="4797152"/>
            <a:ext cx="1656000" cy="1656000"/>
          </a:xfrm>
          <a:prstGeom prst="smileyFace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23528" y="404664"/>
            <a:ext cx="1472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66CC"/>
                </a:solidFill>
              </a:rPr>
              <a:t>ŘEŠENÍ:</a:t>
            </a:r>
            <a:endParaRPr lang="cs-CZ" sz="3200" dirty="0">
              <a:solidFill>
                <a:srgbClr val="FF66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93516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143051"/>
            <a:ext cx="37510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hbitá </a:t>
            </a:r>
            <a:r>
              <a:rPr lang="cs-CZ" sz="5400" dirty="0" err="1" smtClean="0">
                <a:solidFill>
                  <a:srgbClr val="0070C0"/>
                </a:solidFill>
              </a:rPr>
              <a:t>užo</a:t>
            </a:r>
            <a:r>
              <a:rPr lang="cs-CZ" sz="5400" dirty="0" err="1" smtClean="0">
                <a:solidFill>
                  <a:srgbClr val="FFFF00"/>
                </a:solidFill>
              </a:rPr>
              <a:t>_</a:t>
            </a:r>
            <a:r>
              <a:rPr lang="cs-CZ" sz="5400" dirty="0" err="1" smtClean="0">
                <a:solidFill>
                  <a:srgbClr val="0070C0"/>
                </a:solidFill>
              </a:rPr>
              <a:t>ka</a:t>
            </a:r>
            <a:endParaRPr lang="cs-CZ" sz="54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67422" y="1340768"/>
            <a:ext cx="41277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nákupní </a:t>
            </a:r>
            <a:r>
              <a:rPr lang="cs-CZ" sz="5400" dirty="0" err="1" smtClean="0">
                <a:solidFill>
                  <a:srgbClr val="0070C0"/>
                </a:solidFill>
              </a:rPr>
              <a:t>ta</a:t>
            </a:r>
            <a:r>
              <a:rPr lang="cs-CZ" sz="5400" dirty="0" err="1" smtClean="0">
                <a:solidFill>
                  <a:srgbClr val="FFFF00"/>
                </a:solidFill>
              </a:rPr>
              <a:t>_</a:t>
            </a:r>
            <a:r>
              <a:rPr lang="cs-CZ" sz="5400" dirty="0" err="1" smtClean="0">
                <a:solidFill>
                  <a:srgbClr val="0070C0"/>
                </a:solidFill>
              </a:rPr>
              <a:t>ka</a:t>
            </a:r>
            <a:endParaRPr lang="cs-CZ" sz="5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43206" y="2492896"/>
            <a:ext cx="36872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dopravní </a:t>
            </a:r>
            <a:r>
              <a:rPr lang="cs-CZ" sz="5400" dirty="0" err="1" smtClean="0">
                <a:solidFill>
                  <a:srgbClr val="0070C0"/>
                </a:solidFill>
              </a:rPr>
              <a:t>lo</a:t>
            </a:r>
            <a:r>
              <a:rPr lang="cs-CZ" sz="5400" dirty="0" smtClean="0">
                <a:solidFill>
                  <a:srgbClr val="FFFF00"/>
                </a:solidFill>
              </a:rPr>
              <a:t>_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27516" y="3717032"/>
            <a:ext cx="46076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ostříhané </a:t>
            </a:r>
            <a:r>
              <a:rPr lang="cs-CZ" sz="5400" dirty="0" err="1" smtClean="0">
                <a:solidFill>
                  <a:srgbClr val="0070C0"/>
                </a:solidFill>
              </a:rPr>
              <a:t>ne</a:t>
            </a:r>
            <a:r>
              <a:rPr lang="cs-CZ" sz="5400" dirty="0" err="1" smtClean="0">
                <a:solidFill>
                  <a:srgbClr val="FFFF00"/>
                </a:solidFill>
              </a:rPr>
              <a:t>_</a:t>
            </a:r>
            <a:r>
              <a:rPr lang="cs-CZ" sz="5400" dirty="0" err="1" smtClean="0">
                <a:solidFill>
                  <a:srgbClr val="0070C0"/>
                </a:solidFill>
              </a:rPr>
              <a:t>ty</a:t>
            </a:r>
            <a:endParaRPr lang="cs-CZ" sz="5400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87302" y="5039555"/>
            <a:ext cx="28880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černý </a:t>
            </a:r>
            <a:r>
              <a:rPr lang="cs-CZ" sz="5400" dirty="0" err="1" smtClean="0">
                <a:solidFill>
                  <a:srgbClr val="0070C0"/>
                </a:solidFill>
              </a:rPr>
              <a:t>ko</a:t>
            </a:r>
            <a:r>
              <a:rPr lang="cs-CZ" sz="5400" dirty="0" smtClean="0">
                <a:solidFill>
                  <a:srgbClr val="FFFF00"/>
                </a:solidFill>
              </a:rPr>
              <a:t>_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604716"/>
            <a:ext cx="1198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Úkol č.3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123322171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2132856"/>
            <a:ext cx="18473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8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63888" y="233353"/>
            <a:ext cx="64793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v</a:t>
            </a:r>
            <a:endParaRPr lang="cs-CZ" sz="8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626405" y="1556792"/>
            <a:ext cx="5854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š</a:t>
            </a:r>
            <a:endParaRPr lang="cs-CZ" sz="8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26404" y="2888972"/>
            <a:ext cx="7681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ď</a:t>
            </a:r>
            <a:endParaRPr lang="cs-CZ" sz="8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47511" y="4216959"/>
            <a:ext cx="72327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h</a:t>
            </a:r>
            <a:endParaRPr lang="cs-CZ" sz="8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17774" y="5534561"/>
            <a:ext cx="5854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/>
              <a:t>s</a:t>
            </a:r>
            <a:endParaRPr lang="cs-CZ" sz="8000" dirty="0"/>
          </a:p>
        </p:txBody>
      </p:sp>
      <p:sp>
        <p:nvSpPr>
          <p:cNvPr id="8" name="Veselý obličej 7"/>
          <p:cNvSpPr/>
          <p:nvPr/>
        </p:nvSpPr>
        <p:spPr>
          <a:xfrm>
            <a:off x="6804248" y="4797152"/>
            <a:ext cx="1656000" cy="1656000"/>
          </a:xfrm>
          <a:prstGeom prst="smileyFace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23528" y="404664"/>
            <a:ext cx="1472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66CC"/>
                </a:solidFill>
              </a:rPr>
              <a:t>ŘEŠENÍ:</a:t>
            </a:r>
            <a:endParaRPr lang="cs-CZ" sz="3200" dirty="0">
              <a:solidFill>
                <a:srgbClr val="FF66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80658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412776"/>
            <a:ext cx="78086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Tak co, doplnil  jsi všechno správně?</a:t>
            </a:r>
            <a:endParaRPr lang="cs-CZ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4750" y="2571750"/>
            <a:ext cx="3881586" cy="3881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339752" y="3537882"/>
            <a:ext cx="19936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60903"/>
                </a:solidFill>
              </a:rPr>
              <a:t>Jsi šikula!</a:t>
            </a:r>
            <a:endParaRPr lang="cs-CZ" sz="3600" b="1" dirty="0">
              <a:solidFill>
                <a:srgbClr val="06090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65781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8976" y="725795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2011-10-10/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8976" y="1556792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3215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200</Words>
  <Application>Microsoft Office PowerPoint</Application>
  <PresentationFormat>Předvádění na obrazovce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Dum</cp:lastModifiedBy>
  <cp:revision>18</cp:revision>
  <dcterms:created xsi:type="dcterms:W3CDTF">2011-10-13T21:24:02Z</dcterms:created>
  <dcterms:modified xsi:type="dcterms:W3CDTF">2013-02-03T11:09:12Z</dcterms:modified>
</cp:coreProperties>
</file>